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74"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Lst>
  <p:sldSz cx="9144000" cy="6858000" type="screen4x3"/>
  <p:notesSz cx="6858000" cy="9144000"/>
  <p:embeddedFontLst>
    <p:embeddedFont>
      <p:font typeface="Open Sans" charset="0"/>
      <p:regular r:id="rId25"/>
      <p:bold r:id="rId26"/>
      <p:italic r:id="rId27"/>
      <p:boldItalic r:id="rId28"/>
    </p:embeddedFont>
    <p:embeddedFont>
      <p:font typeface="Open Sans Semibold" charset="0"/>
      <p:bold r:id="rId29"/>
      <p:boldItalic r:id="rId30"/>
    </p:embeddedFon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54524" autoAdjust="0"/>
  </p:normalViewPr>
  <p:slideViewPr>
    <p:cSldViewPr>
      <p:cViewPr varScale="1">
        <p:scale>
          <a:sx n="55" d="100"/>
          <a:sy n="55" d="100"/>
        </p:scale>
        <p:origin x="-25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72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3AE13-AF2E-4E8C-AE4B-102A60A483CA}" type="doc">
      <dgm:prSet loTypeId="urn:microsoft.com/office/officeart/2005/8/layout/gear1" loCatId="relationship" qsTypeId="urn:microsoft.com/office/officeart/2005/8/quickstyle/3d5" qsCatId="3D" csTypeId="urn:microsoft.com/office/officeart/2005/8/colors/accent6_2" csCatId="accent6" phldr="1"/>
      <dgm:spPr/>
      <dgm:t>
        <a:bodyPr/>
        <a:lstStyle/>
        <a:p>
          <a:endParaRPr lang="en-US"/>
        </a:p>
      </dgm:t>
    </dgm:pt>
    <dgm:pt modelId="{05B33139-1C29-4471-9810-54998A19468D}">
      <dgm:prSet custT="1"/>
      <dgm:spPr/>
      <dgm:t>
        <a:bodyPr/>
        <a:lstStyle/>
        <a:p>
          <a:pPr rtl="0"/>
          <a:r>
            <a:rPr lang="en-US" sz="2800" b="1" i="0" dirty="0" smtClean="0"/>
            <a:t>The Network</a:t>
          </a:r>
          <a:endParaRPr lang="en-US" sz="2800" b="1" i="0" dirty="0"/>
        </a:p>
      </dgm:t>
    </dgm:pt>
    <dgm:pt modelId="{4CDD9B85-9FC1-42C8-9AC8-CA70B9B129F6}" type="parTrans" cxnId="{EF26342B-AD3A-434F-9F42-1883C38B6F09}">
      <dgm:prSet/>
      <dgm:spPr/>
      <dgm:t>
        <a:bodyPr/>
        <a:lstStyle/>
        <a:p>
          <a:endParaRPr lang="en-US"/>
        </a:p>
      </dgm:t>
    </dgm:pt>
    <dgm:pt modelId="{C7BC71AC-36BE-4C5A-9A5B-19DAE4031557}" type="sibTrans" cxnId="{EF26342B-AD3A-434F-9F42-1883C38B6F09}">
      <dgm:prSet/>
      <dgm:spPr/>
      <dgm:t>
        <a:bodyPr/>
        <a:lstStyle/>
        <a:p>
          <a:endParaRPr lang="en-US"/>
        </a:p>
      </dgm:t>
    </dgm:pt>
    <dgm:pt modelId="{ABB9A965-5B8E-4F21-BA2F-89947EB4319D}">
      <dgm:prSet/>
      <dgm:spPr/>
      <dgm:t>
        <a:bodyPr/>
        <a:lstStyle/>
        <a:p>
          <a:pPr rtl="0"/>
          <a:r>
            <a:rPr lang="en-US" b="1" i="0" dirty="0" smtClean="0"/>
            <a:t>Changes</a:t>
          </a:r>
          <a:endParaRPr lang="en-US" b="1" i="0" dirty="0"/>
        </a:p>
      </dgm:t>
    </dgm:pt>
    <dgm:pt modelId="{511B8D65-0DD3-404A-B383-F8A8C842E470}" type="parTrans" cxnId="{6EDC06A1-7DB7-41E9-9B09-A0AFFB523D68}">
      <dgm:prSet/>
      <dgm:spPr/>
      <dgm:t>
        <a:bodyPr/>
        <a:lstStyle/>
        <a:p>
          <a:endParaRPr lang="en-US"/>
        </a:p>
      </dgm:t>
    </dgm:pt>
    <dgm:pt modelId="{135E6DE2-FA4F-4E2D-B838-9E70DFC31B82}" type="sibTrans" cxnId="{6EDC06A1-7DB7-41E9-9B09-A0AFFB523D68}">
      <dgm:prSet/>
      <dgm:spPr/>
      <dgm:t>
        <a:bodyPr/>
        <a:lstStyle/>
        <a:p>
          <a:endParaRPr lang="en-US"/>
        </a:p>
      </dgm:t>
    </dgm:pt>
    <dgm:pt modelId="{A0A20E6E-5509-4DD3-8F8E-DD134C97982C}">
      <dgm:prSet/>
      <dgm:spPr/>
      <dgm:t>
        <a:bodyPr/>
        <a:lstStyle/>
        <a:p>
          <a:pPr rtl="0"/>
          <a:r>
            <a:rPr lang="en-US" b="1" i="0" dirty="0" smtClean="0"/>
            <a:t>Everything</a:t>
          </a:r>
          <a:endParaRPr lang="en-US" b="1" i="0" dirty="0"/>
        </a:p>
      </dgm:t>
    </dgm:pt>
    <dgm:pt modelId="{0DC5B04D-E320-40F8-887D-D5D699DF4774}" type="parTrans" cxnId="{F1EB8DB9-8046-4289-B1E5-025A57D77E94}">
      <dgm:prSet/>
      <dgm:spPr/>
      <dgm:t>
        <a:bodyPr/>
        <a:lstStyle/>
        <a:p>
          <a:endParaRPr lang="en-US"/>
        </a:p>
      </dgm:t>
    </dgm:pt>
    <dgm:pt modelId="{80FD38A7-D005-4A4D-962E-B3EEE14836CA}" type="sibTrans" cxnId="{F1EB8DB9-8046-4289-B1E5-025A57D77E94}">
      <dgm:prSet/>
      <dgm:spPr/>
      <dgm:t>
        <a:bodyPr/>
        <a:lstStyle/>
        <a:p>
          <a:endParaRPr lang="en-US"/>
        </a:p>
      </dgm:t>
    </dgm:pt>
    <dgm:pt modelId="{C1E48920-32FA-497B-A770-D01EAAF8D1A1}" type="pres">
      <dgm:prSet presAssocID="{AAA3AE13-AF2E-4E8C-AE4B-102A60A483CA}" presName="composite" presStyleCnt="0">
        <dgm:presLayoutVars>
          <dgm:chMax val="3"/>
          <dgm:animLvl val="lvl"/>
          <dgm:resizeHandles val="exact"/>
        </dgm:presLayoutVars>
      </dgm:prSet>
      <dgm:spPr/>
      <dgm:t>
        <a:bodyPr/>
        <a:lstStyle/>
        <a:p>
          <a:endParaRPr lang="en-US"/>
        </a:p>
      </dgm:t>
    </dgm:pt>
    <dgm:pt modelId="{2A56FE75-59B0-47EF-93BE-C3C57C808E25}" type="pres">
      <dgm:prSet presAssocID="{05B33139-1C29-4471-9810-54998A19468D}" presName="gear1" presStyleLbl="node1" presStyleIdx="0" presStyleCnt="3">
        <dgm:presLayoutVars>
          <dgm:chMax val="1"/>
          <dgm:bulletEnabled val="1"/>
        </dgm:presLayoutVars>
      </dgm:prSet>
      <dgm:spPr/>
      <dgm:t>
        <a:bodyPr/>
        <a:lstStyle/>
        <a:p>
          <a:endParaRPr lang="en-US"/>
        </a:p>
      </dgm:t>
    </dgm:pt>
    <dgm:pt modelId="{DA76A309-B075-45DE-A135-5AF0826BA095}" type="pres">
      <dgm:prSet presAssocID="{05B33139-1C29-4471-9810-54998A19468D}" presName="gear1srcNode" presStyleLbl="node1" presStyleIdx="0" presStyleCnt="3"/>
      <dgm:spPr/>
      <dgm:t>
        <a:bodyPr/>
        <a:lstStyle/>
        <a:p>
          <a:endParaRPr lang="en-US"/>
        </a:p>
      </dgm:t>
    </dgm:pt>
    <dgm:pt modelId="{CD041CD4-31E9-4216-A926-347815AADCCE}" type="pres">
      <dgm:prSet presAssocID="{05B33139-1C29-4471-9810-54998A19468D}" presName="gear1dstNode" presStyleLbl="node1" presStyleIdx="0" presStyleCnt="3"/>
      <dgm:spPr/>
      <dgm:t>
        <a:bodyPr/>
        <a:lstStyle/>
        <a:p>
          <a:endParaRPr lang="en-US"/>
        </a:p>
      </dgm:t>
    </dgm:pt>
    <dgm:pt modelId="{90570FAE-7C3B-42D8-BDAC-DCC2A9D80777}" type="pres">
      <dgm:prSet presAssocID="{ABB9A965-5B8E-4F21-BA2F-89947EB4319D}" presName="gear2" presStyleLbl="node1" presStyleIdx="1" presStyleCnt="3">
        <dgm:presLayoutVars>
          <dgm:chMax val="1"/>
          <dgm:bulletEnabled val="1"/>
        </dgm:presLayoutVars>
      </dgm:prSet>
      <dgm:spPr/>
      <dgm:t>
        <a:bodyPr/>
        <a:lstStyle/>
        <a:p>
          <a:endParaRPr lang="en-US"/>
        </a:p>
      </dgm:t>
    </dgm:pt>
    <dgm:pt modelId="{54C67242-E914-4AB8-A441-0C8117165929}" type="pres">
      <dgm:prSet presAssocID="{ABB9A965-5B8E-4F21-BA2F-89947EB4319D}" presName="gear2srcNode" presStyleLbl="node1" presStyleIdx="1" presStyleCnt="3"/>
      <dgm:spPr/>
      <dgm:t>
        <a:bodyPr/>
        <a:lstStyle/>
        <a:p>
          <a:endParaRPr lang="en-US"/>
        </a:p>
      </dgm:t>
    </dgm:pt>
    <dgm:pt modelId="{D4785EDB-6503-445F-9667-210C4C2595F4}" type="pres">
      <dgm:prSet presAssocID="{ABB9A965-5B8E-4F21-BA2F-89947EB4319D}" presName="gear2dstNode" presStyleLbl="node1" presStyleIdx="1" presStyleCnt="3"/>
      <dgm:spPr/>
      <dgm:t>
        <a:bodyPr/>
        <a:lstStyle/>
        <a:p>
          <a:endParaRPr lang="en-US"/>
        </a:p>
      </dgm:t>
    </dgm:pt>
    <dgm:pt modelId="{81C42839-34D5-4239-9415-3E7A2F5B100A}" type="pres">
      <dgm:prSet presAssocID="{A0A20E6E-5509-4DD3-8F8E-DD134C97982C}" presName="gear3" presStyleLbl="node1" presStyleIdx="2" presStyleCnt="3"/>
      <dgm:spPr/>
      <dgm:t>
        <a:bodyPr/>
        <a:lstStyle/>
        <a:p>
          <a:endParaRPr lang="en-US"/>
        </a:p>
      </dgm:t>
    </dgm:pt>
    <dgm:pt modelId="{FEBABB6D-7F28-4128-8210-BFF3D7ED4117}" type="pres">
      <dgm:prSet presAssocID="{A0A20E6E-5509-4DD3-8F8E-DD134C97982C}" presName="gear3tx" presStyleLbl="node1" presStyleIdx="2" presStyleCnt="3">
        <dgm:presLayoutVars>
          <dgm:chMax val="1"/>
          <dgm:bulletEnabled val="1"/>
        </dgm:presLayoutVars>
      </dgm:prSet>
      <dgm:spPr/>
      <dgm:t>
        <a:bodyPr/>
        <a:lstStyle/>
        <a:p>
          <a:endParaRPr lang="en-US"/>
        </a:p>
      </dgm:t>
    </dgm:pt>
    <dgm:pt modelId="{74CC42CB-61B1-4873-8F80-9C045D4BC602}" type="pres">
      <dgm:prSet presAssocID="{A0A20E6E-5509-4DD3-8F8E-DD134C97982C}" presName="gear3srcNode" presStyleLbl="node1" presStyleIdx="2" presStyleCnt="3"/>
      <dgm:spPr/>
      <dgm:t>
        <a:bodyPr/>
        <a:lstStyle/>
        <a:p>
          <a:endParaRPr lang="en-US"/>
        </a:p>
      </dgm:t>
    </dgm:pt>
    <dgm:pt modelId="{0EF93AF4-6190-4330-BA10-89880DFEE5AB}" type="pres">
      <dgm:prSet presAssocID="{A0A20E6E-5509-4DD3-8F8E-DD134C97982C}" presName="gear3dstNode" presStyleLbl="node1" presStyleIdx="2" presStyleCnt="3"/>
      <dgm:spPr/>
      <dgm:t>
        <a:bodyPr/>
        <a:lstStyle/>
        <a:p>
          <a:endParaRPr lang="en-US"/>
        </a:p>
      </dgm:t>
    </dgm:pt>
    <dgm:pt modelId="{B13606B4-DECE-413C-AB86-A64376E7FBBC}" type="pres">
      <dgm:prSet presAssocID="{C7BC71AC-36BE-4C5A-9A5B-19DAE4031557}" presName="connector1" presStyleLbl="sibTrans2D1" presStyleIdx="0" presStyleCnt="3"/>
      <dgm:spPr/>
      <dgm:t>
        <a:bodyPr/>
        <a:lstStyle/>
        <a:p>
          <a:endParaRPr lang="en-US"/>
        </a:p>
      </dgm:t>
    </dgm:pt>
    <dgm:pt modelId="{2B15767A-CFBA-4B1E-BE1C-8BB1208E44C8}" type="pres">
      <dgm:prSet presAssocID="{135E6DE2-FA4F-4E2D-B838-9E70DFC31B82}" presName="connector2" presStyleLbl="sibTrans2D1" presStyleIdx="1" presStyleCnt="3"/>
      <dgm:spPr/>
      <dgm:t>
        <a:bodyPr/>
        <a:lstStyle/>
        <a:p>
          <a:endParaRPr lang="en-US"/>
        </a:p>
      </dgm:t>
    </dgm:pt>
    <dgm:pt modelId="{81F94A09-81FC-4698-8C89-50FA5958199C}" type="pres">
      <dgm:prSet presAssocID="{80FD38A7-D005-4A4D-962E-B3EEE14836CA}" presName="connector3" presStyleLbl="sibTrans2D1" presStyleIdx="2" presStyleCnt="3"/>
      <dgm:spPr/>
      <dgm:t>
        <a:bodyPr/>
        <a:lstStyle/>
        <a:p>
          <a:endParaRPr lang="en-US"/>
        </a:p>
      </dgm:t>
    </dgm:pt>
  </dgm:ptLst>
  <dgm:cxnLst>
    <dgm:cxn modelId="{D79E387E-87B4-4574-BF02-1CAAC87BF7CE}" type="presOf" srcId="{A0A20E6E-5509-4DD3-8F8E-DD134C97982C}" destId="{81C42839-34D5-4239-9415-3E7A2F5B100A}" srcOrd="0" destOrd="0" presId="urn:microsoft.com/office/officeart/2005/8/layout/gear1"/>
    <dgm:cxn modelId="{5D81D76C-F6E9-419C-8C54-78E2A262AA1B}" type="presOf" srcId="{A0A20E6E-5509-4DD3-8F8E-DD134C97982C}" destId="{0EF93AF4-6190-4330-BA10-89880DFEE5AB}" srcOrd="3" destOrd="0" presId="urn:microsoft.com/office/officeart/2005/8/layout/gear1"/>
    <dgm:cxn modelId="{1883EEFA-71AF-4F94-8BFF-EC04259239D4}" type="presOf" srcId="{05B33139-1C29-4471-9810-54998A19468D}" destId="{DA76A309-B075-45DE-A135-5AF0826BA095}" srcOrd="1" destOrd="0" presId="urn:microsoft.com/office/officeart/2005/8/layout/gear1"/>
    <dgm:cxn modelId="{BC29A5DE-CAE8-420D-AD9C-CB7A6D9E7D4A}" type="presOf" srcId="{ABB9A965-5B8E-4F21-BA2F-89947EB4319D}" destId="{54C67242-E914-4AB8-A441-0C8117165929}" srcOrd="1" destOrd="0" presId="urn:microsoft.com/office/officeart/2005/8/layout/gear1"/>
    <dgm:cxn modelId="{6F3985D9-9DA6-4217-8DF5-80C99B6D33A8}" type="presOf" srcId="{C7BC71AC-36BE-4C5A-9A5B-19DAE4031557}" destId="{B13606B4-DECE-413C-AB86-A64376E7FBBC}" srcOrd="0" destOrd="0" presId="urn:microsoft.com/office/officeart/2005/8/layout/gear1"/>
    <dgm:cxn modelId="{0F0309EC-6A4F-4C77-BC6D-E1A5D22A3691}" type="presOf" srcId="{05B33139-1C29-4471-9810-54998A19468D}" destId="{2A56FE75-59B0-47EF-93BE-C3C57C808E25}" srcOrd="0" destOrd="0" presId="urn:microsoft.com/office/officeart/2005/8/layout/gear1"/>
    <dgm:cxn modelId="{F1EB8DB9-8046-4289-B1E5-025A57D77E94}" srcId="{AAA3AE13-AF2E-4E8C-AE4B-102A60A483CA}" destId="{A0A20E6E-5509-4DD3-8F8E-DD134C97982C}" srcOrd="2" destOrd="0" parTransId="{0DC5B04D-E320-40F8-887D-D5D699DF4774}" sibTransId="{80FD38A7-D005-4A4D-962E-B3EEE14836CA}"/>
    <dgm:cxn modelId="{15B0EAA0-B89A-4C8D-9D4F-D42FC0476536}" type="presOf" srcId="{ABB9A965-5B8E-4F21-BA2F-89947EB4319D}" destId="{90570FAE-7C3B-42D8-BDAC-DCC2A9D80777}" srcOrd="0" destOrd="0" presId="urn:microsoft.com/office/officeart/2005/8/layout/gear1"/>
    <dgm:cxn modelId="{A07F616E-D064-4245-AD39-FCBF2593925E}" type="presOf" srcId="{135E6DE2-FA4F-4E2D-B838-9E70DFC31B82}" destId="{2B15767A-CFBA-4B1E-BE1C-8BB1208E44C8}" srcOrd="0" destOrd="0" presId="urn:microsoft.com/office/officeart/2005/8/layout/gear1"/>
    <dgm:cxn modelId="{F4EF64A6-5D38-452E-8EE5-C5ACC5B4E0F3}" type="presOf" srcId="{A0A20E6E-5509-4DD3-8F8E-DD134C97982C}" destId="{74CC42CB-61B1-4873-8F80-9C045D4BC602}" srcOrd="2" destOrd="0" presId="urn:microsoft.com/office/officeart/2005/8/layout/gear1"/>
    <dgm:cxn modelId="{ECCFF33A-AD27-4BB7-B156-72EBE8DA23C2}" type="presOf" srcId="{A0A20E6E-5509-4DD3-8F8E-DD134C97982C}" destId="{FEBABB6D-7F28-4128-8210-BFF3D7ED4117}" srcOrd="1" destOrd="0" presId="urn:microsoft.com/office/officeart/2005/8/layout/gear1"/>
    <dgm:cxn modelId="{EF26342B-AD3A-434F-9F42-1883C38B6F09}" srcId="{AAA3AE13-AF2E-4E8C-AE4B-102A60A483CA}" destId="{05B33139-1C29-4471-9810-54998A19468D}" srcOrd="0" destOrd="0" parTransId="{4CDD9B85-9FC1-42C8-9AC8-CA70B9B129F6}" sibTransId="{C7BC71AC-36BE-4C5A-9A5B-19DAE4031557}"/>
    <dgm:cxn modelId="{986F6790-C0A9-4932-98A3-5409D58FC74A}" type="presOf" srcId="{80FD38A7-D005-4A4D-962E-B3EEE14836CA}" destId="{81F94A09-81FC-4698-8C89-50FA5958199C}" srcOrd="0" destOrd="0" presId="urn:microsoft.com/office/officeart/2005/8/layout/gear1"/>
    <dgm:cxn modelId="{68344B7E-723B-41D9-BC9E-38163805CADA}" type="presOf" srcId="{ABB9A965-5B8E-4F21-BA2F-89947EB4319D}" destId="{D4785EDB-6503-445F-9667-210C4C2595F4}" srcOrd="2" destOrd="0" presId="urn:microsoft.com/office/officeart/2005/8/layout/gear1"/>
    <dgm:cxn modelId="{3BB904BC-AB7C-4941-87CF-A444E39A6077}" type="presOf" srcId="{05B33139-1C29-4471-9810-54998A19468D}" destId="{CD041CD4-31E9-4216-A926-347815AADCCE}" srcOrd="2" destOrd="0" presId="urn:microsoft.com/office/officeart/2005/8/layout/gear1"/>
    <dgm:cxn modelId="{81E329C7-B311-41AD-8562-C39E9EFA2CD6}" type="presOf" srcId="{AAA3AE13-AF2E-4E8C-AE4B-102A60A483CA}" destId="{C1E48920-32FA-497B-A770-D01EAAF8D1A1}" srcOrd="0" destOrd="0" presId="urn:microsoft.com/office/officeart/2005/8/layout/gear1"/>
    <dgm:cxn modelId="{6EDC06A1-7DB7-41E9-9B09-A0AFFB523D68}" srcId="{AAA3AE13-AF2E-4E8C-AE4B-102A60A483CA}" destId="{ABB9A965-5B8E-4F21-BA2F-89947EB4319D}" srcOrd="1" destOrd="0" parTransId="{511B8D65-0DD3-404A-B383-F8A8C842E470}" sibTransId="{135E6DE2-FA4F-4E2D-B838-9E70DFC31B82}"/>
    <dgm:cxn modelId="{651F16CF-169D-4593-A999-31190000E179}" type="presParOf" srcId="{C1E48920-32FA-497B-A770-D01EAAF8D1A1}" destId="{2A56FE75-59B0-47EF-93BE-C3C57C808E25}" srcOrd="0" destOrd="0" presId="urn:microsoft.com/office/officeart/2005/8/layout/gear1"/>
    <dgm:cxn modelId="{4A4CC3C1-5877-4C74-AD0F-C44F64013A55}" type="presParOf" srcId="{C1E48920-32FA-497B-A770-D01EAAF8D1A1}" destId="{DA76A309-B075-45DE-A135-5AF0826BA095}" srcOrd="1" destOrd="0" presId="urn:microsoft.com/office/officeart/2005/8/layout/gear1"/>
    <dgm:cxn modelId="{0C078C7B-704C-496A-AE4C-8344B230589C}" type="presParOf" srcId="{C1E48920-32FA-497B-A770-D01EAAF8D1A1}" destId="{CD041CD4-31E9-4216-A926-347815AADCCE}" srcOrd="2" destOrd="0" presId="urn:microsoft.com/office/officeart/2005/8/layout/gear1"/>
    <dgm:cxn modelId="{13D8C02C-B434-4C69-8A70-A8E27EAFD999}" type="presParOf" srcId="{C1E48920-32FA-497B-A770-D01EAAF8D1A1}" destId="{90570FAE-7C3B-42D8-BDAC-DCC2A9D80777}" srcOrd="3" destOrd="0" presId="urn:microsoft.com/office/officeart/2005/8/layout/gear1"/>
    <dgm:cxn modelId="{B594BAF3-6AC0-4D5E-ABA2-6D9F00F633F3}" type="presParOf" srcId="{C1E48920-32FA-497B-A770-D01EAAF8D1A1}" destId="{54C67242-E914-4AB8-A441-0C8117165929}" srcOrd="4" destOrd="0" presId="urn:microsoft.com/office/officeart/2005/8/layout/gear1"/>
    <dgm:cxn modelId="{B34D7D52-6CE9-471F-A86D-9257D2F4D2CB}" type="presParOf" srcId="{C1E48920-32FA-497B-A770-D01EAAF8D1A1}" destId="{D4785EDB-6503-445F-9667-210C4C2595F4}" srcOrd="5" destOrd="0" presId="urn:microsoft.com/office/officeart/2005/8/layout/gear1"/>
    <dgm:cxn modelId="{35A51C65-5DBF-4F25-9830-3EAB495265F0}" type="presParOf" srcId="{C1E48920-32FA-497B-A770-D01EAAF8D1A1}" destId="{81C42839-34D5-4239-9415-3E7A2F5B100A}" srcOrd="6" destOrd="0" presId="urn:microsoft.com/office/officeart/2005/8/layout/gear1"/>
    <dgm:cxn modelId="{6E696BD1-16E0-4E01-B4BA-DF7E7746E608}" type="presParOf" srcId="{C1E48920-32FA-497B-A770-D01EAAF8D1A1}" destId="{FEBABB6D-7F28-4128-8210-BFF3D7ED4117}" srcOrd="7" destOrd="0" presId="urn:microsoft.com/office/officeart/2005/8/layout/gear1"/>
    <dgm:cxn modelId="{8F9A5D35-D412-45F5-8960-7BD2303B7EDF}" type="presParOf" srcId="{C1E48920-32FA-497B-A770-D01EAAF8D1A1}" destId="{74CC42CB-61B1-4873-8F80-9C045D4BC602}" srcOrd="8" destOrd="0" presId="urn:microsoft.com/office/officeart/2005/8/layout/gear1"/>
    <dgm:cxn modelId="{5E2D5728-2036-4C87-AF38-FB14A9A86A09}" type="presParOf" srcId="{C1E48920-32FA-497B-A770-D01EAAF8D1A1}" destId="{0EF93AF4-6190-4330-BA10-89880DFEE5AB}" srcOrd="9" destOrd="0" presId="urn:microsoft.com/office/officeart/2005/8/layout/gear1"/>
    <dgm:cxn modelId="{59D20437-9F19-40E7-80B9-FB2E708ECC73}" type="presParOf" srcId="{C1E48920-32FA-497B-A770-D01EAAF8D1A1}" destId="{B13606B4-DECE-413C-AB86-A64376E7FBBC}" srcOrd="10" destOrd="0" presId="urn:microsoft.com/office/officeart/2005/8/layout/gear1"/>
    <dgm:cxn modelId="{205DCFC3-3E81-4324-8EDC-9890312FFA24}" type="presParOf" srcId="{C1E48920-32FA-497B-A770-D01EAAF8D1A1}" destId="{2B15767A-CFBA-4B1E-BE1C-8BB1208E44C8}" srcOrd="11" destOrd="0" presId="urn:microsoft.com/office/officeart/2005/8/layout/gear1"/>
    <dgm:cxn modelId="{442E39FE-4435-4D82-BD46-D5E46311E24F}" type="presParOf" srcId="{C1E48920-32FA-497B-A770-D01EAAF8D1A1}" destId="{81F94A09-81FC-4698-8C89-50FA5958199C}" srcOrd="12" destOrd="0" presId="urn:microsoft.com/office/officeart/2005/8/layout/gear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56FE75-59B0-47EF-93BE-C3C57C808E25}">
      <dsp:nvSpPr>
        <dsp:cNvPr id="0" name=""/>
        <dsp:cNvSpPr/>
      </dsp:nvSpPr>
      <dsp:spPr>
        <a:xfrm>
          <a:off x="4130040" y="2606040"/>
          <a:ext cx="3185160" cy="3185160"/>
        </a:xfrm>
        <a:prstGeom prst="gear9">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i="0" kern="1200" dirty="0" smtClean="0"/>
            <a:t>The Network</a:t>
          </a:r>
          <a:endParaRPr lang="en-US" sz="2800" b="1" i="0" kern="1200" dirty="0"/>
        </a:p>
      </dsp:txBody>
      <dsp:txXfrm>
        <a:off x="4130040" y="2606040"/>
        <a:ext cx="3185160" cy="3185160"/>
      </dsp:txXfrm>
    </dsp:sp>
    <dsp:sp modelId="{90570FAE-7C3B-42D8-BDAC-DCC2A9D80777}">
      <dsp:nvSpPr>
        <dsp:cNvPr id="0" name=""/>
        <dsp:cNvSpPr/>
      </dsp:nvSpPr>
      <dsp:spPr>
        <a:xfrm>
          <a:off x="2276856" y="1853184"/>
          <a:ext cx="2316480" cy="2316480"/>
        </a:xfrm>
        <a:prstGeom prst="gear6">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i="0" kern="1200" dirty="0" smtClean="0"/>
            <a:t>Changes</a:t>
          </a:r>
          <a:endParaRPr lang="en-US" sz="2100" b="1" i="0" kern="1200" dirty="0"/>
        </a:p>
      </dsp:txBody>
      <dsp:txXfrm>
        <a:off x="2276856" y="1853184"/>
        <a:ext cx="2316480" cy="2316480"/>
      </dsp:txXfrm>
    </dsp:sp>
    <dsp:sp modelId="{81C42839-34D5-4239-9415-3E7A2F5B100A}">
      <dsp:nvSpPr>
        <dsp:cNvPr id="0" name=""/>
        <dsp:cNvSpPr/>
      </dsp:nvSpPr>
      <dsp:spPr>
        <a:xfrm rot="20700000">
          <a:off x="3574321" y="255049"/>
          <a:ext cx="2269677" cy="2269677"/>
        </a:xfrm>
        <a:prstGeom prst="gear6">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i="0" kern="1200" dirty="0" smtClean="0"/>
            <a:t>Everything</a:t>
          </a:r>
          <a:endParaRPr lang="en-US" sz="2100" b="1" i="0" kern="1200" dirty="0"/>
        </a:p>
      </dsp:txBody>
      <dsp:txXfrm>
        <a:off x="4072128" y="752856"/>
        <a:ext cx="1274064" cy="1274064"/>
      </dsp:txXfrm>
    </dsp:sp>
    <dsp:sp modelId="{B13606B4-DECE-413C-AB86-A64376E7FBBC}">
      <dsp:nvSpPr>
        <dsp:cNvPr id="0" name=""/>
        <dsp:cNvSpPr/>
      </dsp:nvSpPr>
      <dsp:spPr>
        <a:xfrm>
          <a:off x="3903036" y="2115147"/>
          <a:ext cx="4077004" cy="4077004"/>
        </a:xfrm>
        <a:prstGeom prst="circularArrow">
          <a:avLst>
            <a:gd name="adj1" fmla="val 4687"/>
            <a:gd name="adj2" fmla="val 299029"/>
            <a:gd name="adj3" fmla="val 2544562"/>
            <a:gd name="adj4" fmla="val 15801408"/>
            <a:gd name="adj5" fmla="val 5469"/>
          </a:avLst>
        </a:prstGeom>
        <a:solidFill>
          <a:schemeClr val="accent6">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B15767A-CFBA-4B1E-BE1C-8BB1208E44C8}">
      <dsp:nvSpPr>
        <dsp:cNvPr id="0" name=""/>
        <dsp:cNvSpPr/>
      </dsp:nvSpPr>
      <dsp:spPr>
        <a:xfrm>
          <a:off x="1866611" y="1333781"/>
          <a:ext cx="2962198" cy="2962198"/>
        </a:xfrm>
        <a:prstGeom prst="leftCircularArrow">
          <a:avLst>
            <a:gd name="adj1" fmla="val 6452"/>
            <a:gd name="adj2" fmla="val 429999"/>
            <a:gd name="adj3" fmla="val 10489124"/>
            <a:gd name="adj4" fmla="val 14837806"/>
            <a:gd name="adj5" fmla="val 7527"/>
          </a:avLst>
        </a:prstGeom>
        <a:solidFill>
          <a:schemeClr val="accent6">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F94A09-81FC-4698-8C89-50FA5958199C}">
      <dsp:nvSpPr>
        <dsp:cNvPr id="0" name=""/>
        <dsp:cNvSpPr/>
      </dsp:nvSpPr>
      <dsp:spPr>
        <a:xfrm>
          <a:off x="3049321" y="-248948"/>
          <a:ext cx="3193846" cy="3193846"/>
        </a:xfrm>
        <a:prstGeom prst="circularArrow">
          <a:avLst>
            <a:gd name="adj1" fmla="val 5984"/>
            <a:gd name="adj2" fmla="val 394124"/>
            <a:gd name="adj3" fmla="val 13313824"/>
            <a:gd name="adj4" fmla="val 10508221"/>
            <a:gd name="adj5" fmla="val 6981"/>
          </a:avLst>
        </a:prstGeom>
        <a:solidFill>
          <a:schemeClr val="accent6">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10/24/2013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10/24/2013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network changes</a:t>
            </a:r>
            <a:r>
              <a:rPr lang="en-US" baseline="0" dirty="0" smtClean="0"/>
              <a:t> everything</a:t>
            </a:r>
          </a:p>
          <a:p>
            <a:endParaRPr lang="en-US" baseline="0" dirty="0" smtClean="0"/>
          </a:p>
          <a:p>
            <a:r>
              <a:rPr lang="en-US" sz="1200" kern="1200" dirty="0" smtClean="0">
                <a:solidFill>
                  <a:schemeClr val="tx1"/>
                </a:solidFill>
                <a:latin typeface="+mn-lt"/>
                <a:ea typeface="+mn-ea"/>
                <a:cs typeface="+mn-cs"/>
              </a:rPr>
              <a:t>For the last several years, professional discourse on the future of research libraries has emphasized the increased importance and status of special collections relative to general collections. Reasons for this include the rise of the “network” and a mass migration of information seekers to large, commercial information hubs which supply large quantities of “good enough” information that is easy to find and use, and set against a backdrop of </a:t>
            </a:r>
            <a:r>
              <a:rPr lang="en-US" sz="1200" kern="1200" baseline="0" dirty="0" smtClean="0">
                <a:solidFill>
                  <a:schemeClr val="tx1"/>
                </a:solidFill>
                <a:latin typeface="+mn-lt"/>
                <a:ea typeface="+mn-ea"/>
                <a:cs typeface="+mn-cs"/>
              </a:rPr>
              <a:t>monographs digitized by a range of players, including Google, Microsoft, and the Internet Archive</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In a research library setting, we’ve seen a sharp</a:t>
            </a:r>
            <a:r>
              <a:rPr lang="en-US" sz="1200" kern="1200" dirty="0" smtClean="0">
                <a:solidFill>
                  <a:schemeClr val="tx1"/>
                </a:solidFill>
                <a:latin typeface="+mn-lt"/>
                <a:ea typeface="+mn-ea"/>
                <a:cs typeface="+mn-cs"/>
              </a:rPr>
              <a:t> decline in use of print collections. Institutions are moving to print management involving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consolidation and centralization of these collections. Going forward, we believe that the primary focus of collecting in most research libraries will centralize around rare and unique materials as well as those resources that are “distinctive to local mission and milieu.”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early assertions about the value of special collections relative to general collections go back</a:t>
            </a:r>
            <a:r>
              <a:rPr lang="en-US" sz="1200" kern="1200" baseline="0" dirty="0" smtClean="0">
                <a:solidFill>
                  <a:schemeClr val="tx1"/>
                </a:solidFill>
                <a:latin typeface="+mn-lt"/>
                <a:ea typeface="+mn-ea"/>
                <a:cs typeface="+mn-cs"/>
              </a:rPr>
              <a:t> to 2007, and have surfaced in the report from the </a:t>
            </a:r>
            <a:r>
              <a:rPr lang="en-US" sz="1200" kern="1200" dirty="0" smtClean="0">
                <a:solidFill>
                  <a:schemeClr val="tx1"/>
                </a:solidFill>
                <a:latin typeface="+mn-lt"/>
                <a:ea typeface="+mn-ea"/>
                <a:cs typeface="+mn-cs"/>
              </a:rPr>
              <a:t>Library of Congress Working Group on the Future of Bibliographic Control, (published</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On the Record”)</a:t>
            </a:r>
            <a:r>
              <a:rPr lang="en-US" sz="1200" kern="1200" baseline="0" dirty="0" smtClean="0">
                <a:solidFill>
                  <a:schemeClr val="tx1"/>
                </a:solidFill>
                <a:latin typeface="+mn-lt"/>
                <a:ea typeface="+mn-ea"/>
                <a:cs typeface="+mn-cs"/>
              </a:rPr>
              <a:t> and in the 2009 Taiga Forum Provocative Statements. More recently, the group Research Libraries UK has established a work strand on “Unique and Distinctive materials” as part of their strategic plan.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in additions to what we read in the literature, one of the reasons that OCLC Research has invested and continues to invest in special collections is because the institutions in the OCLC Research partnership tell us that special collections represent an important challenge for them.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slide</a:t>
            </a:r>
          </a:p>
          <a:p>
            <a:r>
              <a:rPr lang="en-US" dirty="0" smtClean="0"/>
              <a:t>So, some takeaways…</a:t>
            </a:r>
          </a:p>
          <a:p>
            <a:r>
              <a:rPr lang="en-US" dirty="0" smtClean="0"/>
              <a:t>Institutions</a:t>
            </a:r>
            <a:r>
              <a:rPr lang="en-US" baseline="0" dirty="0" smtClean="0"/>
              <a:t> and tools named in the papers, but growing list – those are at this point early practitioners.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Philadelphia</a:t>
            </a:r>
            <a:r>
              <a:rPr lang="en-US" baseline="0" dirty="0" smtClean="0"/>
              <a:t> </a:t>
            </a:r>
            <a:r>
              <a:rPr lang="en-US" dirty="0" smtClean="0"/>
              <a:t>Area Consortium</a:t>
            </a:r>
            <a:r>
              <a:rPr lang="en-US" baseline="0" dirty="0" smtClean="0"/>
              <a:t> of </a:t>
            </a:r>
            <a:r>
              <a:rPr lang="en-US" dirty="0" smtClean="0"/>
              <a:t>Special Collections Libraries – really</a:t>
            </a:r>
            <a:r>
              <a:rPr lang="en-US" baseline="0" dirty="0" smtClean="0"/>
              <a:t> a pioneer in this area</a:t>
            </a:r>
            <a:r>
              <a:rPr lang="en-US" dirty="0" smtClean="0"/>
              <a:t>,</a:t>
            </a:r>
            <a:r>
              <a:rPr lang="en-US" baseline="0" dirty="0" smtClean="0"/>
              <a:t> UC Berkeley</a:t>
            </a:r>
          </a:p>
          <a:p>
            <a:r>
              <a:rPr lang="en-US" baseline="0" dirty="0" smtClean="0"/>
              <a:t>NYU, Columbia, Smithsonian Institution Archives</a:t>
            </a:r>
          </a:p>
          <a:p>
            <a:r>
              <a:rPr lang="en-US" baseline="0" dirty="0" err="1" smtClean="0"/>
              <a:t>Univeristy</a:t>
            </a:r>
            <a:r>
              <a:rPr lang="en-US" baseline="0" dirty="0" smtClean="0"/>
              <a:t> of Michigan, American Heritage Center at the University of Wyoming</a:t>
            </a:r>
          </a:p>
          <a:p>
            <a:r>
              <a:rPr lang="en-US" baseline="0" dirty="0" smtClean="0"/>
              <a:t>PACSCL</a:t>
            </a:r>
            <a:endParaRPr lang="en-US" dirty="0" smtClean="0"/>
          </a:p>
          <a:p>
            <a:endParaRPr lang="en-US" dirty="0" smtClean="0"/>
          </a:p>
          <a:p>
            <a:r>
              <a:rPr lang="en-US" dirty="0" smtClean="0"/>
              <a:t>In</a:t>
            </a:r>
            <a:r>
              <a:rPr lang="en-US" baseline="0" dirty="0" smtClean="0"/>
              <a:t> the case of dealing with the backlogs or general collection management collections that have a low score in terms of research value may be able to use this information for </a:t>
            </a:r>
            <a:r>
              <a:rPr lang="en-US" dirty="0" err="1" smtClean="0"/>
              <a:t>deassessioning</a:t>
            </a:r>
            <a:r>
              <a:rPr lang="en-US" dirty="0" smtClean="0"/>
              <a:t> collections.</a:t>
            </a:r>
          </a:p>
          <a:p>
            <a:endParaRPr lang="en-US" dirty="0" smtClean="0"/>
          </a:p>
          <a:p>
            <a:r>
              <a:rPr lang="en-US" dirty="0" smtClean="0"/>
              <a:t>Grant</a:t>
            </a:r>
            <a:r>
              <a:rPr lang="en-US" baseline="0" dirty="0" smtClean="0"/>
              <a:t> funding but also could be pitching to those who hold the purse strings at your institution – can also help you find opportunities once you know where needs are.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PACSCL</a:t>
            </a:r>
            <a:r>
              <a:rPr lang="en-US" baseline="0" dirty="0" smtClean="0"/>
              <a:t> has been successful working collaboratively, as has the Black Metropolis Research Consortium. </a:t>
            </a:r>
          </a:p>
          <a:p>
            <a:r>
              <a:rPr lang="en-US" baseline="0" dirty="0" smtClean="0"/>
              <a:t>Lack of tools has been a significant problem for collaborative work.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21</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21</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21</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21</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200" kern="1200" dirty="0" smtClean="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what are we hearing about challenges for special collections?</a:t>
            </a:r>
          </a:p>
          <a:p>
            <a:endParaRPr lang="en-US" dirty="0" smtClean="0"/>
          </a:p>
          <a:p>
            <a:r>
              <a:rPr lang="en-US" dirty="0" smtClean="0"/>
              <a:t>Our institutions</a:t>
            </a:r>
            <a:r>
              <a:rPr lang="en-US" baseline="0" dirty="0" smtClean="0"/>
              <a:t> are struggling with enormous backlogs – collecting has not kept pace with back room processing. This has been documented in the US and Canada both by the ARL survey that was conducted in 1998, and a survey conducted by OCLC Research 2009. Many institutions have from 1/3 to ½ of their collections in backlog, which represents a significant problem [Findings from UK Ireland survey] </a:t>
            </a:r>
          </a:p>
          <a:p>
            <a:endParaRPr lang="en-US" baseline="0" dirty="0" smtClean="0"/>
          </a:p>
          <a:p>
            <a:r>
              <a:rPr lang="en-US" baseline="0" dirty="0" smtClean="0"/>
              <a:t>There are a variety of reasons for backlogs because labor costs to process collections quite high – unlike with technical services elsewhere, there are few efficiencies to be gained with unique materials.</a:t>
            </a:r>
          </a:p>
          <a:p>
            <a:endParaRPr lang="en-US" baseline="0" dirty="0" smtClean="0"/>
          </a:p>
          <a:p>
            <a:r>
              <a:rPr lang="en-US" baseline="0" dirty="0" smtClean="0"/>
              <a:t>However, institutions have invested in getting the descriptions that they do have online, and this has resulted in increased demand for these materials. As demand for print collections has eroded, we’ve heard reports of more demand for special collections. This is difficult to document due to erratic practices in recording this data, but anecdotally, special collections staff are struggling to keep up with demand. </a:t>
            </a:r>
          </a:p>
          <a:p>
            <a:endParaRPr lang="en-US" baseline="0" dirty="0" smtClean="0"/>
          </a:p>
          <a:p>
            <a:r>
              <a:rPr lang="en-US" baseline="0" dirty="0" smtClean="0"/>
              <a:t>But it’s not as if research libraries can shift the full force of their resources and attention to special collections. We exist in a very mixed environment, where institutions are still actively collecting print while striving to move forward towards collaborative collection development and legacy print consolidation I alluded to earlier. There is a huge appetite and demand for electronic materials, and that too requires attention and management. And of course all of this is in an era of </a:t>
            </a:r>
            <a:r>
              <a:rPr lang="en-US" baseline="0" dirty="0" smtClean="0"/>
              <a:t>constrained </a:t>
            </a:r>
            <a:r>
              <a:rPr lang="en-US" baseline="0" dirty="0" smtClean="0"/>
              <a:t>resources. So what to do about special collections?</a:t>
            </a:r>
          </a:p>
          <a:p>
            <a:endParaRPr lang="en-US" baseline="0" dirty="0" smtClean="0"/>
          </a:p>
          <a:p>
            <a:r>
              <a:rPr lang="en-US" baseline="0" dirty="0" smtClean="0"/>
              <a:t>This is where archival </a:t>
            </a:r>
            <a:r>
              <a:rPr lang="en-US" baseline="0" dirty="0" smtClean="0"/>
              <a:t>collections </a:t>
            </a:r>
            <a:r>
              <a:rPr lang="en-US" baseline="0" dirty="0" smtClean="0"/>
              <a:t>assessment comes in.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term "archival collections assessment" is used to refer to the systematic, purposeful gathering of information about archival collections. It includes collection surveys of all kinds, including those undertaken for purposes of appraisal, setting processing and other priorities, conservation decision-making, and collection management.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accurate census of its archival collections enables the institution to act strategically in meeting user needs, allocating available resources, and securing additional funding.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archival collections assessment, institutions gather both </a:t>
            </a:r>
            <a:r>
              <a:rPr lang="en-US" sz="1200" kern="1200" baseline="0" dirty="0" smtClean="0">
                <a:solidFill>
                  <a:schemeClr val="tx1"/>
                </a:solidFill>
                <a:latin typeface="+mn-lt"/>
                <a:ea typeface="+mn-ea"/>
                <a:cs typeface="+mn-cs"/>
              </a:rPr>
              <a:t>quantitative </a:t>
            </a:r>
            <a:r>
              <a:rPr lang="en-US" sz="1200" kern="1200" baseline="0" dirty="0" smtClean="0">
                <a:solidFill>
                  <a:schemeClr val="tx1"/>
                </a:solidFill>
                <a:latin typeface="+mn-lt"/>
                <a:ea typeface="+mn-ea"/>
                <a:cs typeface="+mn-cs"/>
              </a:rPr>
              <a:t>data (for example, how much material is there?) and qualitative data (what is the collection about and how valuable is it from a research perspective). The qualitative data can be more difficult to gather, but this is where the real power of archival collections assessment is and where you can start to make priority calls, rather than continuing to say that all work in special </a:t>
            </a:r>
            <a:r>
              <a:rPr lang="en-US" sz="1200" kern="1200" baseline="0" dirty="0" smtClean="0">
                <a:solidFill>
                  <a:schemeClr val="tx1"/>
                </a:solidFill>
                <a:latin typeface="+mn-lt"/>
                <a:ea typeface="+mn-ea"/>
                <a:cs typeface="+mn-cs"/>
              </a:rPr>
              <a:t>collections </a:t>
            </a:r>
            <a:r>
              <a:rPr lang="en-US" sz="1200" kern="1200" baseline="0" dirty="0" smtClean="0">
                <a:solidFill>
                  <a:schemeClr val="tx1"/>
                </a:solidFill>
                <a:latin typeface="+mn-lt"/>
                <a:ea typeface="+mn-ea"/>
                <a:cs typeface="+mn-cs"/>
              </a:rPr>
              <a:t>is necessarily equal. As I’ve outlined previously, there is a crushing amount of work to be done in special collections, and being able to prioritize work is critical.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collections assessment? Because there’s just too much to do, too many possible directions, and you need a tool that will help to sort it out.</a:t>
            </a:r>
            <a:endParaRPr lang="en-US" dirty="0" smtClean="0"/>
          </a:p>
          <a:p>
            <a:endParaRPr lang="en-US" dirty="0" smtClean="0"/>
          </a:p>
          <a:p>
            <a:r>
              <a:rPr lang="en-US" dirty="0" smtClean="0"/>
              <a:t>photo credit: http://www.flickr.com/photos/evilerin/3796279865/</a:t>
            </a:r>
            <a:r>
              <a:rPr lang="en-US" baseline="0" dirty="0" smtClean="0"/>
              <a:t> </a:t>
            </a:r>
            <a:r>
              <a:rPr lang="en-US" dirty="0" smtClean="0"/>
              <a:t>Evil Erin</a:t>
            </a:r>
          </a:p>
          <a:p>
            <a:r>
              <a:rPr lang="en-US" dirty="0" smtClean="0"/>
              <a:t>http://creativecommons.org/licenses/by/2.0/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worth</a:t>
            </a:r>
            <a:r>
              <a:rPr lang="en-US" baseline="0" dirty="0" smtClean="0"/>
              <a:t> remembering that we are in an era of assessment (Obviously I’m preaching to the choir here)…</a:t>
            </a:r>
          </a:p>
          <a:p>
            <a:r>
              <a:rPr lang="en-US" baseline="0" dirty="0" smtClean="0"/>
              <a:t>Not enough to rely on good instincts any more. Assertions should be backed up with data.</a:t>
            </a:r>
          </a:p>
          <a:p>
            <a:endParaRPr lang="en-US" baseline="0" dirty="0" smtClean="0"/>
          </a:p>
          <a:p>
            <a:r>
              <a:rPr lang="en-US" baseline="0" dirty="0" smtClean="0"/>
              <a:t>photo credit: http://www.flickr.com/photos/venosdale/4376443940 </a:t>
            </a:r>
            <a:r>
              <a:rPr lang="en-US" baseline="0" dirty="0" err="1" smtClean="0"/>
              <a:t>Krissy.Venosdale</a:t>
            </a:r>
            <a:endParaRPr lang="en-US" baseline="0" dirty="0" smtClean="0"/>
          </a:p>
          <a:p>
            <a:r>
              <a:rPr lang="en-US" baseline="0" dirty="0" smtClean="0"/>
              <a:t>http://creativecommons.org/licenses/by-nc-sa/2.0/</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need is a Swiss</a:t>
            </a:r>
            <a:r>
              <a:rPr lang="en-US" baseline="0" dirty="0" smtClean="0"/>
              <a:t> Army Knife. And what we are proposing is the collections assessment is the Swiss Army Knife that you can turn to in your moments of professional need.</a:t>
            </a:r>
          </a:p>
          <a:p>
            <a:endParaRPr lang="en-US" baseline="0" dirty="0" smtClean="0"/>
          </a:p>
          <a:p>
            <a:r>
              <a:rPr lang="en-US" dirty="0" smtClean="0"/>
              <a:t>photo credit: http://www.flickr.com/photos/myklroventine/3474391066/ </a:t>
            </a:r>
            <a:r>
              <a:rPr lang="en-US" dirty="0" err="1" smtClean="0"/>
              <a:t>Mykl</a:t>
            </a:r>
            <a:r>
              <a:rPr lang="en-US" dirty="0" smtClean="0"/>
              <a:t> </a:t>
            </a:r>
            <a:r>
              <a:rPr lang="en-US" dirty="0" err="1" smtClean="0"/>
              <a:t>Roventine</a:t>
            </a:r>
            <a:endParaRPr lang="en-US" dirty="0" smtClean="0"/>
          </a:p>
          <a:p>
            <a:r>
              <a:rPr lang="en-US" dirty="0" smtClean="0"/>
              <a:t>http://creativecommons.org/licenses/by-nc-sa/2.0/</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starters</a:t>
            </a:r>
            <a:r>
              <a:rPr lang="en-US" baseline="0" dirty="0" smtClean="0"/>
              <a:t> you could read our paper which is only 28 pages. (Go ahead, we’ll wait)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take you through some of the steps involved</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lor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Content Box Color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Content Box Grey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334000" cy="830997"/>
          </a:xfrm>
          <a:prstGeom prst="rect">
            <a:avLst/>
          </a:prstGeom>
          <a:noFill/>
        </p:spPr>
        <p:txBody>
          <a:bodyPr wrap="square" rtlCol="0">
            <a:spAutoFit/>
          </a:bodyPr>
          <a:lstStyle/>
          <a:p>
            <a:r>
              <a:rPr lang="en-US" sz="4800" dirty="0" smtClean="0">
                <a:solidFill>
                  <a:schemeClr val="bg1">
                    <a:lumMod val="85000"/>
                  </a:schemeClr>
                </a:solidFill>
                <a:latin typeface="Open Sans Semibold" pitchFamily="34" charset="0"/>
                <a:ea typeface="Open Sans Semibold" pitchFamily="34" charset="0"/>
                <a:cs typeface="Open Sans Semibold" pitchFamily="34" charset="0"/>
              </a:rPr>
              <a:t>Thank You!</a:t>
            </a:r>
            <a:endParaRPr lang="en-US" sz="4800" dirty="0">
              <a:solidFill>
                <a:schemeClr val="bg1">
                  <a:lumMod val="85000"/>
                </a:schemeClr>
              </a:solidFill>
              <a:latin typeface="Open Sans Semibold" pitchFamily="34" charset="0"/>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White Color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White Grey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9628" y="740229"/>
            <a:ext cx="1219200" cy="133696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10/24/2013</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97857" y="735776"/>
            <a:ext cx="1248228" cy="136879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10/24/2013</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10/24/2013</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10/24/2013</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Grey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Color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90600" y="762000"/>
            <a:ext cx="1219200" cy="13369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Open Sans" pitchFamily="34" charset="0"/>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72" r:id="rId9"/>
    <p:sldLayoutId id="2147483650" r:id="rId10"/>
    <p:sldLayoutId id="2147483673" r:id="rId11"/>
    <p:sldLayoutId id="2147483659" r:id="rId12"/>
    <p:sldLayoutId id="2147483670" r:id="rId13"/>
    <p:sldLayoutId id="2147483652" r:id="rId14"/>
    <p:sldLayoutId id="2147483671" r:id="rId15"/>
    <p:sldLayoutId id="2147483657" r:id="rId16"/>
    <p:sldLayoutId id="2147483660" r:id="rId17"/>
    <p:sldLayoutId id="2147483666" r:id="rId18"/>
    <p:sldLayoutId id="2147483675" r:id="rId19"/>
    <p:sldLayoutId id="2147483676" r:id="rId20"/>
    <p:sldLayoutId id="2147483677" r:id="rId21"/>
    <p:sldLayoutId id="2147483678" r:id="rId22"/>
  </p:sldLayoutIdLst>
  <p:hf hdr="0" ftr="0" dt="0"/>
  <p:txStyles>
    <p:titleStyle>
      <a:lvl1pPr algn="l" defTabSz="914400" rtl="0" eaLnBrk="1" latinLnBrk="0" hangingPunct="1">
        <a:spcBef>
          <a:spcPct val="0"/>
        </a:spcBef>
        <a:buNone/>
        <a:defRPr sz="4000" kern="1200">
          <a:solidFill>
            <a:schemeClr val="tx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smtClean="0"/>
              <a:t>From where we are to where we need to be</a:t>
            </a:r>
          </a:p>
          <a:p>
            <a:endParaRPr lang="en-US" dirty="0"/>
          </a:p>
        </p:txBody>
      </p:sp>
      <p:sp>
        <p:nvSpPr>
          <p:cNvPr id="12" name="Text Placeholder 11"/>
          <p:cNvSpPr>
            <a:spLocks noGrp="1"/>
          </p:cNvSpPr>
          <p:nvPr>
            <p:ph type="body" sz="quarter" idx="13"/>
          </p:nvPr>
        </p:nvSpPr>
        <p:spPr>
          <a:xfrm>
            <a:off x="914400" y="4191000"/>
            <a:ext cx="4343400" cy="381000"/>
          </a:xfrm>
        </p:spPr>
        <p:txBody>
          <a:bodyPr/>
          <a:lstStyle/>
          <a:p>
            <a:r>
              <a:rPr lang="en-US" dirty="0" smtClean="0"/>
              <a:t>Merrilee </a:t>
            </a:r>
            <a:r>
              <a:rPr lang="en-US" dirty="0" err="1" smtClean="0"/>
              <a:t>Proffitt</a:t>
            </a:r>
            <a:r>
              <a:rPr lang="en-US" dirty="0" smtClean="0"/>
              <a:t>	</a:t>
            </a:r>
            <a:endParaRPr lang="en-US" dirty="0"/>
          </a:p>
        </p:txBody>
      </p:sp>
      <p:sp>
        <p:nvSpPr>
          <p:cNvPr id="13" name="Text Placeholder 12"/>
          <p:cNvSpPr>
            <a:spLocks noGrp="1"/>
          </p:cNvSpPr>
          <p:nvPr>
            <p:ph type="body" sz="quarter" idx="15"/>
          </p:nvPr>
        </p:nvSpPr>
        <p:spPr>
          <a:xfrm>
            <a:off x="914400" y="4572000"/>
            <a:ext cx="4343400" cy="609600"/>
          </a:xfrm>
        </p:spPr>
        <p:txBody>
          <a:bodyPr>
            <a:normAutofit fontScale="92500" lnSpcReduction="10000"/>
          </a:bodyPr>
          <a:lstStyle/>
          <a:p>
            <a:r>
              <a:rPr lang="en-US" dirty="0" smtClean="0"/>
              <a:t>Senior Program Officer, OCLC </a:t>
            </a:r>
            <a:r>
              <a:rPr lang="en-US" dirty="0" smtClean="0"/>
              <a:t>Research</a:t>
            </a:r>
          </a:p>
          <a:p>
            <a:r>
              <a:rPr lang="en-US" dirty="0" smtClean="0"/>
              <a:t>@</a:t>
            </a:r>
            <a:r>
              <a:rPr lang="en-US" dirty="0" err="1" smtClean="0"/>
              <a:t>merrileeIam</a:t>
            </a:r>
            <a:endParaRPr lang="en-US" dirty="0"/>
          </a:p>
        </p:txBody>
      </p:sp>
      <p:sp>
        <p:nvSpPr>
          <p:cNvPr id="14" name="Text Placeholder 13"/>
          <p:cNvSpPr>
            <a:spLocks noGrp="1"/>
          </p:cNvSpPr>
          <p:nvPr>
            <p:ph type="body" sz="quarter" idx="17"/>
          </p:nvPr>
        </p:nvSpPr>
        <p:spPr/>
        <p:txBody>
          <a:bodyPr/>
          <a:lstStyle/>
          <a:p>
            <a:r>
              <a:rPr lang="en-US" dirty="0" smtClean="0"/>
              <a:t>25 October 2013</a:t>
            </a:r>
            <a:endParaRPr lang="en-US" dirty="0"/>
          </a:p>
        </p:txBody>
      </p:sp>
      <p:sp>
        <p:nvSpPr>
          <p:cNvPr id="15" name="Text Placeholder 14"/>
          <p:cNvSpPr>
            <a:spLocks noGrp="1"/>
          </p:cNvSpPr>
          <p:nvPr>
            <p:ph type="body" sz="quarter" idx="18"/>
          </p:nvPr>
        </p:nvSpPr>
        <p:spPr/>
        <p:txBody>
          <a:bodyPr/>
          <a:lstStyle/>
          <a:p>
            <a:r>
              <a:rPr lang="en-US" dirty="0" smtClean="0"/>
              <a:t>lauc-bconference2013</a:t>
            </a:r>
            <a:endParaRPr lang="en-US" dirty="0"/>
          </a:p>
        </p:txBody>
      </p:sp>
      <p:sp>
        <p:nvSpPr>
          <p:cNvPr id="16" name="Text Placeholder 15"/>
          <p:cNvSpPr>
            <a:spLocks noGrp="1"/>
          </p:cNvSpPr>
          <p:nvPr>
            <p:ph type="body" sz="quarter" idx="19"/>
          </p:nvPr>
        </p:nvSpPr>
        <p:spPr/>
        <p:txBody>
          <a:bodyPr/>
          <a:lstStyle/>
          <a:p>
            <a:endParaRPr lang="en-US" dirty="0"/>
          </a:p>
        </p:txBody>
      </p:sp>
      <p:sp>
        <p:nvSpPr>
          <p:cNvPr id="10" name="Title 9"/>
          <p:cNvSpPr>
            <a:spLocks noGrp="1"/>
          </p:cNvSpPr>
          <p:nvPr>
            <p:ph type="title"/>
          </p:nvPr>
        </p:nvSpPr>
        <p:spPr/>
        <p:txBody>
          <a:bodyPr/>
          <a:lstStyle/>
          <a:p>
            <a:r>
              <a:rPr lang="en-US" dirty="0" smtClean="0"/>
              <a:t>Assessing special collections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r>
              <a:rPr lang="en-US" sz="3200" dirty="0" smtClean="0"/>
              <a:t>What we know about collections assessment</a:t>
            </a:r>
            <a:endParaRPr lang="en-US" sz="3200" dirty="0"/>
          </a:p>
        </p:txBody>
      </p:sp>
      <p:pic>
        <p:nvPicPr>
          <p:cNvPr id="1026" name="Picture 2"/>
          <p:cNvPicPr>
            <a:picLocks noChangeAspect="1" noChangeArrowheads="1"/>
          </p:cNvPicPr>
          <p:nvPr/>
        </p:nvPicPr>
        <p:blipFill>
          <a:blip r:embed="rId3" cstate="print"/>
          <a:srcRect/>
          <a:stretch>
            <a:fillRect/>
          </a:stretch>
        </p:blipFill>
        <p:spPr bwMode="auto">
          <a:xfrm>
            <a:off x="457200" y="1905000"/>
            <a:ext cx="2552700" cy="348615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3009900" y="1905000"/>
            <a:ext cx="4895850" cy="5360112"/>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Things First: Get Organized</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Define the scope</a:t>
            </a:r>
          </a:p>
          <a:p>
            <a:pPr lvl="1"/>
            <a:r>
              <a:rPr lang="en-US" dirty="0" smtClean="0"/>
              <a:t>Unprocessed collections</a:t>
            </a:r>
          </a:p>
          <a:p>
            <a:pPr lvl="1"/>
            <a:r>
              <a:rPr lang="en-US" dirty="0" smtClean="0"/>
              <a:t>Collections meeting certain criteria</a:t>
            </a:r>
          </a:p>
          <a:p>
            <a:pPr lvl="1"/>
            <a:r>
              <a:rPr lang="en-US" dirty="0" smtClean="0"/>
              <a:t>All collections</a:t>
            </a:r>
          </a:p>
          <a:p>
            <a:pPr lvl="8"/>
            <a:endParaRPr lang="en-US" dirty="0" smtClean="0"/>
          </a:p>
          <a:p>
            <a:r>
              <a:rPr lang="en-US" dirty="0" smtClean="0"/>
              <a:t>Identify the resources</a:t>
            </a:r>
          </a:p>
          <a:p>
            <a:pPr lvl="1"/>
            <a:r>
              <a:rPr lang="en-US" dirty="0" smtClean="0"/>
              <a:t>Who will do the work?</a:t>
            </a:r>
          </a:p>
          <a:p>
            <a:pPr lvl="1"/>
            <a:r>
              <a:rPr lang="en-US" dirty="0" smtClean="0"/>
              <a:t>What do they need to know?</a:t>
            </a:r>
          </a:p>
          <a:p>
            <a:pPr marL="274320" lvl="1" indent="0">
              <a:buNone/>
            </a:pPr>
            <a:endParaRPr lang="en-US" dirty="0" smtClean="0"/>
          </a:p>
          <a:p>
            <a:r>
              <a:rPr lang="en-US" dirty="0" smtClean="0"/>
              <a:t>Assemble the documentation and test the tools</a:t>
            </a:r>
          </a:p>
          <a:p>
            <a:pPr lvl="1"/>
            <a:r>
              <a:rPr lang="en-US" dirty="0" smtClean="0"/>
              <a:t>Procedures manual (definitions, examples, checklists)</a:t>
            </a:r>
          </a:p>
          <a:p>
            <a:pPr lvl="1"/>
            <a:r>
              <a:rPr lang="en-US" dirty="0" smtClean="0"/>
              <a:t>Paper worksheets =&gt; relational database</a:t>
            </a:r>
            <a:endParaRPr lang="en-US" dirty="0"/>
          </a:p>
        </p:txBody>
      </p:sp>
      <p:sp>
        <p:nvSpPr>
          <p:cNvPr id="5" name="Slide Number Placeholder 4"/>
          <p:cNvSpPr>
            <a:spLocks noGrp="1"/>
          </p:cNvSpPr>
          <p:nvPr>
            <p:ph type="sldNum" sz="quarter" idx="12"/>
          </p:nvPr>
        </p:nvSpPr>
        <p:spPr/>
        <p:txBody>
          <a:bodyPr/>
          <a:lstStyle/>
          <a:p>
            <a:fld id="{DB58DBFD-5D52-43D4-A295-F784DE511339}" type="slidenum">
              <a:rPr lang="en-US" smtClean="0"/>
              <a:pPr/>
              <a:t>11</a:t>
            </a:fld>
            <a:endParaRPr lang="en-US"/>
          </a:p>
        </p:txBody>
      </p:sp>
    </p:spTree>
    <p:extLst>
      <p:ext uri="{BB962C8B-B14F-4D97-AF65-F5344CB8AC3E}">
        <p14:creationId xmlns:p14="http://schemas.microsoft.com/office/powerpoint/2010/main" xmlns="" val="1613195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Things Next: Get to Work</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Methodology</a:t>
            </a:r>
            <a:endParaRPr lang="en-US" dirty="0"/>
          </a:p>
          <a:p>
            <a:pPr lvl="1"/>
            <a:r>
              <a:rPr lang="en-US" dirty="0" smtClean="0"/>
              <a:t>open </a:t>
            </a:r>
            <a:r>
              <a:rPr lang="en-US" dirty="0"/>
              <a:t>the </a:t>
            </a:r>
            <a:r>
              <a:rPr lang="en-US" dirty="0" smtClean="0"/>
              <a:t>boxes</a:t>
            </a:r>
          </a:p>
          <a:p>
            <a:pPr lvl="1"/>
            <a:r>
              <a:rPr lang="en-US" dirty="0"/>
              <a:t>l</a:t>
            </a:r>
            <a:r>
              <a:rPr lang="en-US" dirty="0" smtClean="0"/>
              <a:t>ook at the stuff</a:t>
            </a:r>
          </a:p>
          <a:p>
            <a:pPr lvl="1"/>
            <a:endParaRPr lang="en-US" dirty="0" smtClean="0"/>
          </a:p>
          <a:p>
            <a:r>
              <a:rPr lang="en-US" dirty="0" smtClean="0"/>
              <a:t>Activity</a:t>
            </a:r>
            <a:endParaRPr lang="en-US" dirty="0"/>
          </a:p>
          <a:p>
            <a:pPr lvl="1"/>
            <a:r>
              <a:rPr lang="en-US" dirty="0"/>
              <a:t>count and assess the condition of the </a:t>
            </a:r>
            <a:r>
              <a:rPr lang="en-US" dirty="0" smtClean="0"/>
              <a:t>containers</a:t>
            </a:r>
            <a:endParaRPr lang="en-US" dirty="0"/>
          </a:p>
          <a:p>
            <a:pPr lvl="1"/>
            <a:r>
              <a:rPr lang="en-US" dirty="0"/>
              <a:t>identify and assess the condition of the </a:t>
            </a:r>
            <a:r>
              <a:rPr lang="en-US" dirty="0" smtClean="0"/>
              <a:t>material</a:t>
            </a:r>
            <a:endParaRPr lang="en-US" dirty="0"/>
          </a:p>
          <a:p>
            <a:pPr lvl="1"/>
            <a:r>
              <a:rPr lang="en-US" dirty="0"/>
              <a:t>evaluate </a:t>
            </a:r>
            <a:r>
              <a:rPr lang="en-US" dirty="0" smtClean="0"/>
              <a:t>arrangement (ease of use)</a:t>
            </a:r>
            <a:endParaRPr lang="en-US" dirty="0"/>
          </a:p>
          <a:p>
            <a:pPr lvl="1"/>
            <a:r>
              <a:rPr lang="en-US" dirty="0" smtClean="0"/>
              <a:t>evaluate description (existence and accessibility) </a:t>
            </a:r>
            <a:endParaRPr lang="en-US" dirty="0"/>
          </a:p>
          <a:p>
            <a:pPr lvl="1"/>
            <a:r>
              <a:rPr lang="en-US" dirty="0"/>
              <a:t>assess </a:t>
            </a:r>
            <a:r>
              <a:rPr lang="en-US" dirty="0" smtClean="0"/>
              <a:t>research value</a:t>
            </a:r>
            <a:endParaRPr lang="en-US" dirty="0"/>
          </a:p>
        </p:txBody>
      </p:sp>
      <p:sp>
        <p:nvSpPr>
          <p:cNvPr id="5" name="Slide Number Placeholder 4"/>
          <p:cNvSpPr>
            <a:spLocks noGrp="1"/>
          </p:cNvSpPr>
          <p:nvPr>
            <p:ph type="sldNum" sz="quarter" idx="12"/>
          </p:nvPr>
        </p:nvSpPr>
        <p:spPr/>
        <p:txBody>
          <a:bodyPr/>
          <a:lstStyle/>
          <a:p>
            <a:fld id="{DB58DBFD-5D52-43D4-A295-F784DE511339}" type="slidenum">
              <a:rPr lang="en-US" smtClean="0"/>
              <a:pPr/>
              <a:t>12</a:t>
            </a:fld>
            <a:endParaRPr lang="en-US"/>
          </a:p>
        </p:txBody>
      </p:sp>
    </p:spTree>
    <p:extLst>
      <p:ext uri="{BB962C8B-B14F-4D97-AF65-F5344CB8AC3E}">
        <p14:creationId xmlns:p14="http://schemas.microsoft.com/office/powerpoint/2010/main" xmlns="" val="1906196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Collecting Quantitative Information</a:t>
            </a:r>
            <a:endParaRPr lang="en-US" dirty="0"/>
          </a:p>
        </p:txBody>
      </p:sp>
      <p:sp>
        <p:nvSpPr>
          <p:cNvPr id="3" name="Content Placeholder 2"/>
          <p:cNvSpPr>
            <a:spLocks noGrp="1"/>
          </p:cNvSpPr>
          <p:nvPr>
            <p:ph sz="quarter" idx="1"/>
          </p:nvPr>
        </p:nvSpPr>
        <p:spPr/>
        <p:txBody>
          <a:bodyPr>
            <a:normAutofit/>
          </a:bodyPr>
          <a:lstStyle/>
          <a:p>
            <a:r>
              <a:rPr lang="en-US" dirty="0" smtClean="0"/>
              <a:t>Requires little or no judgment to determine</a:t>
            </a:r>
          </a:p>
          <a:p>
            <a:pPr lvl="1"/>
            <a:r>
              <a:rPr lang="en-US" dirty="0" smtClean="0"/>
              <a:t>How many? (extent)</a:t>
            </a:r>
          </a:p>
          <a:p>
            <a:pPr lvl="1"/>
            <a:r>
              <a:rPr lang="en-US" dirty="0" smtClean="0"/>
              <a:t>Of what? (types </a:t>
            </a:r>
            <a:r>
              <a:rPr lang="en-US" dirty="0"/>
              <a:t>of </a:t>
            </a:r>
            <a:r>
              <a:rPr lang="en-US" dirty="0" smtClean="0"/>
              <a:t>materials, special formats)</a:t>
            </a:r>
          </a:p>
          <a:p>
            <a:pPr lvl="1"/>
            <a:endParaRPr lang="en-US" dirty="0" smtClean="0"/>
          </a:p>
          <a:p>
            <a:r>
              <a:rPr lang="en-US" dirty="0" smtClean="0"/>
              <a:t>Questions</a:t>
            </a:r>
            <a:endParaRPr lang="en-US" dirty="0"/>
          </a:p>
          <a:p>
            <a:pPr lvl="1"/>
            <a:r>
              <a:rPr lang="en-US" dirty="0"/>
              <a:t>Will every box be opened, or is </a:t>
            </a:r>
            <a:r>
              <a:rPr lang="en-US" dirty="0" smtClean="0"/>
              <a:t>sampling </a:t>
            </a:r>
            <a:r>
              <a:rPr lang="en-US" dirty="0"/>
              <a:t>OK?</a:t>
            </a:r>
          </a:p>
          <a:p>
            <a:pPr lvl="1"/>
            <a:r>
              <a:rPr lang="en-US" dirty="0"/>
              <a:t>How will extent be </a:t>
            </a:r>
            <a:r>
              <a:rPr lang="en-US" dirty="0" smtClean="0"/>
              <a:t>measured?</a:t>
            </a:r>
            <a:endParaRPr lang="en-US" dirty="0"/>
          </a:p>
          <a:p>
            <a:pPr lvl="1"/>
            <a:r>
              <a:rPr lang="en-US" dirty="0" smtClean="0"/>
              <a:t>Which types of content will be identified?</a:t>
            </a:r>
          </a:p>
          <a:p>
            <a:pPr lvl="1"/>
            <a:r>
              <a:rPr lang="en-US" dirty="0" smtClean="0"/>
              <a:t>How will it be categorized?</a:t>
            </a:r>
            <a:endParaRPr lang="en-US" dirty="0"/>
          </a:p>
        </p:txBody>
      </p:sp>
      <p:sp>
        <p:nvSpPr>
          <p:cNvPr id="5" name="Slide Number Placeholder 4"/>
          <p:cNvSpPr>
            <a:spLocks noGrp="1"/>
          </p:cNvSpPr>
          <p:nvPr>
            <p:ph type="sldNum" sz="quarter" idx="12"/>
          </p:nvPr>
        </p:nvSpPr>
        <p:spPr/>
        <p:txBody>
          <a:bodyPr/>
          <a:lstStyle/>
          <a:p>
            <a:fld id="{DB58DBFD-5D52-43D4-A295-F784DE511339}" type="slidenum">
              <a:rPr lang="en-US" smtClean="0"/>
              <a:pPr/>
              <a:t>13</a:t>
            </a:fld>
            <a:endParaRPr lang="en-US"/>
          </a:p>
        </p:txBody>
      </p:sp>
    </p:spTree>
    <p:extLst>
      <p:ext uri="{BB962C8B-B14F-4D97-AF65-F5344CB8AC3E}">
        <p14:creationId xmlns:p14="http://schemas.microsoft.com/office/powerpoint/2010/main" xmlns="" val="3397547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Not-So-Secret Weapon</a:t>
            </a:r>
            <a:endParaRPr lang="en-US" dirty="0"/>
          </a:p>
        </p:txBody>
      </p:sp>
      <p:sp>
        <p:nvSpPr>
          <p:cNvPr id="3" name="Content Placeholder 2"/>
          <p:cNvSpPr>
            <a:spLocks noGrp="1"/>
          </p:cNvSpPr>
          <p:nvPr>
            <p:ph sz="quarter" idx="1"/>
          </p:nvPr>
        </p:nvSpPr>
        <p:spPr/>
        <p:txBody>
          <a:bodyPr>
            <a:normAutofit/>
          </a:bodyPr>
          <a:lstStyle/>
          <a:p>
            <a:r>
              <a:rPr lang="en-US" dirty="0" smtClean="0"/>
              <a:t>Checklists</a:t>
            </a:r>
          </a:p>
          <a:p>
            <a:pPr lvl="1"/>
            <a:r>
              <a:rPr lang="en-US" dirty="0" smtClean="0"/>
              <a:t>Types of containers</a:t>
            </a:r>
          </a:p>
          <a:p>
            <a:pPr lvl="1"/>
            <a:r>
              <a:rPr lang="en-US" dirty="0" smtClean="0"/>
              <a:t>Types of materials</a:t>
            </a:r>
          </a:p>
          <a:p>
            <a:pPr lvl="1"/>
            <a:r>
              <a:rPr lang="en-US" dirty="0" smtClean="0"/>
              <a:t>Collection surrogates</a:t>
            </a:r>
          </a:p>
          <a:p>
            <a:pPr lvl="1"/>
            <a:r>
              <a:rPr lang="en-US" dirty="0" smtClean="0"/>
              <a:t>Conservation issues</a:t>
            </a:r>
          </a:p>
          <a:p>
            <a:pPr lvl="1"/>
            <a:r>
              <a:rPr lang="en-US" dirty="0" smtClean="0"/>
              <a:t>Special formats</a:t>
            </a:r>
          </a:p>
          <a:p>
            <a:pPr lvl="1"/>
            <a:r>
              <a:rPr lang="en-US" dirty="0" smtClean="0"/>
              <a:t>Topics/Themes</a:t>
            </a:r>
            <a:endParaRPr lang="en-US" dirty="0"/>
          </a:p>
        </p:txBody>
      </p:sp>
      <p:sp>
        <p:nvSpPr>
          <p:cNvPr id="5" name="Slide Number Placeholder 4"/>
          <p:cNvSpPr>
            <a:spLocks noGrp="1"/>
          </p:cNvSpPr>
          <p:nvPr>
            <p:ph type="sldNum" sz="quarter" idx="12"/>
          </p:nvPr>
        </p:nvSpPr>
        <p:spPr/>
        <p:txBody>
          <a:bodyPr/>
          <a:lstStyle/>
          <a:p>
            <a:fld id="{DB58DBFD-5D52-43D4-A295-F784DE511339}" type="slidenum">
              <a:rPr lang="en-US" smtClean="0"/>
              <a:pPr/>
              <a:t>14</a:t>
            </a:fld>
            <a:endParaRPr lang="en-US"/>
          </a:p>
        </p:txBody>
      </p:sp>
    </p:spTree>
    <p:extLst>
      <p:ext uri="{BB962C8B-B14F-4D97-AF65-F5344CB8AC3E}">
        <p14:creationId xmlns:p14="http://schemas.microsoft.com/office/powerpoint/2010/main" xmlns="" val="15582207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Collecting Qualitative Information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Requires </a:t>
            </a:r>
            <a:r>
              <a:rPr lang="en-US" dirty="0"/>
              <a:t>making some kind of </a:t>
            </a:r>
            <a:r>
              <a:rPr lang="en-US" dirty="0" smtClean="0"/>
              <a:t>judgment in </a:t>
            </a:r>
            <a:r>
              <a:rPr lang="en-US" dirty="0"/>
              <a:t>order </a:t>
            </a:r>
            <a:r>
              <a:rPr lang="en-US" dirty="0" smtClean="0"/>
              <a:t>to </a:t>
            </a:r>
          </a:p>
          <a:p>
            <a:pPr lvl="1"/>
            <a:r>
              <a:rPr lang="en-US" dirty="0" smtClean="0"/>
              <a:t>assign </a:t>
            </a:r>
            <a:r>
              <a:rPr lang="en-US" dirty="0"/>
              <a:t>a rating (value) </a:t>
            </a:r>
            <a:endParaRPr lang="en-US" dirty="0" smtClean="0"/>
          </a:p>
          <a:p>
            <a:pPr lvl="1"/>
            <a:r>
              <a:rPr lang="en-US" dirty="0" smtClean="0"/>
              <a:t>along a </a:t>
            </a:r>
            <a:r>
              <a:rPr lang="en-US" dirty="0"/>
              <a:t>numeric or descriptive continuum (scale</a:t>
            </a:r>
            <a:r>
              <a:rPr lang="en-US" dirty="0" smtClean="0"/>
              <a:t>)</a:t>
            </a:r>
          </a:p>
          <a:p>
            <a:pPr lvl="1"/>
            <a:endParaRPr lang="en-US" dirty="0" smtClean="0"/>
          </a:p>
          <a:p>
            <a:r>
              <a:rPr lang="en-US" dirty="0" smtClean="0"/>
              <a:t>In </a:t>
            </a:r>
            <a:r>
              <a:rPr lang="en-US" dirty="0"/>
              <a:t>a numeric </a:t>
            </a:r>
            <a:r>
              <a:rPr lang="en-US" dirty="0" smtClean="0"/>
              <a:t>continuum</a:t>
            </a:r>
          </a:p>
          <a:p>
            <a:pPr lvl="1"/>
            <a:r>
              <a:rPr lang="en-US" dirty="0" smtClean="0"/>
              <a:t>1 </a:t>
            </a:r>
            <a:r>
              <a:rPr lang="en-US" dirty="0"/>
              <a:t>is </a:t>
            </a:r>
            <a:r>
              <a:rPr lang="en-US" dirty="0" smtClean="0"/>
              <a:t>the </a:t>
            </a:r>
            <a:r>
              <a:rPr lang="en-US" dirty="0"/>
              <a:t>lowest or </a:t>
            </a:r>
            <a:r>
              <a:rPr lang="en-US" dirty="0" smtClean="0"/>
              <a:t>worst</a:t>
            </a:r>
          </a:p>
          <a:p>
            <a:pPr lvl="1"/>
            <a:r>
              <a:rPr lang="en-US" dirty="0" smtClean="0"/>
              <a:t>5 </a:t>
            </a:r>
            <a:r>
              <a:rPr lang="en-US" dirty="0"/>
              <a:t>is the highest or </a:t>
            </a:r>
            <a:r>
              <a:rPr lang="en-US" dirty="0" smtClean="0"/>
              <a:t>best</a:t>
            </a:r>
          </a:p>
          <a:p>
            <a:pPr lvl="1"/>
            <a:endParaRPr lang="en-US" dirty="0" smtClean="0"/>
          </a:p>
          <a:p>
            <a:r>
              <a:rPr lang="en-US" dirty="0" smtClean="0"/>
              <a:t>In </a:t>
            </a:r>
            <a:r>
              <a:rPr lang="en-US" dirty="0"/>
              <a:t>a descriptive </a:t>
            </a:r>
            <a:r>
              <a:rPr lang="en-US" dirty="0" smtClean="0"/>
              <a:t>continuum </a:t>
            </a:r>
          </a:p>
          <a:p>
            <a:pPr lvl="1"/>
            <a:r>
              <a:rPr lang="en-US" dirty="0" smtClean="0"/>
              <a:t>“</a:t>
            </a:r>
            <a:r>
              <a:rPr lang="en-US" dirty="0"/>
              <a:t>poor” </a:t>
            </a:r>
            <a:r>
              <a:rPr lang="en-US" dirty="0" smtClean="0"/>
              <a:t>or “terrible” to “very good” or “excellent”</a:t>
            </a:r>
          </a:p>
          <a:p>
            <a:pPr lvl="1"/>
            <a:r>
              <a:rPr lang="en-US" dirty="0" smtClean="0"/>
              <a:t>“negligible</a:t>
            </a:r>
            <a:r>
              <a:rPr lang="en-US" dirty="0"/>
              <a:t>” </a:t>
            </a:r>
            <a:r>
              <a:rPr lang="en-US" dirty="0" smtClean="0"/>
              <a:t>or </a:t>
            </a:r>
            <a:r>
              <a:rPr lang="en-US" dirty="0"/>
              <a:t>“none”</a:t>
            </a:r>
            <a:r>
              <a:rPr lang="en-US" dirty="0" smtClean="0"/>
              <a:t> to “</a:t>
            </a:r>
            <a:r>
              <a:rPr lang="en-US" dirty="0"/>
              <a:t>significant</a:t>
            </a:r>
            <a:r>
              <a:rPr lang="en-US" dirty="0" smtClean="0"/>
              <a:t>” or </a:t>
            </a:r>
            <a:r>
              <a:rPr lang="en-US" dirty="0"/>
              <a:t>“very </a:t>
            </a:r>
            <a:r>
              <a:rPr lang="en-US" dirty="0" smtClean="0"/>
              <a:t>high”</a:t>
            </a:r>
          </a:p>
        </p:txBody>
      </p:sp>
      <p:sp>
        <p:nvSpPr>
          <p:cNvPr id="5" name="Slide Number Placeholder 4"/>
          <p:cNvSpPr>
            <a:spLocks noGrp="1"/>
          </p:cNvSpPr>
          <p:nvPr>
            <p:ph type="sldNum" sz="quarter" idx="12"/>
          </p:nvPr>
        </p:nvSpPr>
        <p:spPr/>
        <p:txBody>
          <a:bodyPr/>
          <a:lstStyle/>
          <a:p>
            <a:fld id="{DB58DBFD-5D52-43D4-A295-F784DE511339}" type="slidenum">
              <a:rPr lang="en-US" smtClean="0"/>
              <a:pPr/>
              <a:t>15</a:t>
            </a:fld>
            <a:endParaRPr lang="en-US" dirty="0"/>
          </a:p>
        </p:txBody>
      </p:sp>
    </p:spTree>
    <p:extLst>
      <p:ext uri="{BB962C8B-B14F-4D97-AF65-F5344CB8AC3E}">
        <p14:creationId xmlns:p14="http://schemas.microsoft.com/office/powerpoint/2010/main" xmlns="" val="1938635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Not-so-Secret Weapon</a:t>
            </a:r>
            <a:endParaRPr lang="en-US" dirty="0"/>
          </a:p>
        </p:txBody>
      </p:sp>
      <p:sp>
        <p:nvSpPr>
          <p:cNvPr id="3" name="Content Placeholder 2"/>
          <p:cNvSpPr>
            <a:spLocks noGrp="1"/>
          </p:cNvSpPr>
          <p:nvPr>
            <p:ph sz="quarter" idx="1"/>
          </p:nvPr>
        </p:nvSpPr>
        <p:spPr/>
        <p:txBody>
          <a:bodyPr>
            <a:normAutofit/>
          </a:bodyPr>
          <a:lstStyle/>
          <a:p>
            <a:r>
              <a:rPr lang="en-US" dirty="0" smtClean="0"/>
              <a:t>Ratings Descriptions</a:t>
            </a:r>
          </a:p>
          <a:p>
            <a:pPr lvl="1"/>
            <a:r>
              <a:rPr lang="en-US" dirty="0" smtClean="0"/>
              <a:t>Condition</a:t>
            </a:r>
          </a:p>
          <a:p>
            <a:pPr lvl="2"/>
            <a:r>
              <a:rPr lang="en-US" dirty="0"/>
              <a:t>physical condition of collection material </a:t>
            </a:r>
            <a:endParaRPr lang="en-US" dirty="0" smtClean="0"/>
          </a:p>
          <a:p>
            <a:pPr lvl="2"/>
            <a:r>
              <a:rPr lang="en-US" dirty="0" smtClean="0"/>
              <a:t>quality </a:t>
            </a:r>
            <a:r>
              <a:rPr lang="en-US" dirty="0"/>
              <a:t>of the housing in which it is </a:t>
            </a:r>
            <a:r>
              <a:rPr lang="en-US" dirty="0" smtClean="0"/>
              <a:t>contained</a:t>
            </a:r>
          </a:p>
          <a:p>
            <a:pPr lvl="1"/>
            <a:r>
              <a:rPr lang="en-US" dirty="0" smtClean="0"/>
              <a:t>Physical Access (Arrangement)</a:t>
            </a:r>
          </a:p>
          <a:p>
            <a:pPr lvl="1"/>
            <a:r>
              <a:rPr lang="en-US" dirty="0" smtClean="0"/>
              <a:t>Intellectual Access (Description)</a:t>
            </a:r>
          </a:p>
          <a:p>
            <a:pPr lvl="1"/>
            <a:r>
              <a:rPr lang="en-US" dirty="0" smtClean="0"/>
              <a:t>Research Value</a:t>
            </a:r>
          </a:p>
          <a:p>
            <a:pPr lvl="1"/>
            <a:r>
              <a:rPr lang="en-US" dirty="0" smtClean="0"/>
              <a:t>Other Value</a:t>
            </a:r>
          </a:p>
        </p:txBody>
      </p:sp>
      <p:sp>
        <p:nvSpPr>
          <p:cNvPr id="5" name="Slide Number Placeholder 4"/>
          <p:cNvSpPr>
            <a:spLocks noGrp="1"/>
          </p:cNvSpPr>
          <p:nvPr>
            <p:ph type="sldNum" sz="quarter" idx="12"/>
          </p:nvPr>
        </p:nvSpPr>
        <p:spPr/>
        <p:txBody>
          <a:bodyPr/>
          <a:lstStyle/>
          <a:p>
            <a:fld id="{DB58DBFD-5D52-43D4-A295-F784DE511339}" type="slidenum">
              <a:rPr lang="en-US" smtClean="0"/>
              <a:pPr/>
              <a:t>16</a:t>
            </a:fld>
            <a:endParaRPr lang="en-US" dirty="0"/>
          </a:p>
        </p:txBody>
      </p:sp>
    </p:spTree>
    <p:extLst>
      <p:ext uri="{BB962C8B-B14F-4D97-AF65-F5344CB8AC3E}">
        <p14:creationId xmlns:p14="http://schemas.microsoft.com/office/powerpoint/2010/main" xmlns="" val="11337117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 can do this!</a:t>
            </a:r>
          </a:p>
          <a:p>
            <a:r>
              <a:rPr lang="en-US" dirty="0" smtClean="0"/>
              <a:t>There are models, techniques and tools for you to use</a:t>
            </a:r>
          </a:p>
          <a:p>
            <a:r>
              <a:rPr lang="en-US" dirty="0" smtClean="0"/>
              <a:t>A growing community of institutions and practitioners</a:t>
            </a:r>
          </a:p>
          <a:p>
            <a:r>
              <a:rPr lang="en-US" dirty="0" smtClean="0"/>
              <a:t>Doesn’t require special skills</a:t>
            </a:r>
            <a:endParaRPr lang="en-US" dirty="0"/>
          </a:p>
        </p:txBody>
      </p:sp>
      <p:sp>
        <p:nvSpPr>
          <p:cNvPr id="3" name="Title 2"/>
          <p:cNvSpPr>
            <a:spLocks noGrp="1"/>
          </p:cNvSpPr>
          <p:nvPr>
            <p:ph type="title"/>
          </p:nvPr>
        </p:nvSpPr>
        <p:spPr/>
        <p:txBody>
          <a:bodyPr>
            <a:normAutofit/>
          </a:bodyPr>
          <a:lstStyle/>
          <a:p>
            <a:r>
              <a:rPr lang="en-US" sz="3200" dirty="0" smtClean="0"/>
              <a:t>What we know about collections assessment</a:t>
            </a:r>
            <a:endParaRPr lang="en-US" sz="3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range of institutions have used collections assessment for</a:t>
            </a:r>
          </a:p>
          <a:p>
            <a:pPr lvl="1"/>
            <a:r>
              <a:rPr lang="en-US" dirty="0" smtClean="0"/>
              <a:t>Dealing with the backlog (processing, cataloging)</a:t>
            </a:r>
          </a:p>
          <a:p>
            <a:pPr lvl="1"/>
            <a:r>
              <a:rPr lang="en-US" dirty="0" smtClean="0"/>
              <a:t>Prioritizing for preservation</a:t>
            </a:r>
          </a:p>
          <a:p>
            <a:pPr lvl="1"/>
            <a:r>
              <a:rPr lang="en-US" dirty="0" smtClean="0"/>
              <a:t>Collection management</a:t>
            </a:r>
          </a:p>
          <a:p>
            <a:pPr lvl="1"/>
            <a:r>
              <a:rPr lang="en-US" dirty="0" smtClean="0"/>
              <a:t>Making a case for funding</a:t>
            </a:r>
            <a:endParaRPr lang="en-US" dirty="0"/>
          </a:p>
        </p:txBody>
      </p:sp>
      <p:sp>
        <p:nvSpPr>
          <p:cNvPr id="3" name="Title 2"/>
          <p:cNvSpPr>
            <a:spLocks noGrp="1"/>
          </p:cNvSpPr>
          <p:nvPr>
            <p:ph type="title"/>
          </p:nvPr>
        </p:nvSpPr>
        <p:spPr/>
        <p:txBody>
          <a:bodyPr>
            <a:normAutofit/>
          </a:bodyPr>
          <a:lstStyle/>
          <a:p>
            <a:r>
              <a:rPr lang="en-US" sz="3200" dirty="0" smtClean="0"/>
              <a:t>What we know about collections assessment</a:t>
            </a:r>
            <a:endParaRPr lang="en-US" sz="3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Opportunities spaces?</a:t>
            </a:r>
          </a:p>
          <a:p>
            <a:pPr lvl="1"/>
            <a:r>
              <a:rPr lang="en-US" dirty="0" smtClean="0"/>
              <a:t>Digitization and risk analysis</a:t>
            </a:r>
          </a:p>
          <a:p>
            <a:pPr lvl="1"/>
            <a:r>
              <a:rPr lang="en-US" dirty="0" smtClean="0"/>
              <a:t>Assessing “born digital” needs</a:t>
            </a:r>
          </a:p>
          <a:p>
            <a:pPr lvl="1"/>
            <a:r>
              <a:rPr lang="en-US" dirty="0" smtClean="0"/>
              <a:t>Collaborative uses</a:t>
            </a:r>
          </a:p>
        </p:txBody>
      </p:sp>
      <p:sp>
        <p:nvSpPr>
          <p:cNvPr id="3" name="Title 2"/>
          <p:cNvSpPr>
            <a:spLocks noGrp="1"/>
          </p:cNvSpPr>
          <p:nvPr>
            <p:ph type="title"/>
          </p:nvPr>
        </p:nvSpPr>
        <p:spPr/>
        <p:txBody>
          <a:bodyPr>
            <a:normAutofit/>
          </a:bodyPr>
          <a:lstStyle/>
          <a:p>
            <a:r>
              <a:rPr lang="en-US" sz="3200" dirty="0" smtClean="0"/>
              <a:t>What we know about collections assessment</a:t>
            </a:r>
            <a:endParaRPr lang="en-US" sz="3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228600"/>
          <a:ext cx="8839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we know about collections assessment</a:t>
            </a:r>
            <a:endParaRPr lang="en-US" dirty="0"/>
          </a:p>
        </p:txBody>
      </p:sp>
      <p:pic>
        <p:nvPicPr>
          <p:cNvPr id="1026" name="Picture 2"/>
          <p:cNvPicPr>
            <a:picLocks noChangeAspect="1" noChangeArrowheads="1"/>
          </p:cNvPicPr>
          <p:nvPr/>
        </p:nvPicPr>
        <p:blipFill>
          <a:blip r:embed="rId3" cstate="print"/>
          <a:srcRect l="30218" t="14978" r="31059" b="3084"/>
          <a:stretch>
            <a:fillRect/>
          </a:stretch>
        </p:blipFill>
        <p:spPr bwMode="auto">
          <a:xfrm>
            <a:off x="1143000" y="1371600"/>
            <a:ext cx="3732696" cy="495300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5181600" y="1295400"/>
            <a:ext cx="2743200" cy="230832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i="1" dirty="0" smtClean="0"/>
              <a:t>Foundations program</a:t>
            </a:r>
            <a:r>
              <a:rPr lang="en-US" dirty="0" smtClean="0"/>
              <a:t>: “…grants of up to $40,000 will support planning, assessment, and pilot activities that incorporate expertise from a mix of professional domains.”</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3581400" y="4343400"/>
            <a:ext cx="4572000" cy="1066800"/>
          </a:xfrm>
        </p:spPr>
        <p:txBody>
          <a:bodyPr>
            <a:noAutofit/>
          </a:bodyPr>
          <a:lstStyle/>
          <a:p>
            <a:pPr lvl="1" algn="r">
              <a:buNone/>
            </a:pPr>
            <a:r>
              <a:rPr lang="en-US" sz="1800" dirty="0" smtClean="0"/>
              <a:t>   [</a:t>
            </a:r>
            <a:r>
              <a:rPr lang="en-US" sz="1800" dirty="0" smtClean="0"/>
              <a:t>Thanks to Martha O’Hara Conway, Don </a:t>
            </a:r>
            <a:r>
              <a:rPr lang="en-US" sz="1800" dirty="0" smtClean="0"/>
              <a:t>Waters, David de Lorenzo, and Barclay Ogden]</a:t>
            </a:r>
            <a:endParaRPr lang="en-US" sz="1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Large backlogs</a:t>
            </a:r>
          </a:p>
          <a:p>
            <a:r>
              <a:rPr lang="en-US" dirty="0" smtClean="0"/>
              <a:t>Expensive processes</a:t>
            </a:r>
          </a:p>
          <a:p>
            <a:r>
              <a:rPr lang="en-US" dirty="0" smtClean="0"/>
              <a:t>Increasing demand</a:t>
            </a:r>
          </a:p>
          <a:p>
            <a:endParaRPr lang="en-US" dirty="0" smtClean="0"/>
          </a:p>
          <a:p>
            <a:r>
              <a:rPr lang="en-US" dirty="0" smtClean="0"/>
              <a:t>Libraries are not shifting away from print (yet) and demand for electronic </a:t>
            </a:r>
          </a:p>
          <a:p>
            <a:r>
              <a:rPr lang="en-US" dirty="0" smtClean="0"/>
              <a:t>…all against a backdrop of diminished resources</a:t>
            </a:r>
            <a:endParaRPr lang="en-US" dirty="0"/>
          </a:p>
        </p:txBody>
      </p:sp>
      <p:sp>
        <p:nvSpPr>
          <p:cNvPr id="3" name="Title 2"/>
          <p:cNvSpPr>
            <a:spLocks noGrp="1"/>
          </p:cNvSpPr>
          <p:nvPr>
            <p:ph type="title"/>
          </p:nvPr>
        </p:nvSpPr>
        <p:spPr/>
        <p:txBody>
          <a:bodyPr>
            <a:normAutofit fontScale="90000"/>
          </a:bodyPr>
          <a:lstStyle/>
          <a:p>
            <a:r>
              <a:rPr lang="en-US" dirty="0" smtClean="0"/>
              <a:t>So what about special collections?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Systematic, purposeful gathering of information about archival collections</a:t>
            </a:r>
          </a:p>
          <a:p>
            <a:pPr lvl="1"/>
            <a:r>
              <a:rPr lang="en-US" dirty="0" smtClean="0"/>
              <a:t>“Census” of collections</a:t>
            </a:r>
          </a:p>
          <a:p>
            <a:r>
              <a:rPr lang="en-US" dirty="0" smtClean="0"/>
              <a:t>Can consist of both qualitative and quantitative data</a:t>
            </a:r>
          </a:p>
          <a:p>
            <a:r>
              <a:rPr lang="en-US" i="1" dirty="0" smtClean="0"/>
              <a:t>Designed to help institution act strategically</a:t>
            </a:r>
            <a:endParaRPr lang="en-US" i="1" dirty="0"/>
          </a:p>
        </p:txBody>
      </p:sp>
      <p:sp>
        <p:nvSpPr>
          <p:cNvPr id="4" name="Title 3"/>
          <p:cNvSpPr>
            <a:spLocks noGrp="1"/>
          </p:cNvSpPr>
          <p:nvPr>
            <p:ph type="title"/>
          </p:nvPr>
        </p:nvSpPr>
        <p:spPr/>
        <p:txBody>
          <a:bodyPr/>
          <a:lstStyle/>
          <a:p>
            <a:r>
              <a:rPr lang="en-US" dirty="0" smtClean="0"/>
              <a:t>What is collections assessment?</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collections assessment?</a:t>
            </a:r>
            <a:endParaRPr lang="en-US" dirty="0"/>
          </a:p>
        </p:txBody>
      </p:sp>
      <p:pic>
        <p:nvPicPr>
          <p:cNvPr id="4" name="Picture 3" descr="medium_3796279865.jpg"/>
          <p:cNvPicPr>
            <a:picLocks noChangeAspect="1"/>
          </p:cNvPicPr>
          <p:nvPr/>
        </p:nvPicPr>
        <p:blipFill>
          <a:blip r:embed="rId3" cstate="print"/>
          <a:stretch>
            <a:fillRect/>
          </a:stretch>
        </p:blipFill>
        <p:spPr>
          <a:xfrm>
            <a:off x="609600" y="1219200"/>
            <a:ext cx="7493000" cy="497582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t>Too much to do, too many possible directions!</a:t>
            </a:r>
          </a:p>
          <a:p>
            <a:r>
              <a:rPr lang="en-US" sz="2000" dirty="0" smtClean="0"/>
              <a:t>Cataloging &amp; Processing (backlogs)</a:t>
            </a:r>
          </a:p>
          <a:p>
            <a:r>
              <a:rPr lang="en-US" sz="2000" dirty="0" smtClean="0"/>
              <a:t>Digitization</a:t>
            </a:r>
          </a:p>
          <a:p>
            <a:r>
              <a:rPr lang="en-US" sz="2000" dirty="0" smtClean="0"/>
              <a:t>Preservation</a:t>
            </a:r>
          </a:p>
          <a:p>
            <a:r>
              <a:rPr lang="en-US" sz="2000" dirty="0" smtClean="0"/>
              <a:t>Collection management</a:t>
            </a:r>
          </a:p>
          <a:p>
            <a:pPr>
              <a:buNone/>
            </a:pPr>
            <a:r>
              <a:rPr lang="en-US" sz="2400" dirty="0" smtClean="0"/>
              <a:t>However, </a:t>
            </a:r>
            <a:r>
              <a:rPr lang="en-US" sz="2400" i="1" dirty="0" smtClean="0"/>
              <a:t>what to tackle </a:t>
            </a:r>
            <a:r>
              <a:rPr lang="en-US" sz="2400" dirty="0" smtClean="0"/>
              <a:t>highly dependant on </a:t>
            </a:r>
            <a:r>
              <a:rPr lang="en-US" sz="2400" i="1" dirty="0" smtClean="0"/>
              <a:t>local context</a:t>
            </a:r>
          </a:p>
          <a:p>
            <a:pPr>
              <a:buNone/>
            </a:pPr>
            <a:r>
              <a:rPr lang="en-US" sz="2400" dirty="0" smtClean="0"/>
              <a:t>Priorities shaped by resources and opportunities</a:t>
            </a:r>
          </a:p>
          <a:p>
            <a:pPr>
              <a:buNone/>
            </a:pPr>
            <a:endParaRPr lang="en-US" sz="2800" dirty="0"/>
          </a:p>
        </p:txBody>
      </p:sp>
      <p:sp>
        <p:nvSpPr>
          <p:cNvPr id="2" name="Title 1"/>
          <p:cNvSpPr>
            <a:spLocks noGrp="1"/>
          </p:cNvSpPr>
          <p:nvPr>
            <p:ph type="title"/>
          </p:nvPr>
        </p:nvSpPr>
        <p:spPr/>
        <p:txBody>
          <a:bodyPr/>
          <a:lstStyle/>
          <a:p>
            <a:r>
              <a:rPr lang="en-US" dirty="0" smtClean="0"/>
              <a:t>Why collections assessment?</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collections assessment?</a:t>
            </a:r>
            <a:endParaRPr lang="en-US" dirty="0"/>
          </a:p>
        </p:txBody>
      </p:sp>
      <p:pic>
        <p:nvPicPr>
          <p:cNvPr id="4" name="Picture 3" descr="large_4376443940.jpg"/>
          <p:cNvPicPr>
            <a:picLocks noChangeAspect="1"/>
          </p:cNvPicPr>
          <p:nvPr/>
        </p:nvPicPr>
        <p:blipFill>
          <a:blip r:embed="rId3" cstate="print"/>
          <a:stretch>
            <a:fillRect/>
          </a:stretch>
        </p:blipFill>
        <p:spPr>
          <a:xfrm>
            <a:off x="1219200" y="1253132"/>
            <a:ext cx="6570503" cy="469046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collections assessment?</a:t>
            </a:r>
            <a:endParaRPr lang="en-US" dirty="0"/>
          </a:p>
        </p:txBody>
      </p:sp>
      <p:pic>
        <p:nvPicPr>
          <p:cNvPr id="6" name="Picture 5" descr="origin_3474391066.jpg"/>
          <p:cNvPicPr>
            <a:picLocks noChangeAspect="1"/>
          </p:cNvPicPr>
          <p:nvPr/>
        </p:nvPicPr>
        <p:blipFill>
          <a:blip r:embed="rId3" cstate="print"/>
          <a:stretch>
            <a:fillRect/>
          </a:stretch>
        </p:blipFill>
        <p:spPr>
          <a:xfrm>
            <a:off x="1524000" y="1371600"/>
            <a:ext cx="6052923" cy="4754976"/>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What we know about collections assessment</a:t>
            </a:r>
            <a:endParaRPr lang="en-US" sz="3200" dirty="0"/>
          </a:p>
        </p:txBody>
      </p:sp>
      <p:pic>
        <p:nvPicPr>
          <p:cNvPr id="1026" name="Picture 2"/>
          <p:cNvPicPr>
            <a:picLocks noGrp="1" noChangeAspect="1" noChangeArrowheads="1"/>
          </p:cNvPicPr>
          <p:nvPr>
            <p:ph idx="1"/>
          </p:nvPr>
        </p:nvPicPr>
        <p:blipFill>
          <a:blip r:embed="rId3" cstate="print"/>
          <a:srcRect l="31948" t="12636" r="33076" b="7935"/>
          <a:stretch>
            <a:fillRect/>
          </a:stretch>
        </p:blipFill>
        <p:spPr bwMode="auto">
          <a:xfrm>
            <a:off x="304800" y="1905000"/>
            <a:ext cx="3200400" cy="4267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3733800" y="2362200"/>
            <a:ext cx="5257799" cy="1077218"/>
          </a:xfrm>
          <a:prstGeom prst="rect">
            <a:avLst/>
          </a:prstGeom>
          <a:noFill/>
        </p:spPr>
        <p:txBody>
          <a:bodyPr wrap="square" rtlCol="0">
            <a:spAutoFit/>
          </a:bodyPr>
          <a:lstStyle/>
          <a:p>
            <a:r>
              <a:rPr lang="en-US" sz="3200" dirty="0" smtClean="0"/>
              <a:t>(pro tip! Google “taking stock and making hay”)</a:t>
            </a:r>
            <a:endParaRPr lang="en-US" sz="3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LC Research Template 2013">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 Research Template 2013</Template>
  <TotalTime>58</TotalTime>
  <Words>1738</Words>
  <Application>Microsoft Office PowerPoint</Application>
  <PresentationFormat>On-screen Show (4:3)</PresentationFormat>
  <Paragraphs>192</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Open Sans</vt:lpstr>
      <vt:lpstr>Open Sans Semibold</vt:lpstr>
      <vt:lpstr>Calibri</vt:lpstr>
      <vt:lpstr>OCLC Research Template 2013</vt:lpstr>
      <vt:lpstr>Assessing special collections</vt:lpstr>
      <vt:lpstr>Slide 2</vt:lpstr>
      <vt:lpstr>So what about special collections?</vt:lpstr>
      <vt:lpstr>What is collections assessment?</vt:lpstr>
      <vt:lpstr>Why collections assessment?</vt:lpstr>
      <vt:lpstr>Why collections assessment?</vt:lpstr>
      <vt:lpstr>Why collections assessment?</vt:lpstr>
      <vt:lpstr>Why collections assessment?</vt:lpstr>
      <vt:lpstr>What we know about collections assessment</vt:lpstr>
      <vt:lpstr>What we know about collections assessment</vt:lpstr>
      <vt:lpstr>First Things First: Get Organized</vt:lpstr>
      <vt:lpstr>Next Things Next: Get to Work</vt:lpstr>
      <vt:lpstr>Collecting Quantitative Information</vt:lpstr>
      <vt:lpstr>Not-So-Secret Weapon</vt:lpstr>
      <vt:lpstr>Collecting Qualitative Information</vt:lpstr>
      <vt:lpstr>Not-so-Secret Weapon</vt:lpstr>
      <vt:lpstr>What we know about collections assessment</vt:lpstr>
      <vt:lpstr>What we know about collections assessment</vt:lpstr>
      <vt:lpstr>What we know about collections assessment</vt:lpstr>
      <vt:lpstr>What we know about collections assessment</vt:lpstr>
      <vt:lpstr>Slide 21</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special collections</dc:title>
  <dc:creator>Windows User</dc:creator>
  <cp:lastModifiedBy>Windows User</cp:lastModifiedBy>
  <cp:revision>9</cp:revision>
  <dcterms:created xsi:type="dcterms:W3CDTF">2013-10-24T17:56:08Z</dcterms:created>
  <dcterms:modified xsi:type="dcterms:W3CDTF">2013-10-24T20:52:40Z</dcterms:modified>
</cp:coreProperties>
</file>