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2" r:id="rId3"/>
    <p:sldId id="267" r:id="rId4"/>
    <p:sldId id="283" r:id="rId5"/>
    <p:sldId id="271" r:id="rId6"/>
    <p:sldId id="266" r:id="rId7"/>
    <p:sldId id="289" r:id="rId8"/>
    <p:sldId id="285" r:id="rId9"/>
    <p:sldId id="295" r:id="rId10"/>
    <p:sldId id="296" r:id="rId11"/>
    <p:sldId id="297" r:id="rId12"/>
    <p:sldId id="277" r:id="rId13"/>
    <p:sldId id="257" r:id="rId14"/>
    <p:sldId id="287" r:id="rId15"/>
    <p:sldId id="303" r:id="rId16"/>
    <p:sldId id="276" r:id="rId17"/>
    <p:sldId id="263" r:id="rId18"/>
    <p:sldId id="304" r:id="rId19"/>
    <p:sldId id="298" r:id="rId20"/>
    <p:sldId id="300" r:id="rId21"/>
    <p:sldId id="299" r:id="rId22"/>
    <p:sldId id="301" r:id="rId23"/>
    <p:sldId id="291" r:id="rId24"/>
    <p:sldId id="292" r:id="rId25"/>
    <p:sldId id="288" r:id="rId26"/>
    <p:sldId id="293" r:id="rId27"/>
    <p:sldId id="286" r:id="rId28"/>
    <p:sldId id="294" r:id="rId29"/>
    <p:sldId id="290" r:id="rId30"/>
    <p:sldId id="302" r:id="rId31"/>
    <p:sldId id="265" r:id="rId32"/>
    <p:sldId id="307" r:id="rId33"/>
    <p:sldId id="281" r:id="rId3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B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4950" autoAdjust="0"/>
  </p:normalViewPr>
  <p:slideViewPr>
    <p:cSldViewPr>
      <p:cViewPr varScale="1">
        <p:scale>
          <a:sx n="65" d="100"/>
          <a:sy n="65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68" y="-84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47B69-3386-487B-BBEE-B824AA9AE76A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F23F6-8C8D-425D-9CF1-56C2F887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 smtClean="0"/>
            </a:lvl1pPr>
          </a:lstStyle>
          <a:p>
            <a:pPr>
              <a:defRPr/>
            </a:pPr>
            <a:fld id="{9B7B4B49-2417-4171-B6EE-B45D295AE1EC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A011164-7F66-4AC8-A286-723FEB434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EE2930-5FC9-41DE-8019-DFA360B8380B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NGTS, plus more.</a:t>
            </a:r>
          </a:p>
          <a:p>
            <a:pPr marL="228600" indent="-228600">
              <a:buAutoNum type="arabicPeriod"/>
            </a:pPr>
            <a:r>
              <a:rPr lang="en-US" dirty="0" smtClean="0"/>
              <a:t>Scholarly Communication strategies,</a:t>
            </a:r>
            <a:r>
              <a:rPr lang="en-US" baseline="0" dirty="0" smtClean="0"/>
              <a:t> engaging the faculty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External entities pay for services, fundraising, student fees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Established new communication channels for </a:t>
            </a:r>
            <a:r>
              <a:rPr lang="en-US" baseline="0" dirty="0" err="1" smtClean="0"/>
              <a:t>CoUL</a:t>
            </a:r>
            <a:r>
              <a:rPr lang="en-US" baseline="0" dirty="0" smtClean="0"/>
              <a:t>, EVC group, SLASIAC. </a:t>
            </a:r>
          </a:p>
          <a:p>
            <a:pPr marL="228600" indent="-228600">
              <a:buNone/>
            </a:pPr>
            <a:r>
              <a:rPr lang="en-US" baseline="0" dirty="0" smtClean="0"/>
              <a:t>Based on this report, the SLASIAC charge was revised to give it oversight of the CDL budget and it was tasked with:</a:t>
            </a:r>
          </a:p>
          <a:p>
            <a:pPr marL="228600" indent="-22860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“Develop policies and strategic priorities for the California Digital Library, including policies that support the extension of CDL services beyond the University….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the funding models for the CDL;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Annually review updated strategic plans, budget and operational objectives for the next fiscal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Review long‐term plans for investment and new program and service operations;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HathiTrust</a:t>
            </a:r>
            <a:r>
              <a:rPr lang="en-US" dirty="0" smtClean="0"/>
              <a:t> Library</a:t>
            </a:r>
            <a:r>
              <a:rPr lang="en-US" baseline="0" dirty="0" smtClean="0"/>
              <a:t> of Congress</a:t>
            </a:r>
            <a:r>
              <a:rPr lang="en-US" dirty="0" smtClean="0"/>
              <a:t> call number distribution.]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Scanned</a:t>
            </a:r>
            <a:r>
              <a:rPr lang="en-US" baseline="0" dirty="0" smtClean="0"/>
              <a:t> image from 1989. Not much has changed…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Used to provide more campus detail (branch libraries), but categories of materials are same.</a:t>
            </a: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C70684-BAFC-4813-AC07-C5AB1EC7936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UC</a:t>
            </a:r>
            <a:r>
              <a:rPr lang="en-US" baseline="0" dirty="0" smtClean="0"/>
              <a:t> Statistics since ?? At least 1984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Online from 1992 - on</a:t>
            </a: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83601-05D0-4482-A8B9-99E304E4C92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8CA6CD-97E3-45DE-B58F-3B83ABF69FF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</a:t>
            </a:r>
            <a:r>
              <a:rPr lang="en-US" baseline="0" dirty="0" smtClean="0"/>
              <a:t> count maintained for historical interest.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UC libraries were included as part of the UCOP “Working Smarter” initiative in 2011.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libraries were expected to show “efficiencies” on a </a:t>
            </a:r>
            <a:r>
              <a:rPr lang="en-US" dirty="0" err="1" smtClean="0"/>
              <a:t>systemwide</a:t>
            </a:r>
            <a:r>
              <a:rPr lang="en-US" dirty="0" smtClean="0"/>
              <a:t>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</a:t>
            </a:r>
            <a:r>
              <a:rPr lang="en-US" baseline="0" dirty="0" smtClean="0"/>
              <a:t> to think outside the box when you get recommendations like these….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today, Lynn Jones &amp; Susan Edwards: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number tells a story: using data to make collection 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8D1ECC-9C7C-41D9-AABC-47130A795817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1CC7AA-5B2C-4097-B40F-D7F2EDC4767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883328-ED79-4C9E-9BD0-C57D10FA4D3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ED7AD9-4258-4722-ABA2-2AFC9CEADBD1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Gave us the California Digital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Goal: UC should seek innovative and cost-effective means to achieve comprehensive access to scholarly and scientific communication for all members of the University community.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1164-7F66-4AC8-A286-723FEB434B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2A42502-CC59-4EB2-ACA0-AF391F7FC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141A4-DA96-4D22-A779-199295849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AA3AB-4997-4355-8C1C-389F1295D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2C34-02F0-4EFF-813B-DCE49945D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EBB60AA-7CAF-4C84-88A9-4652F233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0B23-0E2B-4A6A-9DC4-7F9EFD7BC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DE51752-8DD3-44F9-818A-C8D95AA1B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9AA9-18E6-47AA-BA3E-46FE96105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C93CF7-90F0-4287-B59E-775534DAF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F44F6F3-FEA7-40FD-98B7-A811202E9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CF2B-4C7D-40BB-A91E-400F00355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26A3AAC-4479-4AF9-B030-B4B4A07FB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382000" cy="38862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en-US" sz="4800" dirty="0" smtClean="0">
              <a:solidFill>
                <a:schemeClr val="accent1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UC’s Library Statistics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</a:pPr>
            <a:r>
              <a:rPr lang="en-US" sz="2800" i="1" dirty="0" smtClean="0"/>
              <a:t>What is UC keeping</a:t>
            </a:r>
            <a:r>
              <a:rPr lang="en-US" sz="2800" i="1" dirty="0" smtClean="0"/>
              <a:t>?</a:t>
            </a:r>
            <a:endParaRPr lang="en-US" sz="2800" i="1" dirty="0" smtClean="0"/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en-US" sz="2400" i="1" dirty="0" smtClean="0"/>
              <a:t>(And why?)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  <a:latin typeface="Corbel" pitchFamily="34" charset="0"/>
              </a:rPr>
              <a:t>LAUC-B Conference: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en-US" sz="1800" dirty="0" smtClean="0">
                <a:solidFill>
                  <a:srgbClr val="773B39"/>
                </a:solidFill>
                <a:latin typeface="Corbel"/>
              </a:rPr>
              <a:t>Making it Count: Opportunities and Challenges for Library Assessment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5486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n-lt"/>
              </a:rPr>
              <a:t>Joanne Miller </a:t>
            </a:r>
          </a:p>
          <a:p>
            <a:pPr algn="r"/>
            <a:r>
              <a:rPr lang="en-US" sz="1600" dirty="0" smtClean="0">
                <a:latin typeface="+mn-lt"/>
              </a:rPr>
              <a:t>California Digital Library</a:t>
            </a:r>
          </a:p>
          <a:p>
            <a:pPr algn="r"/>
            <a:r>
              <a:rPr lang="en-US" sz="1600" dirty="0" smtClean="0">
                <a:latin typeface="+mn-lt"/>
              </a:rPr>
              <a:t>Oct. </a:t>
            </a:r>
            <a:r>
              <a:rPr lang="en-US" sz="1600" dirty="0" smtClean="0">
                <a:latin typeface="+mn-lt"/>
              </a:rPr>
              <a:t>25, </a:t>
            </a:r>
            <a:r>
              <a:rPr lang="en-US" sz="1600" dirty="0" smtClean="0">
                <a:latin typeface="+mn-lt"/>
              </a:rPr>
              <a:t>2013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2011 SLASIAC Library Planning Task Force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print"/>
          <a:srcRect t="15000" b="1875"/>
          <a:stretch>
            <a:fillRect/>
          </a:stretch>
        </p:blipFill>
        <p:spPr bwMode="auto">
          <a:xfrm>
            <a:off x="914400" y="1600200"/>
            <a:ext cx="7315200" cy="478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2011 SLASIAC Library Planning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Recommendations for realizing efficiencies of $52M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Strategies for the Expansion and Management of Shared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Times New Roman"/>
                <a:cs typeface="Times New Roman"/>
              </a:rPr>
              <a:t>Strategies that Address the Pricing of Academic Publications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Strategies to Recover Costs and Enhance and Diversify Revenue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Strategies to Improve the Framework for Planning, Consultation and Decision-Making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ea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UC’s Library Statistics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6400800"/>
            <a:ext cx="5715000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HathiTrust</a:t>
            </a:r>
            <a:r>
              <a:rPr lang="en-US" sz="1200" b="1" dirty="0" smtClean="0">
                <a:solidFill>
                  <a:schemeClr val="bg1"/>
                </a:solidFill>
              </a:rPr>
              <a:t> data visualization: Library of Congress call number distribution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990600"/>
            <a:ext cx="7065963" cy="5354841"/>
          </a:xfrm>
          <a:noFill/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0313"/>
          <a:stretch>
            <a:fillRect/>
          </a:stretch>
        </p:blipFill>
        <p:spPr bwMode="auto">
          <a:xfrm>
            <a:off x="0" y="801340"/>
            <a:ext cx="9715500" cy="697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Display?</a:t>
            </a:r>
            <a:endParaRPr lang="en-US" dirty="0"/>
          </a:p>
        </p:txBody>
      </p:sp>
      <p:pic>
        <p:nvPicPr>
          <p:cNvPr id="3" name="Picture 2" descr="Boo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676400"/>
            <a:ext cx="1371600" cy="1863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00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Graphics?</a:t>
            </a:r>
            <a:endParaRPr lang="en-US" dirty="0"/>
          </a:p>
        </p:txBody>
      </p:sp>
      <p:pic>
        <p:nvPicPr>
          <p:cNvPr id="5" name="Picture 4" descr="eager_cla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752600"/>
            <a:ext cx="1473828" cy="1323170"/>
          </a:xfrm>
          <a:prstGeom prst="rect">
            <a:avLst/>
          </a:prstGeom>
        </p:spPr>
      </p:pic>
      <p:pic>
        <p:nvPicPr>
          <p:cNvPr id="7" name="Picture 6" descr="book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676400"/>
            <a:ext cx="1447800" cy="1441365"/>
          </a:xfrm>
          <a:prstGeom prst="rect">
            <a:avLst/>
          </a:prstGeom>
        </p:spPr>
      </p:pic>
      <p:pic>
        <p:nvPicPr>
          <p:cNvPr id="8" name="Picture 7" descr="arl-library-expenditures_82-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657600"/>
            <a:ext cx="3352800" cy="2514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3352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Charts?</a:t>
            </a:r>
            <a:endParaRPr lang="en-US" dirty="0"/>
          </a:p>
        </p:txBody>
      </p:sp>
      <p:pic>
        <p:nvPicPr>
          <p:cNvPr id="10" name="Picture 9" descr="ac_libr_books-ebook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3886200"/>
            <a:ext cx="3549871" cy="21950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4688" b="937"/>
          <a:stretch>
            <a:fillRect/>
          </a:stretch>
        </p:blipFill>
        <p:spPr bwMode="auto">
          <a:xfrm>
            <a:off x="109529" y="-74037"/>
            <a:ext cx="9034471" cy="69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Statistics Categories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anchor="ctr"/>
          <a:lstStyle/>
          <a:p>
            <a:pPr eaLnBrk="1" hangingPunct="1">
              <a:spcBef>
                <a:spcPts val="0"/>
              </a:spcBef>
              <a:buNone/>
            </a:pPr>
            <a:r>
              <a:rPr lang="en-US" sz="2800" dirty="0" smtClean="0"/>
              <a:t>Categories:</a:t>
            </a:r>
          </a:p>
          <a:p>
            <a:pPr lvl="1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Volumes</a:t>
            </a:r>
          </a:p>
          <a:p>
            <a:pPr lvl="1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Serial titles</a:t>
            </a:r>
          </a:p>
          <a:p>
            <a:pPr lvl="1" eaLnBrk="1" hangingPunct="1"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Other library materials:</a:t>
            </a:r>
          </a:p>
          <a:p>
            <a:pPr lvl="2" eaLnBrk="1" hangingPunct="1"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Manuscripts, maps, microfilm, microfiche, </a:t>
            </a:r>
            <a:r>
              <a:rPr lang="en-US" sz="1800" dirty="0" err="1" smtClean="0">
                <a:solidFill>
                  <a:schemeClr val="tx1"/>
                </a:solidFill>
              </a:rPr>
              <a:t>microcards</a:t>
            </a:r>
            <a:r>
              <a:rPr lang="en-US" sz="1800" dirty="0" smtClean="0">
                <a:solidFill>
                  <a:schemeClr val="tx1"/>
                </a:solidFill>
              </a:rPr>
              <a:t>, pamphlets,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 docs,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audiodisks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cassettes, CDs, videotapes, videodiscs,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kits, filmstrips, motion pictures, 35mm slides, computer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tapes, monographic CD-ROMs, serial CD-ROMs, floppy disks. 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/>
              <a:t>Previously: followed ARL’s lead. Align with their categories.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/>
              <a:t>Additional categories from Risk Management</a:t>
            </a:r>
          </a:p>
          <a:p>
            <a:pPr eaLnBrk="1" hangingPunct="1">
              <a:spcAft>
                <a:spcPts val="600"/>
              </a:spcAft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UC’s Digital Resources Statistics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500" t="11250" r="9000" b="53437"/>
          <a:stretch>
            <a:fillRect/>
          </a:stretch>
        </p:blipFill>
        <p:spPr bwMode="auto">
          <a:xfrm>
            <a:off x="685800" y="1905000"/>
            <a:ext cx="7711830" cy="297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What is ARL doing?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424672" cy="465124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4191000" y="3581400"/>
            <a:ext cx="914400" cy="457200"/>
          </a:xfrm>
          <a:prstGeom prst="chevron">
            <a:avLst/>
          </a:prstGeom>
          <a:solidFill>
            <a:schemeClr val="accent1">
              <a:alpha val="63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429000"/>
            <a:ext cx="1752600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n-lt"/>
              </a:rPr>
              <a:t>Titles</a:t>
            </a:r>
            <a:endParaRPr lang="en-US" sz="3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981200"/>
            <a:ext cx="3276600" cy="38618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73050" lvl="2" indent="-273050">
              <a:buClr>
                <a:schemeClr val="accent1"/>
              </a:buClr>
              <a:buSzPct val="85000"/>
              <a:buNone/>
            </a:pPr>
            <a:endParaRPr lang="en-US" sz="1800" dirty="0" smtClean="0"/>
          </a:p>
          <a:p>
            <a:pPr marL="273050" lvl="2" indent="-273050">
              <a:buClr>
                <a:schemeClr val="accent1"/>
              </a:buClr>
              <a:buSzPct val="85000"/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Manuscripts, maps</a:t>
            </a:r>
          </a:p>
          <a:p>
            <a:pPr marL="273050" lvl="2" indent="-273050">
              <a:buClr>
                <a:schemeClr val="accent1"/>
              </a:buClr>
              <a:buSzPct val="85000"/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microfilm, microfiche, </a:t>
            </a:r>
          </a:p>
          <a:p>
            <a:pPr marL="273050" lvl="2" indent="-273050">
              <a:buClr>
                <a:schemeClr val="accent1"/>
              </a:buClr>
              <a:buSzPct val="85000"/>
              <a:buNone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microcards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pamphlets, </a:t>
            </a:r>
          </a:p>
          <a:p>
            <a:pPr marL="273050" lvl="2" indent="-273050">
              <a:buClr>
                <a:schemeClr val="accent1"/>
              </a:buClr>
              <a:buSzPct val="85000"/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 docs, </a:t>
            </a:r>
          </a:p>
          <a:p>
            <a:pPr marL="273050" lvl="2" indent="-273050">
              <a:buClr>
                <a:schemeClr val="accent1"/>
              </a:buClr>
              <a:buSzPct val="85000"/>
              <a:buNone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audiodisks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cassettes, CDs</a:t>
            </a:r>
          </a:p>
          <a:p>
            <a:pPr marL="273050" lvl="2" indent="-273050">
              <a:buClr>
                <a:schemeClr val="accent1"/>
              </a:buClr>
              <a:buSzPct val="85000"/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videotapes, videodiscs, </a:t>
            </a:r>
          </a:p>
          <a:p>
            <a:pPr marL="273050" lvl="2" indent="-273050">
              <a:buClr>
                <a:schemeClr val="accent1"/>
              </a:buClr>
              <a:buSzPct val="85000"/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multimedia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kits,filmstrips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3050" lvl="2" indent="-273050">
              <a:buClr>
                <a:schemeClr val="accent1"/>
              </a:buClr>
              <a:buSzPct val="85000"/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motion pictures, 35mm slides </a:t>
            </a:r>
          </a:p>
          <a:p>
            <a:pPr marL="273050" lvl="2" indent="-273050">
              <a:buClr>
                <a:schemeClr val="accent1"/>
              </a:buClr>
              <a:buSzPct val="85000"/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computer tapes, </a:t>
            </a:r>
          </a:p>
          <a:p>
            <a:pPr marL="273050" lvl="2" indent="-273050">
              <a:buClr>
                <a:schemeClr val="accent1"/>
              </a:buClr>
              <a:buSzPct val="85000"/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monographic CD-ROMs, </a:t>
            </a:r>
          </a:p>
          <a:p>
            <a:pPr marL="273050" lvl="2" indent="-273050">
              <a:buClr>
                <a:schemeClr val="accent1"/>
              </a:buClr>
              <a:buSzPct val="85000"/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serial CD-ROMs, floppy disks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Why </a:t>
            </a:r>
            <a:r>
              <a:rPr lang="en-US" sz="3600" i="1" dirty="0" err="1" smtClean="0">
                <a:solidFill>
                  <a:schemeClr val="accent1"/>
                </a:solidFill>
              </a:rPr>
              <a:t>Systemwide</a:t>
            </a:r>
            <a:r>
              <a:rPr lang="en-US" sz="3600" dirty="0" smtClean="0">
                <a:solidFill>
                  <a:schemeClr val="accent1"/>
                </a:solidFill>
              </a:rPr>
              <a:t>?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bookshelvesoverf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209800"/>
            <a:ext cx="3429000" cy="2286000"/>
          </a:xfrm>
          <a:prstGeom prst="rect">
            <a:avLst/>
          </a:prstGeom>
        </p:spPr>
      </p:pic>
      <p:pic>
        <p:nvPicPr>
          <p:cNvPr id="6" name="Picture 6" descr="head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876800"/>
            <a:ext cx="76344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3505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Too many books.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5715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Competition among campuses.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447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1976…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What is ARL doing?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ARL Executive Director Elliott Shore’s talk:</a:t>
            </a:r>
          </a:p>
          <a:p>
            <a:pPr indent="0">
              <a:spcBef>
                <a:spcPts val="600"/>
              </a:spcBef>
              <a:buNone/>
            </a:pPr>
            <a:endParaRPr lang="en-US" dirty="0" smtClean="0"/>
          </a:p>
          <a:p>
            <a:pPr indent="0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“The Role of the Library in the Transformative Higher Education Environment: Or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Fitting Our Measures to Our Goals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What is ARL doing?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Suggestions for other measures:</a:t>
            </a:r>
          </a:p>
          <a:p>
            <a:r>
              <a:rPr lang="en-US" dirty="0" smtClean="0"/>
              <a:t>Cost-avoidance index? </a:t>
            </a:r>
          </a:p>
          <a:p>
            <a:r>
              <a:rPr lang="en-US" dirty="0" smtClean="0"/>
              <a:t>Collaboration index? </a:t>
            </a:r>
          </a:p>
          <a:p>
            <a:r>
              <a:rPr lang="en-US" dirty="0" smtClean="0"/>
              <a:t>Enterprise-fit index? </a:t>
            </a:r>
          </a:p>
          <a:p>
            <a:pPr indent="0">
              <a:spcBef>
                <a:spcPts val="1800"/>
              </a:spcBef>
              <a:buNone/>
            </a:pPr>
            <a:r>
              <a:rPr lang="en-US" dirty="0" smtClean="0"/>
              <a:t>“Innovative libraries are not being rewarded for saving money, collaborating with peers, and fostering cultures that advance higher education.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These qualities need to be captured somehow in the measures used to evaluate libraries.”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8600" y="2590800"/>
            <a:ext cx="8534400" cy="1143000"/>
          </a:xfrm>
        </p:spPr>
        <p:txBody>
          <a:bodyPr/>
          <a:lstStyle/>
          <a:p>
            <a:r>
              <a:rPr lang="en-US" sz="4000" dirty="0" smtClean="0"/>
              <a:t>What is UC Doing?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00" t="3750" r="1500"/>
          <a:stretch>
            <a:fillRect/>
          </a:stretch>
        </p:blipFill>
        <p:spPr bwMode="auto">
          <a:xfrm>
            <a:off x="0" y="-89613"/>
            <a:ext cx="9722168" cy="7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500" t="3750" r="1500"/>
          <a:stretch>
            <a:fillRect/>
          </a:stretch>
        </p:blipFill>
        <p:spPr bwMode="auto">
          <a:xfrm>
            <a:off x="142302" y="284530"/>
            <a:ext cx="9202296" cy="730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Library Efficiencies…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2011: UC libraries were included as part of the “Working Smarter”</a:t>
            </a:r>
          </a:p>
          <a:p>
            <a:r>
              <a:rPr lang="en-US" dirty="0" smtClean="0"/>
              <a:t>Expected to show “efficiencies” on a </a:t>
            </a:r>
            <a:r>
              <a:rPr lang="en-US" dirty="0" err="1" smtClean="0"/>
              <a:t>systemwide</a:t>
            </a:r>
            <a:r>
              <a:rPr lang="en-US" dirty="0" smtClean="0"/>
              <a:t> basis</a:t>
            </a:r>
          </a:p>
          <a:p>
            <a:r>
              <a:rPr lang="en-US" dirty="0" smtClean="0"/>
              <a:t>Many programs and initiatives in place (e.g., NGTS), but need to show progress.</a:t>
            </a:r>
          </a:p>
          <a:p>
            <a:pPr lvl="5">
              <a:buNone/>
            </a:pPr>
            <a:endParaRPr lang="en-US" dirty="0" smtClean="0"/>
          </a:p>
          <a:p>
            <a:pPr lvl="5" indent="0">
              <a:buNone/>
            </a:pPr>
            <a:r>
              <a:rPr lang="en-US" sz="2800" dirty="0" err="1" smtClean="0"/>
              <a:t>CoUL</a:t>
            </a:r>
            <a:r>
              <a:rPr lang="en-US" sz="2800" dirty="0" smtClean="0"/>
              <a:t> survey to determine the highest priority data to collect… 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914400" y="4648200"/>
            <a:ext cx="990600" cy="484632"/>
          </a:xfrm>
          <a:prstGeom prst="rightArrow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CoUL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Metrics Survey - 2012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Find measures that would be: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r>
              <a:rPr lang="en-US" sz="2800" dirty="0" smtClean="0"/>
              <a:t>Readily available </a:t>
            </a:r>
          </a:p>
          <a:p>
            <a:r>
              <a:rPr lang="en-US" sz="2800" dirty="0" smtClean="0"/>
              <a:t>Show usefulness</a:t>
            </a:r>
          </a:p>
          <a:p>
            <a:r>
              <a:rPr lang="en-US" sz="2800" dirty="0" smtClean="0"/>
              <a:t>Demonstrate savings and/or efficiencies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749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CoUL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Metrics Survey - 2012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7975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Results: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number of items deselected in favor of WEST, JSTOR or RLF print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return on investment for a UC Digital Collection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Outcomes of NGTS: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 smtClean="0"/>
              <a:t>Collection service centers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 smtClean="0"/>
              <a:t>Implementation of shelf-ready cataloging </a:t>
            </a:r>
          </a:p>
          <a:p>
            <a:pPr marL="788988" lvl="1" indent="-514350">
              <a:spcAft>
                <a:spcPts val="400"/>
              </a:spcAft>
              <a:buFont typeface="+mj-lt"/>
              <a:buAutoNum type="arabicPeriod"/>
            </a:pPr>
            <a:r>
              <a:rPr lang="en-US" dirty="0" smtClean="0"/>
              <a:t>Implementation of “minimum records </a:t>
            </a:r>
            <a:r>
              <a:rPr lang="en-US" dirty="0" smtClean="0"/>
              <a:t>standards”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Addressing scholarly communication issues and implementing successful scholarly communication initiatives.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r>
              <a:rPr lang="en-US" sz="2800" dirty="0" smtClean="0"/>
              <a:t>UCB Report of the Commission on the </a:t>
            </a:r>
            <a:br>
              <a:rPr lang="en-US" sz="2800" dirty="0" smtClean="0"/>
            </a:br>
            <a:r>
              <a:rPr lang="en-US" sz="2800" dirty="0" smtClean="0"/>
              <a:t>Future of the UC Berkeley Library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r>
              <a:rPr lang="en-US" sz="3200" dirty="0" smtClean="0"/>
              <a:t>ARL index ranking</a:t>
            </a:r>
          </a:p>
          <a:p>
            <a:r>
              <a:rPr lang="en-US" sz="3200" dirty="0" smtClean="0"/>
              <a:t>Gate counts</a:t>
            </a:r>
          </a:p>
          <a:p>
            <a:r>
              <a:rPr lang="en-US" sz="3200" dirty="0" smtClean="0"/>
              <a:t>Electronic access</a:t>
            </a:r>
          </a:p>
          <a:p>
            <a:r>
              <a:rPr lang="en-US" sz="3200" dirty="0" smtClean="0"/>
              <a:t>Monographic/bound periodical check-outs</a:t>
            </a:r>
          </a:p>
          <a:p>
            <a:r>
              <a:rPr lang="en-US" sz="3200" dirty="0" smtClean="0"/>
              <a:t>Library-sponsored instruction</a:t>
            </a:r>
          </a:p>
          <a:p>
            <a:r>
              <a:rPr lang="en-US" sz="3200" dirty="0" smtClean="0"/>
              <a:t>User satisfaction surveys</a:t>
            </a:r>
          </a:p>
          <a:p>
            <a:r>
              <a:rPr lang="en-US" sz="3200" dirty="0" smtClean="0"/>
              <a:t>Timeliness of delivery services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library_shelve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7416" y="1828800"/>
            <a:ext cx="4657934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no_dollar_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752600"/>
            <a:ext cx="3276600" cy="327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Thinking about what’s next	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6482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How are the UC Statistics Used?</a:t>
            </a:r>
          </a:p>
          <a:p>
            <a:r>
              <a:rPr lang="en-US" dirty="0" smtClean="0"/>
              <a:t>Annual Regents’ </a:t>
            </a:r>
            <a:r>
              <a:rPr lang="en-US" dirty="0" smtClean="0"/>
              <a:t>Budget (“Budget </a:t>
            </a:r>
            <a:r>
              <a:rPr lang="en-US" dirty="0" smtClean="0"/>
              <a:t>for Current Operations</a:t>
            </a:r>
            <a:r>
              <a:rPr lang="en-US" dirty="0" smtClean="0"/>
              <a:t>”)</a:t>
            </a:r>
            <a:endParaRPr lang="en-US" dirty="0" smtClean="0"/>
          </a:p>
          <a:p>
            <a:r>
              <a:rPr lang="en-US" dirty="0" smtClean="0"/>
              <a:t>Risk Management</a:t>
            </a:r>
          </a:p>
          <a:p>
            <a:r>
              <a:rPr lang="en-US" dirty="0" smtClean="0"/>
              <a:t>Unit values</a:t>
            </a:r>
          </a:p>
          <a:p>
            <a:r>
              <a:rPr lang="en-US" dirty="0" smtClean="0"/>
              <a:t>UC Libraries’ website</a:t>
            </a:r>
          </a:p>
          <a:p>
            <a:r>
              <a:rPr lang="en-US" dirty="0" smtClean="0"/>
              <a:t>Annual price increase estimate (sent to state Department of Finance, as well as campuses)</a:t>
            </a:r>
          </a:p>
          <a:p>
            <a:r>
              <a:rPr lang="en-US" dirty="0" smtClean="0"/>
              <a:t>Ad-hoc reports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Next Steps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 smtClean="0"/>
              <a:t>More interaction with campuses: Form a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Statistics Common Knowledge Group</a:t>
            </a:r>
            <a:r>
              <a:rPr lang="en-US" sz="3200" dirty="0" smtClean="0"/>
              <a:t> (CKG).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 smtClean="0"/>
              <a:t>Work with Risk Management to revise categories.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 smtClean="0"/>
              <a:t>Contemplate changes to be made.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templation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219200"/>
            <a:ext cx="3268663" cy="4572000"/>
          </a:xfr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1108194">
            <a:off x="5555689" y="4229269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+mn-lt"/>
              </a:rPr>
              <a:t>?</a:t>
            </a:r>
            <a:endParaRPr lang="en-US" sz="6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21108194">
            <a:off x="7274429" y="1998637"/>
            <a:ext cx="711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+mn-lt"/>
              </a:rPr>
              <a:t>?</a:t>
            </a:r>
            <a:endParaRPr lang="en-US" sz="6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 rot="21108194">
            <a:off x="7613090" y="3314868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+mn-lt"/>
              </a:rPr>
              <a:t>?</a:t>
            </a:r>
            <a:endParaRPr lang="en-US" sz="6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rot="21108194">
            <a:off x="6241490" y="1562269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+mn-lt"/>
              </a:rPr>
              <a:t>?</a:t>
            </a:r>
            <a:endParaRPr lang="en-US" sz="6000" dirty="0">
              <a:latin typeface="+mn-lt"/>
            </a:endParaRPr>
          </a:p>
        </p:txBody>
      </p:sp>
      <p:pic>
        <p:nvPicPr>
          <p:cNvPr id="13" name="Picture 12" descr="howtoliewithstats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00200"/>
            <a:ext cx="2971800" cy="4580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1108194">
            <a:off x="5631890" y="2171869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+mn-lt"/>
              </a:rPr>
              <a:t>?</a:t>
            </a:r>
            <a:endParaRPr lang="en-US" sz="6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 rot="21108194">
            <a:off x="6317689" y="3086268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+mn-lt"/>
              </a:rPr>
              <a:t>?</a:t>
            </a:r>
            <a:endParaRPr lang="en-US" sz="6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 rot="21108194">
            <a:off x="7384488" y="4305468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+mn-lt"/>
              </a:rPr>
              <a:t>?</a:t>
            </a:r>
            <a:endParaRPr lang="en-US" sz="6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95400"/>
            <a:ext cx="480060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53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1977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smiling-delivery-v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3375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outsidenrlf_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362200"/>
            <a:ext cx="28971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melvyl-we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81000"/>
            <a:ext cx="3543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57800" y="533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Melvyl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4724400" y="762001"/>
            <a:ext cx="533400" cy="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0" y="1524000"/>
            <a:ext cx="106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RLFs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9800" y="1676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" y="5715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Intercampus delivery buses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62000" y="563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efficienc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4800600"/>
            <a:ext cx="4077887" cy="9326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1996-1998:  LPAI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96244" y="1527175"/>
            <a:ext cx="5715000" cy="4572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Seven Pillars (1998)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UC should seek innovative and cost-effective means to strengthen </a:t>
            </a:r>
            <a:r>
              <a:rPr lang="en-US" sz="2400" b="1" dirty="0" smtClean="0"/>
              <a:t>Resource Sharing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UC should establish the </a:t>
            </a:r>
            <a:r>
              <a:rPr lang="en-US" sz="2400" b="1" dirty="0" smtClean="0"/>
              <a:t>California Digital Library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/>
              <a:t>UC should sustain and develop mechanisms to support campus </a:t>
            </a:r>
            <a:r>
              <a:rPr lang="en-US" sz="2400" b="1" dirty="0" smtClean="0"/>
              <a:t>Print Collections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UC should seek mutually beneficial </a:t>
            </a:r>
            <a:r>
              <a:rPr lang="en-US" sz="2400" b="1" dirty="0" smtClean="0"/>
              <a:t>Collaboration</a:t>
            </a:r>
            <a:r>
              <a:rPr lang="en-US" sz="2400" dirty="0" smtClean="0"/>
              <a:t> with Libraries, Museums, other Universities and Industry. </a:t>
            </a:r>
          </a:p>
          <a:p>
            <a:pPr lvl="0"/>
            <a:r>
              <a:rPr lang="en-US" sz="2400" dirty="0" smtClean="0"/>
              <a:t>UC should lead the national effort to transform the process of </a:t>
            </a:r>
            <a:r>
              <a:rPr lang="en-US" sz="2400" b="1" dirty="0" smtClean="0"/>
              <a:t>Scholarly and Scientific Communication</a:t>
            </a:r>
            <a:r>
              <a:rPr lang="en-US" sz="2400" dirty="0" smtClean="0"/>
              <a:t>. </a:t>
            </a:r>
          </a:p>
          <a:p>
            <a:pPr lvl="0"/>
            <a:r>
              <a:rPr lang="en-US" sz="2400" dirty="0" smtClean="0"/>
              <a:t>Two more: - </a:t>
            </a:r>
            <a:r>
              <a:rPr lang="en-US" sz="2400" b="1" dirty="0" smtClean="0"/>
              <a:t>Information Infrastructure </a:t>
            </a:r>
            <a:r>
              <a:rPr lang="en-US" sz="2400" dirty="0" smtClean="0"/>
              <a:t>&amp;</a:t>
            </a:r>
            <a:r>
              <a:rPr lang="en-US" sz="2400" b="1" dirty="0" smtClean="0"/>
              <a:t> 	            		- Continuous Planning and Innovation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914400" y="304800"/>
            <a:ext cx="1219200" cy="914400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2188" b="2813"/>
          <a:stretch>
            <a:fillRect/>
          </a:stretch>
        </p:blipFill>
        <p:spPr bwMode="auto">
          <a:xfrm>
            <a:off x="990600" y="1447800"/>
            <a:ext cx="7243511" cy="49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2004: Strategic Directions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      The Five Strategic Directions (2004)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endParaRPr lang="en-US" dirty="0" smtClean="0"/>
          </a:p>
          <a:p>
            <a:pPr lvl="0">
              <a:spcAft>
                <a:spcPts val="600"/>
              </a:spcAft>
            </a:pPr>
            <a:r>
              <a:rPr lang="en-US" sz="3200" dirty="0" smtClean="0"/>
              <a:t>Collection Management and Coordination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Shared Facilities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Shared Services</a:t>
            </a:r>
          </a:p>
          <a:p>
            <a:pPr lvl="0">
              <a:spcAft>
                <a:spcPts val="600"/>
              </a:spcAft>
            </a:pPr>
            <a:r>
              <a:rPr lang="en-US" sz="3200" dirty="0" smtClean="0"/>
              <a:t>Persistent Access to Digital Information</a:t>
            </a:r>
          </a:p>
          <a:p>
            <a:pPr lvl="0">
              <a:spcAft>
                <a:spcPts val="600"/>
              </a:spcAft>
            </a:pPr>
            <a:r>
              <a:rPr lang="en-US" sz="3200" dirty="0" smtClean="0"/>
              <a:t>Scholarly Communication</a:t>
            </a:r>
          </a:p>
          <a:p>
            <a:pPr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381000"/>
            <a:ext cx="762000" cy="737241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1047</TotalTime>
  <Words>1008</Words>
  <Application>Microsoft Office PowerPoint</Application>
  <PresentationFormat>On-screen Show (4:3)</PresentationFormat>
  <Paragraphs>189</Paragraphs>
  <Slides>33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Slide 1</vt:lpstr>
      <vt:lpstr>Why Systemwide?</vt:lpstr>
      <vt:lpstr>Slide 3</vt:lpstr>
      <vt:lpstr>Slide 4</vt:lpstr>
      <vt:lpstr>Slide 5</vt:lpstr>
      <vt:lpstr>1996-1998:  LPAI</vt:lpstr>
      <vt:lpstr>The Seven Pillars (1998)</vt:lpstr>
      <vt:lpstr>2004: Strategic Directions</vt:lpstr>
      <vt:lpstr>      The Five Strategic Directions (2004)</vt:lpstr>
      <vt:lpstr>2011 SLASIAC Library Planning Task Force</vt:lpstr>
      <vt:lpstr>2011 SLASIAC Library Planning Task Force</vt:lpstr>
      <vt:lpstr>UC’s Library Statistics</vt:lpstr>
      <vt:lpstr>History</vt:lpstr>
      <vt:lpstr>Slide 14</vt:lpstr>
      <vt:lpstr>Better Display?</vt:lpstr>
      <vt:lpstr>Slide 16</vt:lpstr>
      <vt:lpstr>Statistics Categories</vt:lpstr>
      <vt:lpstr>UC’s Digital Resources Statistics</vt:lpstr>
      <vt:lpstr>What is ARL doing?</vt:lpstr>
      <vt:lpstr>What is ARL doing?</vt:lpstr>
      <vt:lpstr>What is ARL doing?</vt:lpstr>
      <vt:lpstr>What is UC Doing?</vt:lpstr>
      <vt:lpstr>Slide 23</vt:lpstr>
      <vt:lpstr>Slide 24</vt:lpstr>
      <vt:lpstr>Library Efficiencies…</vt:lpstr>
      <vt:lpstr>CoUL Metrics Survey - 2012</vt:lpstr>
      <vt:lpstr>Slide 27</vt:lpstr>
      <vt:lpstr>CoUL Metrics Survey - 2012</vt:lpstr>
      <vt:lpstr>UCB Report of the Commission on the  Future of the UC Berkeley Library</vt:lpstr>
      <vt:lpstr>Thinking about what’s next </vt:lpstr>
      <vt:lpstr>Next Steps</vt:lpstr>
      <vt:lpstr>Slide 32</vt:lpstr>
      <vt:lpstr>Any Questions?</vt:lpstr>
    </vt:vector>
  </TitlesOfParts>
  <Company>Joanne Miller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Presentation</dc:title>
  <dc:creator>Joanne Miller</dc:creator>
  <cp:lastModifiedBy>jmiller</cp:lastModifiedBy>
  <cp:revision>206</cp:revision>
  <dcterms:created xsi:type="dcterms:W3CDTF">2010-04-12T20:43:27Z</dcterms:created>
  <dcterms:modified xsi:type="dcterms:W3CDTF">2013-10-25T00:04:13Z</dcterms:modified>
</cp:coreProperties>
</file>