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3" r:id="rId3"/>
    <p:sldId id="338" r:id="rId4"/>
    <p:sldId id="285" r:id="rId5"/>
    <p:sldId id="286" r:id="rId6"/>
    <p:sldId id="284" r:id="rId7"/>
    <p:sldId id="289" r:id="rId8"/>
    <p:sldId id="287" r:id="rId9"/>
    <p:sldId id="288" r:id="rId10"/>
    <p:sldId id="330" r:id="rId11"/>
    <p:sldId id="322" r:id="rId12"/>
    <p:sldId id="292" r:id="rId13"/>
    <p:sldId id="301" r:id="rId14"/>
    <p:sldId id="305" r:id="rId15"/>
    <p:sldId id="336" r:id="rId16"/>
    <p:sldId id="318" r:id="rId17"/>
    <p:sldId id="339" r:id="rId18"/>
    <p:sldId id="329" r:id="rId19"/>
    <p:sldId id="335" r:id="rId20"/>
    <p:sldId id="326" r:id="rId21"/>
    <p:sldId id="325" r:id="rId22"/>
    <p:sldId id="328" r:id="rId23"/>
    <p:sldId id="341" r:id="rId24"/>
    <p:sldId id="340" r:id="rId25"/>
    <p:sldId id="306" r:id="rId26"/>
    <p:sldId id="319" r:id="rId27"/>
    <p:sldId id="320" r:id="rId28"/>
    <p:sldId id="307" r:id="rId29"/>
    <p:sldId id="308" r:id="rId30"/>
    <p:sldId id="309" r:id="rId31"/>
    <p:sldId id="310" r:id="rId32"/>
    <p:sldId id="321" r:id="rId33"/>
    <p:sldId id="337" r:id="rId34"/>
    <p:sldId id="314" r:id="rId35"/>
    <p:sldId id="311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3CB0F-8636-44FE-BA73-4799F6D1CAE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C92BFC-DFC4-46D4-B25F-A13B5E007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72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B66DE-5ECF-4475-8F94-FC5E604652C8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41A6-EA70-435D-8200-50041B443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69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E5F9-B827-41D0-A836-734DFDC90CF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62647-1A59-4798-9275-08011BCBD3AA}" type="slidenum">
              <a:rPr lang="en-US"/>
              <a:pPr/>
              <a:t>18</a:t>
            </a:fld>
            <a:endParaRPr lang="en-US"/>
          </a:p>
        </p:txBody>
      </p:sp>
      <p:sp>
        <p:nvSpPr>
          <p:cNvPr id="249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Enhance teaching and learning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 research and scholarship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virtual and public spaces that engage, connect and transform our communities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 a sustainable information infrastructure that preserves and advances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535D-9D36-473B-B095-1FCE8307166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9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49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28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A52C59-F806-4C0C-B043-1D5C29981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2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05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38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6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1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4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636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04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1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1C08-3469-4BCD-8ABD-B8199046D10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D3CF-9608-45FE-A77B-CA2553D31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3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7630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Library Assessment 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From Measurement to Impact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Value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Steve Hiller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Washington Libraries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LAUC-B Conference, October 25, 2013</a:t>
            </a:r>
          </a:p>
          <a:p>
            <a:pPr>
              <a:spcBef>
                <a:spcPts val="0"/>
              </a:spcBef>
            </a:pP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5917380"/>
            <a:ext cx="209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743889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54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</a:rPr>
              <a:t>What Will We Measure?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endParaRPr lang="en-US" sz="1600" dirty="0" smtClean="0">
              <a:latin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z="2800" i="1" dirty="0" smtClean="0">
                <a:latin typeface="Arial" charset="0"/>
              </a:rPr>
              <a:t>What is easy to measure is not necessarily what is desirable to measure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000" dirty="0" smtClean="0">
                <a:latin typeface="Times New Roman" pitchFamily="18" charset="0"/>
              </a:rPr>
              <a:t>Martha </a:t>
            </a:r>
            <a:r>
              <a:rPr lang="en-US" sz="2000" dirty="0" err="1" smtClean="0">
                <a:latin typeface="Times New Roman" pitchFamily="18" charset="0"/>
              </a:rPr>
              <a:t>Kyrillidou</a:t>
            </a:r>
            <a:endParaRPr lang="en-US" sz="2000" dirty="0" smtClean="0">
              <a:latin typeface="Times New Roman" pitchFamily="18" charset="0"/>
            </a:endParaRPr>
          </a:p>
          <a:p>
            <a:pPr marL="609600" indent="-609600">
              <a:buFont typeface="Arial" charset="0"/>
              <a:buNone/>
            </a:pPr>
            <a:endParaRPr lang="en-US" sz="1600" dirty="0" smtClean="0">
              <a:latin typeface="Times New Roman" pitchFamily="18" charset="0"/>
            </a:endParaRPr>
          </a:p>
          <a:p>
            <a:pPr marL="609600" indent="-609600">
              <a:buFont typeface="Arial" charset="0"/>
              <a:buNone/>
            </a:pPr>
            <a:endParaRPr lang="en-US" sz="1600" dirty="0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i="1" dirty="0" smtClean="0">
                <a:latin typeface="Arial" charset="0"/>
                <a:cs typeface="Times New Roman" pitchFamily="18" charset="0"/>
              </a:rPr>
              <a:t>Institutional assessment efforts should not be concerned about valuing what can be measured, but instead about measuring what is valued</a:t>
            </a:r>
            <a:r>
              <a:rPr lang="en-US" sz="2800" dirty="0" smtClean="0">
                <a:latin typeface="Arial" charset="0"/>
              </a:rPr>
              <a:t>.  </a:t>
            </a:r>
            <a:r>
              <a:rPr lang="en-US" sz="2000" dirty="0" smtClean="0">
                <a:latin typeface="Times New Roman" pitchFamily="18" charset="0"/>
              </a:rPr>
              <a:t>A. </a:t>
            </a:r>
            <a:r>
              <a:rPr lang="en-US" sz="2000" dirty="0" err="1" smtClean="0">
                <a:latin typeface="Times New Roman" pitchFamily="18" charset="0"/>
              </a:rPr>
              <a:t>Astin</a:t>
            </a:r>
            <a:endParaRPr lang="en-US" sz="2000" dirty="0" smtClean="0">
              <a:latin typeface="Times New Roman" pitchFamily="18" charset="0"/>
            </a:endParaRPr>
          </a:p>
          <a:p>
            <a:pPr marL="609600" indent="-609600">
              <a:buFont typeface="Arial" charset="0"/>
              <a:buNone/>
            </a:pPr>
            <a:endParaRPr lang="en-US" sz="1600" dirty="0" smtClean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strategy without measures is just a wish and measures that are not aligned with strategy are a waste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Joe Matthews </a:t>
            </a:r>
          </a:p>
        </p:txBody>
      </p:sp>
    </p:spTree>
    <p:extLst>
      <p:ext uri="{BB962C8B-B14F-4D97-AF65-F5344CB8AC3E}">
        <p14:creationId xmlns="" xmlns:p14="http://schemas.microsoft.com/office/powerpoint/2010/main" val="26703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Times New Roman" pitchFamily="18" charset="0"/>
              </a:rPr>
              <a:t>Four Useful</a:t>
            </a:r>
            <a:r>
              <a:rPr lang="en-US"/>
              <a:t> </a:t>
            </a:r>
            <a:r>
              <a:rPr lang="en-US" sz="3600" b="1">
                <a:latin typeface="Times New Roman" pitchFamily="18" charset="0"/>
              </a:rPr>
              <a:t>Assessment Assumptions</a:t>
            </a:r>
            <a:endParaRPr lang="en-US"/>
          </a:p>
        </p:txBody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Your problem/issue is not as unique as you think</a:t>
            </a:r>
          </a:p>
          <a:p>
            <a:r>
              <a:rPr lang="en-US" sz="2800" dirty="0">
                <a:latin typeface="Times New Roman" pitchFamily="18" charset="0"/>
              </a:rPr>
              <a:t>You have more data/information than you think</a:t>
            </a:r>
          </a:p>
          <a:p>
            <a:r>
              <a:rPr lang="en-US" sz="2800" dirty="0">
                <a:latin typeface="Times New Roman" pitchFamily="18" charset="0"/>
              </a:rPr>
              <a:t>You need less data/information than you think</a:t>
            </a:r>
          </a:p>
          <a:p>
            <a:r>
              <a:rPr lang="en-US" sz="2800" dirty="0">
                <a:latin typeface="Times New Roman" pitchFamily="18" charset="0"/>
              </a:rPr>
              <a:t>There are useful methods that are much simpler than you think</a:t>
            </a:r>
          </a:p>
          <a:p>
            <a:endParaRPr lang="en-US" sz="2800" dirty="0">
              <a:latin typeface="Times New Roman" pitchFamily="18" charset="0"/>
            </a:endParaRPr>
          </a:p>
          <a:p>
            <a:endParaRPr lang="en-US" sz="2800" dirty="0">
              <a:latin typeface="Times New Roman" pitchFamily="18" charset="0"/>
            </a:endParaRPr>
          </a:p>
          <a:p>
            <a:endParaRPr lang="en-US" sz="28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Times New Roman" pitchFamily="18" charset="0"/>
              </a:rPr>
              <a:t>Adapted from Douglas Hubbard, “How to Measure Anything” (</a:t>
            </a:r>
            <a:r>
              <a:rPr lang="en-US" sz="2000" dirty="0" smtClean="0">
                <a:latin typeface="Times New Roman" pitchFamily="18" charset="0"/>
              </a:rPr>
              <a:t>2010)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1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Assessing What’s Important 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ontribution to student and faculty success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ontribution to institutional mission/visibility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And, perhaps (depending on library and institution type)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Accountability/Efficiency/Effectiveness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Revenue generation (including fund raising)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Comparisons with others</a:t>
            </a:r>
          </a:p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Recent Trends in Library Assessment and Performance Measurement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Greater reliance on external measures and user impacts; aligned with planning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Customer-centered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library concept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Outcomes-based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assessment and metrics that made use of multiple methods, including qualitative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Collaboration with institutional and other partners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Demonstrating library impact and value on individuals and communities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Current Assessment and Performance Drivers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Accountability, Accreditation and Affordability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Budgetary pressures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Networked environment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 tools for data capture, analysis and presentation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8319"/>
            <a:ext cx="2446983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83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Standards Become Outcomes Based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 from inputs to outputs, impacts and outcomes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Outcomes-based standards are moving away from prescriptive numerical (hard) measures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towards more of a best practices model which offer evidence-based choices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Higher education accreditation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ISO 16439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(Methods and procedures for assessing the impact of libraries)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Library associations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11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Assessment from Improvement to Advocacy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Assessment to support advocacy and strategic development plays larger role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Moving beyond satisfaction and internal performance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Using assessment data to support narratives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Developing a communications plan that identifies key points for each stakeholder group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Making the case for investment in the library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4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43" y="381000"/>
            <a:ext cx="84582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Case Study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University of Washington Budgets 2009-12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05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State funds cut by 50%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($400 million to $200 million)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Undergrad student tuition increased by 50%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$7,000 to $10,500 annual cost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Students pay 70% of education cost, up from 30% in 2004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External research funds rose 30%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($1.1 to $1.4 billion)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UW ranks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U.S. federal research funding ($1+ billion)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85% goes to Health Sciences, Science-Engineering-Environment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Libraries budget cut by 12% between 2009-11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48 positions eliminated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$2.4 million reduction in collections budget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04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305800" cy="9255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</a:rPr>
              <a:t>In God We Trust: </a:t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3600" b="1" dirty="0">
                <a:latin typeface="Times New Roman" pitchFamily="18" charset="0"/>
              </a:rPr>
              <a:t>All Others Must Bring Data</a:t>
            </a:r>
          </a:p>
        </p:txBody>
      </p:sp>
      <p:sp>
        <p:nvSpPr>
          <p:cNvPr id="249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UW Libraries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Assessment Program: Using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Data Effectively for Improvement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Advocacy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scale user surveys every 3 years since 1992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In-library use surveys every 3 years beginning 2002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Focus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groups/interviews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Observation (guided and non-obtrusive)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Usability/User-Centered design (including space)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Usage statistics/data mining/peer library statistics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Performance metrics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assessment program available at: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http://www.lib.washington.edu/assessment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08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Our 2012 Budget Planning Strategy: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Selective Focus and Persuasive Data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Invest in Libraries to support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faculty research and student services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maintain competitiveness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Restore collections funding   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 hours of opening/access to libraries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 student jobs in libraries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Invest in renovation of key libraries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Support core and emerging services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Enhance multi-institutional collaboration for efficiency and effectiveness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"/>
            <a:ext cx="91059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5979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Library “Assessment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Questions in 1906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this method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best?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our practice adapted to secure the most effective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administration?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up to the standards set by similar institutions?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2400" i="1" dirty="0" smtClean="0">
                <a:latin typeface="Arial" charset="0"/>
              </a:rPr>
              <a:t>The success with which we answer them depends much on the success of our administration</a:t>
            </a:r>
            <a:r>
              <a:rPr lang="en-US" sz="2400" dirty="0" smtClean="0">
                <a:latin typeface="Arial" charset="0"/>
              </a:rPr>
              <a:t>. </a:t>
            </a:r>
          </a:p>
          <a:p>
            <a:pPr marL="0" indent="0">
              <a:buNone/>
            </a:pPr>
            <a:r>
              <a:rPr lang="en-US" sz="2000" b="1" dirty="0" smtClean="0"/>
              <a:t>J.T</a:t>
            </a:r>
            <a:r>
              <a:rPr lang="en-US" sz="2000" b="1" dirty="0"/>
              <a:t>. </a:t>
            </a:r>
            <a:r>
              <a:rPr lang="en-US" sz="2000" b="1" dirty="0" smtClean="0"/>
              <a:t>Gerould, 1906 (Librarian, University of Minnesota)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976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3224154"/>
              </p:ext>
            </p:extLst>
          </p:nvPr>
        </p:nvGraphicFramePr>
        <p:xfrm>
          <a:off x="609600" y="304800"/>
          <a:ext cx="8686800" cy="5967413"/>
        </p:xfrm>
        <a:graphic>
          <a:graphicData uri="http://schemas.openxmlformats.org/presentationml/2006/ole">
            <p:oleObj spid="_x0000_s1061" name="Slide" r:id="rId3" imgW="611117" imgH="458887" progId="PowerPoint.Slide.12">
              <p:embed/>
            </p:oleObj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36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3338606"/>
              </p:ext>
            </p:extLst>
          </p:nvPr>
        </p:nvGraphicFramePr>
        <p:xfrm>
          <a:off x="914400" y="609600"/>
          <a:ext cx="8229600" cy="5967413"/>
        </p:xfrm>
        <a:graphic>
          <a:graphicData uri="http://schemas.openxmlformats.org/presentationml/2006/ole">
            <p:oleObj spid="_x0000_s2084" name="Slide" r:id="rId3" imgW="954193" imgH="716224" progId="PowerPoint.Slide.12">
              <p:embed/>
            </p:oleObj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14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ARL Salary Rankings:  U.S Libraries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5130247"/>
              </p:ext>
            </p:extLst>
          </p:nvPr>
        </p:nvGraphicFramePr>
        <p:xfrm>
          <a:off x="457200" y="1600200"/>
          <a:ext cx="84582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873"/>
                <a:gridCol w="1661160"/>
                <a:gridCol w="1938020"/>
                <a:gridCol w="1356240"/>
                <a:gridCol w="1933907"/>
              </a:tblGrid>
              <a:tr h="853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UW</a:t>
                      </a:r>
                      <a:r>
                        <a:rPr lang="en-US" b="1" baseline="0" dirty="0" smtClean="0"/>
                        <a:t> 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UW Rank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ARL U.S.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="1" u="none" dirty="0" smtClean="0"/>
                        <a:t>Libraries (n=100)</a:t>
                      </a:r>
                      <a:endParaRPr 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UW Median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UW Rank ARL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dirty="0" smtClean="0"/>
                        <a:t>U.S.</a:t>
                      </a:r>
                      <a:r>
                        <a:rPr lang="en-US" b="1" baseline="0" dirty="0" smtClean="0"/>
                        <a:t> Libraries</a:t>
                      </a:r>
                      <a:endParaRPr lang="en-US" b="1" dirty="0" smtClean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2008-09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$66,517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$60,312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54</a:t>
                      </a:r>
                      <a:endParaRPr lang="en-US" b="1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2009-10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$66,476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$59,934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56</a:t>
                      </a:r>
                      <a:endParaRPr lang="en-US" b="1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2010-11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$65,466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$58,752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67</a:t>
                      </a:r>
                      <a:endParaRPr lang="en-US" b="1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2011-12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$64,992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$58,704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</a:t>
                      </a:r>
                      <a:endParaRPr lang="en-US" b="1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2012-13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$64,290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$58,428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79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" y="0"/>
            <a:ext cx="76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20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UW Libraries Funding Changes FY11 to FY14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Focus on students and research support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1390478"/>
              </p:ext>
            </p:extLst>
          </p:nvPr>
        </p:nvGraphicFramePr>
        <p:xfrm>
          <a:off x="457200" y="1600200"/>
          <a:ext cx="83820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4800600"/>
                <a:gridCol w="28194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FY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reduction</a:t>
                      </a:r>
                    </a:p>
                    <a:p>
                      <a:r>
                        <a:rPr lang="en-US" dirty="0" smtClean="0"/>
                        <a:t>Provost investment</a:t>
                      </a:r>
                    </a:p>
                    <a:p>
                      <a:r>
                        <a:rPr lang="en-US" dirty="0" smtClean="0"/>
                        <a:t>Realized</a:t>
                      </a:r>
                      <a:r>
                        <a:rPr lang="en-US" baseline="0" dirty="0" smtClean="0"/>
                        <a:t>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-1.35 million</a:t>
                      </a:r>
                    </a:p>
                    <a:p>
                      <a:r>
                        <a:rPr lang="en-US" dirty="0" smtClean="0"/>
                        <a:t>  1.00 million*</a:t>
                      </a:r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-.35 million</a:t>
                      </a:r>
                    </a:p>
                    <a:p>
                      <a:r>
                        <a:rPr lang="en-US" dirty="0" smtClean="0"/>
                        <a:t>*Largest</a:t>
                      </a:r>
                      <a:r>
                        <a:rPr lang="en-US" baseline="0" dirty="0" smtClean="0"/>
                        <a:t> of any admin unit</a:t>
                      </a:r>
                      <a:endParaRPr lang="en-US" dirty="0"/>
                    </a:p>
                  </a:txBody>
                  <a:tcPr/>
                </a:tc>
              </a:tr>
              <a:tr h="1397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FY 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Collections funding</a:t>
                      </a:r>
                      <a:r>
                        <a:rPr lang="en-US" b="1" baseline="0" dirty="0" smtClean="0"/>
                        <a:t> (temporary)</a:t>
                      </a:r>
                    </a:p>
                    <a:p>
                      <a:r>
                        <a:rPr lang="en-US" b="1" baseline="0" dirty="0" smtClean="0"/>
                        <a:t>Hours of opening</a:t>
                      </a:r>
                    </a:p>
                    <a:p>
                      <a:r>
                        <a:rPr lang="en-US" b="1" baseline="0" dirty="0" smtClean="0"/>
                        <a:t>Student hourly jobs</a:t>
                      </a:r>
                    </a:p>
                    <a:p>
                      <a:endParaRPr lang="en-US" b="1" baseline="0" dirty="0" smtClean="0"/>
                    </a:p>
                    <a:p>
                      <a:r>
                        <a:rPr lang="en-US" b="1" dirty="0" smtClean="0"/>
                        <a:t>Undergraduate library renovation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2.00</a:t>
                      </a:r>
                      <a:r>
                        <a:rPr lang="en-US" b="1" baseline="0" dirty="0" smtClean="0"/>
                        <a:t> million</a:t>
                      </a:r>
                    </a:p>
                    <a:p>
                      <a:r>
                        <a:rPr lang="en-US" b="1" baseline="0" dirty="0" smtClean="0"/>
                        <a:t>   .25 million</a:t>
                      </a:r>
                    </a:p>
                    <a:p>
                      <a:r>
                        <a:rPr lang="en-US" b="1" baseline="0" dirty="0" smtClean="0"/>
                        <a:t>   .25 million</a:t>
                      </a:r>
                    </a:p>
                    <a:p>
                      <a:endParaRPr lang="en-US" b="1" baseline="0" dirty="0" smtClean="0"/>
                    </a:p>
                    <a:p>
                      <a:r>
                        <a:rPr lang="en-US" b="1" baseline="0" dirty="0" smtClean="0"/>
                        <a:t>16.5 million (state-funded)</a:t>
                      </a:r>
                      <a:endParaRPr lang="en-US" b="1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dirty="0" smtClean="0"/>
                        <a:t>FY 13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FY14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Collections funding made permanent</a:t>
                      </a:r>
                    </a:p>
                    <a:p>
                      <a:r>
                        <a:rPr lang="en-US" dirty="0" smtClean="0"/>
                        <a:t>Libraries exempted from 2.9% campus</a:t>
                      </a:r>
                      <a:r>
                        <a:rPr lang="en-US" baseline="0" dirty="0" smtClean="0"/>
                        <a:t> reduction</a:t>
                      </a:r>
                    </a:p>
                    <a:p>
                      <a:r>
                        <a:rPr lang="en-US" baseline="0" dirty="0" smtClean="0"/>
                        <a:t>Libraries hiring plan approved (vacant librarian positions can be filled) </a:t>
                      </a:r>
                    </a:p>
                    <a:p>
                      <a:r>
                        <a:rPr lang="en-US" dirty="0" smtClean="0"/>
                        <a:t>Collections</a:t>
                      </a:r>
                      <a:r>
                        <a:rPr lang="en-US" baseline="0" dirty="0" smtClean="0"/>
                        <a:t> inflation funding treated as “utility”</a:t>
                      </a:r>
                    </a:p>
                    <a:p>
                      <a:r>
                        <a:rPr lang="en-US" baseline="0" dirty="0" smtClean="0"/>
                        <a:t>Student wage increases centrally funded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2.0</a:t>
                      </a:r>
                      <a:r>
                        <a:rPr lang="en-US" baseline="0" dirty="0" smtClean="0"/>
                        <a:t> million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0.6 million</a:t>
                      </a:r>
                    </a:p>
                    <a:p>
                      <a:r>
                        <a:rPr lang="en-US" baseline="0" dirty="0" smtClean="0"/>
                        <a:t>  0.1 million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017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Difficult Economic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Align strategy with institutional mission and priorities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Build on the library’s existing strengths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evidence to support your case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Enlist the support of others in the university community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Position the library as a change agent</a:t>
            </a:r>
          </a:p>
          <a:p>
            <a:pPr marL="0" indent="0">
              <a:spcBef>
                <a:spcPts val="3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Great universities have great libraries and UW has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great University Librarians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(thank you Betsy Wilson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" y="228600"/>
            <a:ext cx="76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05" y="3810000"/>
            <a:ext cx="1666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144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400800" cy="950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Two Major Trends Post-1990</a:t>
            </a:r>
            <a:endParaRPr lang="en-US" sz="3600" b="1" strike="sngStrike" dirty="0" smtClean="0">
              <a:latin typeface="+mn-lt"/>
            </a:endParaRPr>
          </a:p>
        </p:txBody>
      </p:sp>
      <p:sp>
        <p:nvSpPr>
          <p:cNvPr id="13315" name="Rectangle 5"/>
          <p:cNvSpPr>
            <a:spLocks noGrp="1"/>
          </p:cNvSpPr>
          <p:nvPr>
            <p:ph type="body" sz="half" idx="1"/>
          </p:nvPr>
        </p:nvSpPr>
        <p:spPr>
          <a:xfrm>
            <a:off x="332432" y="2312943"/>
            <a:ext cx="8659165" cy="37338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Customer-centered library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services and activities are viewed through the eyes of the customers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Customers determine quality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services/resources add value to the customer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8596" y="5486400"/>
            <a:ext cx="8763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+mn-lt"/>
                <a:cs typeface="Times New Roman" pitchFamily="18" charset="0"/>
              </a:rPr>
              <a:t>Focus on users has led to outcomes-based metrics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295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itchFamily="18" charset="0"/>
              </a:rPr>
              <a:t>Not how good is this library</a:t>
            </a:r>
            <a:r>
              <a:rPr lang="en-US" sz="2000" b="1" dirty="0">
                <a:cs typeface="Times New Roman" pitchFamily="18" charset="0"/>
              </a:rPr>
              <a:t>?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Rather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b="1" dirty="0" smtClean="0">
                <a:cs typeface="Times New Roman" pitchFamily="18" charset="0"/>
              </a:rPr>
              <a:t>'How </a:t>
            </a:r>
            <a:r>
              <a:rPr lang="en-US" sz="2000" b="1" dirty="0">
                <a:cs typeface="Times New Roman" pitchFamily="18" charset="0"/>
              </a:rPr>
              <a:t>much good does it </a:t>
            </a:r>
            <a:r>
              <a:rPr lang="en-US" sz="2000" b="1" i="1" dirty="0">
                <a:cs typeface="Times New Roman" pitchFamily="18" charset="0"/>
              </a:rPr>
              <a:t>do</a:t>
            </a:r>
            <a:r>
              <a:rPr lang="en-US" sz="2000" b="1" dirty="0" smtClean="0">
                <a:cs typeface="Times New Roman" pitchFamily="18" charset="0"/>
              </a:rPr>
              <a:t>?'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(</a:t>
            </a:r>
            <a:r>
              <a:rPr lang="en-US" sz="1200" dirty="0">
                <a:cs typeface="Times New Roman" pitchFamily="18" charset="0"/>
              </a:rPr>
              <a:t>Orr, 1973</a:t>
            </a:r>
            <a:r>
              <a:rPr lang="en-US" sz="1200" dirty="0" smtClean="0">
                <a:cs typeface="Times New Roman" pitchFamily="18" charset="0"/>
              </a:rPr>
              <a:t>)</a:t>
            </a:r>
            <a:endParaRPr lang="en-US" sz="12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" y="150393"/>
            <a:ext cx="2466034" cy="205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42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985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“</a:t>
            </a:r>
            <a:r>
              <a:rPr lang="en-GB" sz="3600" b="1" dirty="0">
                <a:latin typeface="Times New Roman" pitchFamily="18" charset="0"/>
              </a:rPr>
              <a:t>Library” Users in the Networked </a:t>
            </a:r>
            <a:r>
              <a:rPr lang="en-GB" sz="3600" b="1" dirty="0" smtClean="0">
                <a:latin typeface="Times New Roman" pitchFamily="18" charset="0"/>
              </a:rPr>
              <a:t>World</a:t>
            </a:r>
            <a:r>
              <a:rPr lang="en-GB" sz="1600" b="1" dirty="0">
                <a:latin typeface="Times New Roman" pitchFamily="18" charset="0"/>
              </a:rPr>
              <a:t/>
            </a:r>
            <a:br>
              <a:rPr lang="en-GB" sz="1600" b="1" dirty="0">
                <a:latin typeface="Times New Roman" pitchFamily="18" charset="0"/>
              </a:rPr>
            </a:br>
            <a:r>
              <a:rPr lang="en-GB" sz="2400" b="1" dirty="0">
                <a:latin typeface="Times New Roman" pitchFamily="18" charset="0"/>
              </a:rPr>
              <a:t>			</a:t>
            </a:r>
            <a:r>
              <a:rPr lang="en-GB" sz="2400" b="1" dirty="0" smtClean="0">
                <a:latin typeface="Times New Roman" pitchFamily="18" charset="0"/>
              </a:rPr>
              <a:t>(Dempsey et al 2007)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2480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77913"/>
            <a:ext cx="8686800" cy="5780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Times New Roman" pitchFamily="18" charset="0"/>
              </a:rPr>
              <a:t>Personal search replaces ‘ask a librarian’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Times New Roman" pitchFamily="18" charset="0"/>
              </a:rPr>
              <a:t>Global search of the global library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</a:rPr>
              <a:t>If </a:t>
            </a:r>
            <a:r>
              <a:rPr lang="en-GB" sz="2000" dirty="0">
                <a:latin typeface="Times New Roman" pitchFamily="18" charset="0"/>
              </a:rPr>
              <a:t>there’s no response in 3 seconds, try elsewhere</a:t>
            </a:r>
          </a:p>
          <a:p>
            <a:pPr lvl="2">
              <a:lnSpc>
                <a:spcPct val="90000"/>
              </a:lnSpc>
            </a:pPr>
            <a:r>
              <a:rPr lang="en-GB" sz="2000" i="1" dirty="0">
                <a:latin typeface="Times New Roman" pitchFamily="18" charset="0"/>
              </a:rPr>
              <a:t>Then: Resources scarce, attention abundant</a:t>
            </a:r>
          </a:p>
          <a:p>
            <a:pPr lvl="2">
              <a:lnSpc>
                <a:spcPct val="90000"/>
              </a:lnSpc>
            </a:pPr>
            <a:r>
              <a:rPr lang="en-GB" sz="2000" b="1" i="1" dirty="0">
                <a:latin typeface="Times New Roman" pitchFamily="18" charset="0"/>
              </a:rPr>
              <a:t>Now: Attention scarce, resources abundant</a:t>
            </a:r>
            <a:r>
              <a:rPr lang="en-GB" sz="2000" dirty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Times New Roman" pitchFamily="18" charset="0"/>
              </a:rPr>
              <a:t>Social networking/communication</a:t>
            </a:r>
            <a:r>
              <a:rPr lang="en-GB" sz="2800" b="1" dirty="0">
                <a:latin typeface="Times New Roman" pitchFamily="18" charset="0"/>
              </a:rPr>
              <a:t> - </a:t>
            </a:r>
            <a:r>
              <a:rPr lang="en-GB" sz="2800" dirty="0">
                <a:latin typeface="Times New Roman" pitchFamily="18" charset="0"/>
              </a:rPr>
              <a:t>wikis, blogs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Times New Roman" pitchFamily="18" charset="0"/>
              </a:rPr>
              <a:t>Where’s the text?  </a:t>
            </a:r>
            <a:r>
              <a:rPr lang="en-GB" sz="2800" u="sng" dirty="0">
                <a:latin typeface="Times New Roman" pitchFamily="18" charset="0"/>
              </a:rPr>
              <a:t>Discovery to Delivery is one action.</a:t>
            </a:r>
            <a:endParaRPr lang="en-GB" sz="1800" u="sng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Times New Roman" pitchFamily="18" charset="0"/>
              </a:rPr>
              <a:t>Satisficing</a:t>
            </a:r>
          </a:p>
          <a:p>
            <a:pPr lvl="1">
              <a:lnSpc>
                <a:spcPct val="90000"/>
              </a:lnSpc>
            </a:pPr>
            <a:r>
              <a:rPr lang="en-GB" sz="2400" i="1" dirty="0">
                <a:latin typeface="Times New Roman" pitchFamily="18" charset="0"/>
              </a:rPr>
              <a:t>Then: what is the best source of authoritative information?</a:t>
            </a:r>
          </a:p>
          <a:p>
            <a:pPr lvl="1">
              <a:lnSpc>
                <a:spcPct val="90000"/>
              </a:lnSpc>
            </a:pPr>
            <a:r>
              <a:rPr lang="en-GB" sz="2400" b="1" i="1" dirty="0">
                <a:latin typeface="Times New Roman" pitchFamily="18" charset="0"/>
              </a:rPr>
              <a:t>Now: which is the most readily accessible source of adequate information?</a:t>
            </a:r>
          </a:p>
          <a:p>
            <a:pPr>
              <a:lnSpc>
                <a:spcPct val="90000"/>
              </a:lnSpc>
            </a:pPr>
            <a:r>
              <a:rPr lang="en-GB" sz="2800" u="sng" dirty="0">
                <a:latin typeface="Times New Roman" pitchFamily="18" charset="0"/>
              </a:rPr>
              <a:t>N</a:t>
            </a:r>
            <a:r>
              <a:rPr lang="en-GB" sz="2800" u="sng" dirty="0" smtClean="0">
                <a:latin typeface="Times New Roman" pitchFamily="18" charset="0"/>
              </a:rPr>
              <a:t>etwork </a:t>
            </a:r>
            <a:r>
              <a:rPr lang="en-GB" sz="2800" u="sng" dirty="0">
                <a:latin typeface="Times New Roman" pitchFamily="18" charset="0"/>
              </a:rPr>
              <a:t>tools used</a:t>
            </a:r>
            <a:r>
              <a:rPr lang="en-GB" sz="2800" dirty="0">
                <a:latin typeface="Times New Roman" pitchFamily="18" charset="0"/>
              </a:rPr>
              <a:t> are embedded in workflow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6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r>
              <a:rPr lang="en-GB" sz="3600" b="1" dirty="0">
                <a:latin typeface="Times New Roman" pitchFamily="18" charset="0"/>
              </a:rPr>
              <a:t>Understanding Communities is Critical</a:t>
            </a:r>
          </a:p>
        </p:txBody>
      </p:sp>
      <p:sp>
        <p:nvSpPr>
          <p:cNvPr id="2477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r>
              <a:rPr lang="en-GB" sz="2800" dirty="0">
                <a:latin typeface="Times New Roman" pitchFamily="18" charset="0"/>
              </a:rPr>
              <a:t>Our communities need library services and collections which are embedded in their: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Workflows, </a:t>
            </a:r>
            <a:r>
              <a:rPr lang="en-GB" sz="2000" dirty="0" err="1" smtClean="0">
                <a:latin typeface="Times New Roman" pitchFamily="18" charset="0"/>
              </a:rPr>
              <a:t>Learnflows</a:t>
            </a:r>
            <a:r>
              <a:rPr lang="en-GB" sz="2000" dirty="0" smtClean="0">
                <a:latin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</a:rPr>
              <a:t>Leisureflows</a:t>
            </a:r>
            <a:r>
              <a:rPr lang="en-GB" sz="2000" dirty="0" smtClean="0">
                <a:latin typeface="Times New Roman" pitchFamily="18" charset="0"/>
              </a:rPr>
              <a:t>, and </a:t>
            </a:r>
            <a:r>
              <a:rPr lang="en-GB" sz="2000" dirty="0" err="1" smtClean="0">
                <a:latin typeface="Times New Roman" pitchFamily="18" charset="0"/>
              </a:rPr>
              <a:t>Lifeflows</a:t>
            </a:r>
            <a:endParaRPr lang="en-GB" sz="2000" dirty="0">
              <a:latin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</a:rPr>
              <a:t>Engage with their languages and their processes of learning, research, leisure and … life</a:t>
            </a:r>
          </a:p>
          <a:p>
            <a:r>
              <a:rPr lang="en-GB" sz="2800" dirty="0">
                <a:latin typeface="Times New Roman" pitchFamily="18" charset="0"/>
              </a:rPr>
              <a:t>Learn what’s important to them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Because they may not come to us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They do have other choices </a:t>
            </a:r>
          </a:p>
          <a:p>
            <a:pPr>
              <a:buFontTx/>
              <a:buNone/>
            </a:pPr>
            <a:r>
              <a:rPr lang="en-GB" sz="2800" b="1" dirty="0">
                <a:latin typeface="Times New Roman" pitchFamily="18" charset="0"/>
              </a:rPr>
              <a:t>Support learning, research and life where they occur – </a:t>
            </a:r>
          </a:p>
        </p:txBody>
      </p:sp>
    </p:spTree>
    <p:extLst>
      <p:ext uri="{BB962C8B-B14F-4D97-AF65-F5344CB8AC3E}">
        <p14:creationId xmlns="" xmlns:p14="http://schemas.microsoft.com/office/powerpoint/2010/main" val="28017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4332"/>
            <a:ext cx="27432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74" y="304800"/>
            <a:ext cx="6324600" cy="9905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Two Major Trends, post-1990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610600" cy="5105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Collaborative assessment: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Collaboration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other institutional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programs/units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Collaboration with other libraries/consortia organizations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Linked to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strategic planning, accountability,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advocacy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Standardized definitions &amp; user-centered tools that can be used across libraries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Fostering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&amp; performance measurement community through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conferences, etc.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4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289"/>
            <a:ext cx="8458200" cy="925711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From Bibliographic Instruction </a:t>
            </a:r>
            <a:br>
              <a:rPr lang="en-US" sz="3600" b="1" dirty="0" smtClean="0"/>
            </a:br>
            <a:r>
              <a:rPr lang="en-US" sz="3600" b="1" dirty="0" smtClean="0"/>
              <a:t>to Teaching &amp; Learning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Bibliographic Instruction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Library focus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Evaluation by pre- and post-tests</a:t>
            </a:r>
          </a:p>
          <a:p>
            <a:endParaRPr lang="en-US" sz="3800" dirty="0" smtClean="0">
              <a:cs typeface="Times New Roman" pitchFamily="18" charset="0"/>
            </a:endParaRPr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ACRL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Task Force on Academic Library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Outcomes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(1998)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ACRL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Information Literacy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Competency Standards for Higher Education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(2000)</a:t>
            </a:r>
          </a:p>
          <a:p>
            <a:endParaRPr lang="en-US" sz="3800" dirty="0" smtClean="0"/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Teaching &amp; Learning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Focus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on student learning outcomes and authentic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assessment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Partnerships &amp; contribution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course/program outcomes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sz="38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53937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01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Gerould Statistics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Began in 1907, forerunner of ARL statistics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Covered volumes, volumes added, library material expenditures, total staff and staff salaries.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UCB in 1907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173,00 volumes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11,900 volumes added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$17,700 materials expenditure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 staff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$17,500 salaries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35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638800" cy="86836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+mn-lt"/>
                <a:cs typeface="Times New Roman" pitchFamily="18" charset="0"/>
              </a:rPr>
              <a:t>Library Value &amp; Impact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001000" cy="4343400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Lib-Value Project (ARL, Tennessee)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Library Impact Data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Project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Huddersfield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/JISC)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Methods and procedures for assessing the impact of libraries (ISO 16439)</a:t>
            </a:r>
          </a:p>
          <a:p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Discovering the Impact of Library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Use and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Student Performance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(Wollongong)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ACRL Assessment-in-Action project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University of Minnesota Library Data &amp; Student Success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085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smtClean="0">
                <a:cs typeface="Times New Roman" pitchFamily="18" charset="0"/>
              </a:rPr>
              <a:t>Value of Academic Libraries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Oakleaf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53"/>
          <a:stretch/>
        </p:blipFill>
        <p:spPr bwMode="auto">
          <a:xfrm>
            <a:off x="3207936" y="852435"/>
            <a:ext cx="5823162" cy="30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01000" cy="8381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Value &amp; Impact: Key Themes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382000" cy="27432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Aligning library’s role with core mission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institution: “allow institutional missions to guide library assessment”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Oakleaf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2010, p, 30).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Communicating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value 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stakeholders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349" y="1786932"/>
            <a:ext cx="2739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institutional &amp; library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2619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Research Support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Traditionally, collections most valued library support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Journal collections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Monographs, media, special collections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Surfacing special and unique collections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Support information management such as research data management, data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citation analysis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Scholarly communication has become part of research support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Collaborate with campus partners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(e.g. Office of Research)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Building the Assessment Community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2014 Library Assessment Conference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Seattle,  August 4-6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Workshops on August 3, 7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Call for proposals within next few weeks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Expanded presentation formats from previous conferences to include panels and lightening round talks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Proposals due by mid-January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Proposal submitters notified in March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Conference registration opens April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550 to 600 registrants expected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37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Lorcan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Dempsey’s 3 Challenges (2013)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Engagement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Libraries work to create distinctive value in the research, learning and teaching workflows of their users in ways which go beyond the provision of collections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Rightscaling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Libraries moving from “institution scale” to collaborative, shared systems – especially through functional and regional consortia.  The need for local infrastructure declines.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Institutional innovation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Library as organization which reconfigures to map changes in the user environment and expectations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learning that flows from institutional innovation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903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2013: Four Library Assessment Questions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906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we need to know about our communities and customers to make them successful?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are our partners in collaborative assessment?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do we measure the effectiveness of our services, programs and resources and how they contribute to user success.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our stakeholders need to know in order to provide the resources needed for a successful library?</a:t>
            </a:r>
          </a:p>
        </p:txBody>
      </p:sp>
    </p:spTree>
    <p:extLst>
      <p:ext uri="{BB962C8B-B14F-4D97-AF65-F5344CB8AC3E}">
        <p14:creationId xmlns="" xmlns:p14="http://schemas.microsoft.com/office/powerpoint/2010/main" val="5234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Traditional Library Measures: Inputs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Focus on how big/how much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Budget (staff, collections, operations)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Staff size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Collection size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Facilities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related infrastructure (hours, seats, computers)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Size of user communities and programs </a:t>
            </a:r>
          </a:p>
          <a:p>
            <a:pPr eaLnBrk="1" hangingPunct="1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Size used as excellence indicators</a:t>
            </a:r>
          </a:p>
        </p:txBody>
      </p:sp>
    </p:spTree>
    <p:extLst>
      <p:ext uri="{BB962C8B-B14F-4D97-AF65-F5344CB8AC3E}">
        <p14:creationId xmlns="" xmlns:p14="http://schemas.microsoft.com/office/powerpoint/2010/main" val="19726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Traditional Library Measures: Outputs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Focus on usages statistics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(many have declined since 1995)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Collections (print, electronic, ILL)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Reference services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Facilities, including user spaces and number of entrants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Instruction sessions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Discovery and retrieval, including Web sessions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May indicate if “inputs” are used, but doesn’t tell us what users were able to accomplish as a result. </a:t>
            </a:r>
          </a:p>
        </p:txBody>
      </p:sp>
    </p:spTree>
    <p:extLst>
      <p:ext uri="{BB962C8B-B14F-4D97-AF65-F5344CB8AC3E}">
        <p14:creationId xmlns="" xmlns:p14="http://schemas.microsoft.com/office/powerpoint/2010/main" val="33773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Measuring Library Performance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Input and Output Statistics and Measures: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Internally focused statistical evaluation and measurement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 effectiveness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Internal efficiency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Performance measures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Systems performance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Ratios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External comparisons of statistical data focused on how big and how much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used as surrogates for library effectiveness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8763000" cy="1112837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The Challenge for Libraries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248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Traditional statistics/measures are no longer sufficient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Emphasize inputs/outputs – how big and how many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Do not tell the library’s or customers’ 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Often not aligned with organizational goals and plans or support library  strategic directions and 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Do not capture the impact and value of the library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Need to demonstrate difference the library makes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To the individual, community and the organization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4839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939925"/>
            <a:ext cx="87804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799" y="457200"/>
            <a:ext cx="8664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600" b="1" dirty="0" smtClean="0">
                <a:latin typeface="Times New Roman" pitchFamily="18" charset="0"/>
              </a:rPr>
              <a:t>Many Library Statistics Are Self-Reported and Lack Independent Verification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6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477962"/>
          </a:xfrm>
        </p:spPr>
        <p:txBody>
          <a:bodyPr>
            <a:normAutofit fontScale="90000"/>
          </a:bodyPr>
          <a:lstStyle/>
          <a:p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of Questionable Accuracy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endParaRPr lang="en-US" sz="2000" b="1" dirty="0" smtClean="0">
              <a:latin typeface="Times New Roman" pitchFamily="18" charset="0"/>
            </a:endParaRPr>
          </a:p>
        </p:txBody>
      </p:sp>
      <p:pic>
        <p:nvPicPr>
          <p:cNvPr id="28675" name="Picture 3" descr="dilbert20048878705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382000" cy="3581400"/>
          </a:xfrm>
        </p:spPr>
      </p:pic>
    </p:spTree>
    <p:extLst>
      <p:ext uri="{BB962C8B-B14F-4D97-AF65-F5344CB8AC3E}">
        <p14:creationId xmlns="" xmlns:p14="http://schemas.microsoft.com/office/powerpoint/2010/main" val="3416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1844</Words>
  <Application>Microsoft Office PowerPoint</Application>
  <PresentationFormat>On-screen Show (4:3)</PresentationFormat>
  <Paragraphs>320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Slide</vt:lpstr>
      <vt:lpstr>Library Assessment   From Measurement to Impact &amp; Value</vt:lpstr>
      <vt:lpstr> Three Library “Assessment” Questions in 1906 </vt:lpstr>
      <vt:lpstr>Gerould Statistics</vt:lpstr>
      <vt:lpstr>Traditional Library Measures: Inputs</vt:lpstr>
      <vt:lpstr>Traditional Library Measures: Outputs</vt:lpstr>
      <vt:lpstr>Measuring Library Performance  </vt:lpstr>
      <vt:lpstr>The Challenge for Libraries</vt:lpstr>
      <vt:lpstr>Slide 8</vt:lpstr>
      <vt:lpstr> And of Questionable Accuracy   </vt:lpstr>
      <vt:lpstr>What Will We Measure?</vt:lpstr>
      <vt:lpstr>Four Useful Assessment Assumptions</vt:lpstr>
      <vt:lpstr>Assessing What’s Important </vt:lpstr>
      <vt:lpstr>Recent Trends in Library Assessment and Performance Measurement  </vt:lpstr>
      <vt:lpstr>  Current Assessment and Performance Drivers</vt:lpstr>
      <vt:lpstr>Standards Become Outcomes Based</vt:lpstr>
      <vt:lpstr>Assessment from Improvement to Advocacy</vt:lpstr>
      <vt:lpstr>Case Study University of Washington Budgets 2009-12</vt:lpstr>
      <vt:lpstr>In God We Trust:  All Others Must Bring Data</vt:lpstr>
      <vt:lpstr>Our 2012 Budget Planning Strategy: Selective Focus and Persuasive Data</vt:lpstr>
      <vt:lpstr>Slide 20</vt:lpstr>
      <vt:lpstr>Slide 21</vt:lpstr>
      <vt:lpstr>ARL Salary Rankings:  U.S Libraries</vt:lpstr>
      <vt:lpstr>UW Libraries Funding Changes FY11 to FY14 Focus on students and research support</vt:lpstr>
      <vt:lpstr>During Difficult Economic Times </vt:lpstr>
      <vt:lpstr>Two Major Trends Post-1990</vt:lpstr>
      <vt:lpstr>“Library” Users in the Networked World    (Dempsey et al 2007)</vt:lpstr>
      <vt:lpstr>Understanding Communities is Critical</vt:lpstr>
      <vt:lpstr>Two Major Trends, post-1990</vt:lpstr>
      <vt:lpstr>From Bibliographic Instruction  to Teaching &amp; Learning</vt:lpstr>
      <vt:lpstr>Library Value &amp; Impact</vt:lpstr>
      <vt:lpstr>Value &amp; Impact: Key Themes</vt:lpstr>
      <vt:lpstr>Research Support</vt:lpstr>
      <vt:lpstr>Building the Assessment Community 2014 Library Assessment Conference  Seattle,  August 4-6</vt:lpstr>
      <vt:lpstr>Lorcan Dempsey’s 3 Challenges (2013)</vt:lpstr>
      <vt:lpstr>2013: Four Library Assessment Questions </vt:lpstr>
    </vt:vector>
  </TitlesOfParts>
  <Company>University of Washington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and Impact:  Convergence of Assessment and Performance Measurement</dc:title>
  <dc:creator>Administrator</dc:creator>
  <cp:lastModifiedBy>Administrator</cp:lastModifiedBy>
  <cp:revision>168</cp:revision>
  <cp:lastPrinted>2013-10-24T18:57:00Z</cp:lastPrinted>
  <dcterms:created xsi:type="dcterms:W3CDTF">2013-07-03T17:09:24Z</dcterms:created>
  <dcterms:modified xsi:type="dcterms:W3CDTF">2013-10-25T15:10:15Z</dcterms:modified>
</cp:coreProperties>
</file>