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422" r:id="rId4"/>
    <p:sldId id="425" r:id="rId5"/>
    <p:sldId id="426" r:id="rId6"/>
    <p:sldId id="328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35" r:id="rId34"/>
    <p:sldId id="420" r:id="rId35"/>
    <p:sldId id="421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423" r:id="rId44"/>
    <p:sldId id="424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5" autoAdjust="0"/>
    <p:restoredTop sz="81640" autoAdjust="0"/>
  </p:normalViewPr>
  <p:slideViewPr>
    <p:cSldViewPr>
      <p:cViewPr varScale="1">
        <p:scale>
          <a:sx n="71" d="100"/>
          <a:sy n="71" d="100"/>
        </p:scale>
        <p:origin x="-124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47"/>
    </p:cViewPr>
  </p:sorterViewPr>
  <p:notesViewPr>
    <p:cSldViewPr>
      <p:cViewPr varScale="1">
        <p:scale>
          <a:sx n="66" d="100"/>
          <a:sy n="66" d="100"/>
        </p:scale>
        <p:origin x="-2563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558290-107C-41DE-9799-9A28BCFA2300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88D139-4662-4753-96F5-BB7C4F625F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5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52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Made-up examples</a:t>
            </a:r>
          </a:p>
          <a:p>
            <a:endParaRPr lang="en-US" dirty="0" smtClean="0"/>
          </a:p>
          <a:p>
            <a:r>
              <a:rPr lang="en-US" dirty="0" smtClean="0"/>
              <a:t>Make</a:t>
            </a:r>
            <a:r>
              <a:rPr lang="en-US" baseline="0" dirty="0" smtClean="0"/>
              <a:t> edits to existing 26X, no matter which tag.  If existing record lacks 26X$c, add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50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made-up example</a:t>
            </a:r>
          </a:p>
          <a:p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After: add or edit $3 in existing 490; add</a:t>
            </a:r>
            <a:r>
              <a:rPr lang="en-US" baseline="0" dirty="0" smtClean="0"/>
              <a:t> another 490 with $3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7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record already has 321, put penultimate</a:t>
            </a:r>
            <a:r>
              <a:rPr lang="en-US" baseline="0" dirty="0" smtClean="0"/>
              <a:t> frequency at bottom (321s should be in order, earliest to latest)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26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example of a</a:t>
            </a:r>
            <a:r>
              <a:rPr lang="en-US" baseline="0" dirty="0" smtClean="0"/>
              <a:t> change that does not require a new description (why? Media Type remains the same (“computer”) and change is from one tangible format to another)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After: add or edit $3 in existing 338; add</a:t>
            </a:r>
            <a:r>
              <a:rPr lang="en-US" baseline="0" dirty="0" smtClean="0"/>
              <a:t> another 338 with $3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33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After: add or edit $3 in existing 300; add</a:t>
            </a:r>
            <a:r>
              <a:rPr lang="en-US" baseline="0" dirty="0" smtClean="0"/>
              <a:t> another 300 with $3 – only if different Carrier Type term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500 note in this scenario seems redundant; see example of change in carrier characteristics on next slide for a scenario in which it makes more sense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6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Carrier</a:t>
            </a:r>
            <a:r>
              <a:rPr lang="en-US" baseline="0" dirty="0" smtClean="0"/>
              <a:t> Type term is the same, change 300$a (if necessary) to term that describes both before and after formats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500 note actually is informative in this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60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AACR2/CSR or RDA:</a:t>
            </a:r>
            <a:r>
              <a:rPr lang="en-US" baseline="0" dirty="0" smtClean="0"/>
              <a:t> may or may not have a 300 (not required at all under AACR2/CSR, not required for print under RDA)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66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aseline="0" dirty="0" smtClean="0"/>
              <a:t> a print example (even though Dimensions not required for print under AACR2/CSR or RDA) because changes to Dimensions unlikely for other formats (e.g. CD-ROM)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6</a:t>
            </a:r>
            <a:r>
              <a:rPr lang="en-US" baseline="30000" dirty="0" smtClean="0"/>
              <a:t>th</a:t>
            </a:r>
            <a:r>
              <a:rPr lang="en-US" baseline="0" dirty="0" smtClean="0"/>
              <a:t> bullet &amp; subs: record dimensions for print when resource is or becomes tiny, folio, etc. (i.e. needs call no. prefix)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58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Before, AACR2 pre-CSR: may be either 500 or</a:t>
            </a:r>
            <a:r>
              <a:rPr lang="en-US" baseline="0" dirty="0" smtClean="0"/>
              <a:t> 588.  Always update to 588.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Before, AACR2/CSR: may or may not have abbreviations; App. B is optional under AACR2/CSR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36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“Continued by” for ceased title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bullet: “Absorbed” during the life of the title</a:t>
            </a:r>
          </a:p>
          <a:p>
            <a:endParaRPr lang="en-US" dirty="0" smtClean="0"/>
          </a:p>
          <a:p>
            <a:r>
              <a:rPr lang="en-US" dirty="0" smtClean="0"/>
              <a:t>End of changes required by CONSER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5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since</a:t>
            </a:r>
            <a:r>
              <a:rPr lang="en-US" baseline="0" dirty="0" smtClean="0"/>
              <a:t> we have a lot to cover, we’ll focus on textual resources.  Also will focus mostly on serials, not so much on IRs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bullet: much of this will be review from basic RDA training</a:t>
            </a:r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bullet: we make a distinction between original and copy cataloging; in copy cataloging, accept whatever is not wrong</a:t>
            </a: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49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added parallel title proper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33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 AACR2 version of CCM, 245$c not updated; changes recorded in 550 instead.  Under RDA, 245$c</a:t>
            </a:r>
            <a:r>
              <a:rPr lang="en-US" baseline="0" dirty="0" smtClean="0"/>
              <a:t> typically not used.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May require</a:t>
            </a:r>
            <a:r>
              <a:rPr lang="en-US" baseline="0" dirty="0" smtClean="0"/>
              <a:t> updates and additions to 7XXs – will discuss shortly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1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83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made-up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26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bullet, 1</a:t>
            </a:r>
            <a:r>
              <a:rPr lang="en-US" baseline="30000" dirty="0" smtClean="0"/>
              <a:t>st</a:t>
            </a:r>
            <a:r>
              <a:rPr lang="en-US" dirty="0" smtClean="0"/>
              <a:t> sub: 264 guidelines on Ref Shelf</a:t>
            </a:r>
            <a:r>
              <a:rPr lang="en-US" baseline="0" dirty="0" smtClean="0"/>
              <a:t> page (show?); 260 guidelines are the same, except for 2</a:t>
            </a:r>
            <a:r>
              <a:rPr lang="en-US" baseline="30000" dirty="0" smtClean="0"/>
              <a:t>nd</a:t>
            </a:r>
            <a:r>
              <a:rPr lang="en-US" baseline="0" dirty="0" smtClean="0"/>
              <a:t> indicator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 on next two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541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made-up example</a:t>
            </a:r>
          </a:p>
          <a:p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After: add or edit $3 in existing 260; add</a:t>
            </a:r>
            <a:r>
              <a:rPr lang="en-US" baseline="0" dirty="0" smtClean="0"/>
              <a:t> a 264 with $3 and 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indicator 3 – adjust other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indicators as necessary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RDA example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138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After: add or edit $3 in existing 264; add</a:t>
            </a:r>
            <a:r>
              <a:rPr lang="en-US" baseline="0" dirty="0" smtClean="0"/>
              <a:t> another 264 with $3 and 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indicator 3 – adjust other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indicators as necessary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Final example for Changes to Publication Statement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140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I can’t think of any other</a:t>
            </a:r>
            <a:r>
              <a:rPr lang="en-US" baseline="0" dirty="0" smtClean="0"/>
              <a:t>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961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only for changes in language of supplementary content.  If “main” language(s)</a:t>
            </a:r>
            <a:r>
              <a:rPr lang="en-US" baseline="0" dirty="0" smtClean="0"/>
              <a:t> (i.e. Language of Expression) seems to have changed, there may be more going on – proceed with caution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25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Often</a:t>
            </a:r>
            <a:r>
              <a:rPr lang="en-US" baseline="0" dirty="0" smtClean="0"/>
              <a:t> corresponds with changes in responsibility – recorded in note or (rarely) 245$c.  If there is a corresponding note, update it; if 245$c, add a note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290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bullet: rust color: include in RDA bib, leave out of pre-RDA bib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721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end of slide: sorry, no example; Contributor usually</a:t>
            </a:r>
            <a:r>
              <a:rPr lang="en-US" baseline="0" dirty="0" smtClean="0"/>
              <a:t> isn’t recorded for serials in the first place.  See previous slide for example of how to use $3 and update note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653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Made-up examples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example:</a:t>
            </a:r>
            <a:r>
              <a:rPr lang="en-US" baseline="0" dirty="0" smtClean="0"/>
              <a:t> when “backing up” description to the first issue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example: when making any changes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End of changes for serials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244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bullet: won’t go into now since our focus is</a:t>
            </a:r>
            <a:r>
              <a:rPr lang="en-US" baseline="0" dirty="0" smtClean="0"/>
              <a:t> on serials; see 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933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baseline="0" dirty="0" smtClean="0"/>
              <a:t>we have any possibilities for changes among our example set?  Yes: Example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048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bullet, 2</a:t>
            </a:r>
            <a:r>
              <a:rPr lang="en-US" baseline="30000" dirty="0" smtClean="0"/>
              <a:t>nd</a:t>
            </a:r>
            <a:r>
              <a:rPr lang="en-US" baseline="0" dirty="0" smtClean="0"/>
              <a:t> sub: admittedly somewhat of a judgment call based on ambiguous information; consider what best serves the user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end of slide: IF THERE IS PLENTY OF TIME LEFT, then distribute finished example bibs; otherwise, wait until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326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scenarios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[explain]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36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sub-sub: also</a:t>
            </a:r>
            <a:r>
              <a:rPr lang="en-US" baseline="0" dirty="0" smtClean="0"/>
              <a:t> never create a duplicate record following earlier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94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cont’d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513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sub-sub-sub: Reminder: </a:t>
            </a:r>
            <a:r>
              <a:rPr lang="en-US" baseline="0" dirty="0" smtClean="0"/>
              <a:t>the Old CSR authorizes making changes following what may seem like the “RDA way” in AACR2 records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sub-sub-sub: Show PCC hybrid</a:t>
            </a:r>
            <a:r>
              <a:rPr lang="en-US" baseline="0" dirty="0" smtClean="0"/>
              <a:t> guidelines – on Ref Shelf page.  If the master record is already a hybrid, then OK to make changes following RDA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5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entry: REMINDER: we follow only those identified as “PCC Practice” or those where we have a UCB PS to follow it even though it’s just LC practice; sometimes known locally as “PCC PS” for that reason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057-2F3A-40E9-B08D-89C63F0190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698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733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sub: often also will have 599 with $b “scp”, 911 “Tier 1”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sub-sub: “Make</a:t>
            </a:r>
            <a:r>
              <a:rPr lang="en-US" baseline="0" dirty="0" smtClean="0"/>
              <a:t> sure” = check whether already done in OCLC; change it yourself if possible; if not possible, submit proof of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996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391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312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3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057-2F3A-40E9-B08D-89C63F0190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69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start of</a:t>
            </a:r>
            <a:r>
              <a:rPr lang="en-US" baseline="0" dirty="0" smtClean="0"/>
              <a:t> slide: serials &amp; IRs are dynamic resources; dealing with changes is a routine part of serials cataloging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</a:t>
            </a:r>
            <a:r>
              <a:rPr lang="en-US" baseline="0" dirty="0" smtClean="0"/>
              <a:t> already covered, won’t go over again</a:t>
            </a:r>
          </a:p>
          <a:p>
            <a:pPr defTabSz="931774">
              <a:defRPr/>
            </a:pPr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bullet: any change that doesn’t require a new description. Look at </a:t>
            </a:r>
            <a:r>
              <a:rPr lang="en-US" dirty="0" smtClean="0"/>
              <a:t>decision tree adapted from RDA Cataloging</a:t>
            </a:r>
            <a:r>
              <a:rPr lang="en-US" baseline="0" dirty="0" smtClean="0"/>
              <a:t> Checklist: now at “Add information to the existing serial record”</a:t>
            </a:r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bullet: for most elements as applicable</a:t>
            </a:r>
          </a:p>
          <a:p>
            <a:r>
              <a:rPr lang="en-US" baseline="0" dirty="0" smtClean="0"/>
              <a:t>4</a:t>
            </a:r>
            <a:r>
              <a:rPr lang="en-US" baseline="30000" dirty="0" smtClean="0"/>
              <a:t>th</a:t>
            </a:r>
            <a:r>
              <a:rPr lang="en-US" baseline="0" dirty="0" smtClean="0"/>
              <a:t> bullet: no need to upgrade pre-RDA records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end of slide: The general admonition to make changes following the existing standard of the record is not cut-and-dried with continuing resources, because:</a:t>
            </a:r>
          </a:p>
          <a:p>
            <a:r>
              <a:rPr lang="en-US" baseline="0" dirty="0" smtClean="0"/>
              <a:t>1. the Old CSR authorizes making changes following what may seem like the “RDA way” in AACR2 records</a:t>
            </a:r>
          </a:p>
          <a:p>
            <a:r>
              <a:rPr lang="en-US" baseline="0" dirty="0" smtClean="0"/>
              <a:t>2. Many OCLC records have already been made into hybrid records, either by OCLC batch processes or by catalogers at other institutions – will discuss hybrid records more later today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that: Time to look at “Making Changes to Copy – Serials” handout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1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made-up</a:t>
            </a:r>
            <a:r>
              <a:rPr lang="en-US" baseline="0" dirty="0" smtClean="0"/>
              <a:t> example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After: no change to 245; add 246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60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made-up example</a:t>
            </a:r>
          </a:p>
          <a:p>
            <a:endParaRPr lang="en-US" dirty="0" smtClean="0"/>
          </a:p>
          <a:p>
            <a:r>
              <a:rPr lang="en-US" dirty="0" smtClean="0"/>
              <a:t>After: </a:t>
            </a:r>
            <a:r>
              <a:rPr lang="en-US" baseline="0" dirty="0" smtClean="0"/>
              <a:t>no change to existing 362; add a second, unformatted 362</a:t>
            </a:r>
          </a:p>
          <a:p>
            <a:endParaRPr lang="en-US" baseline="0" dirty="0" smtClean="0"/>
          </a:p>
          <a:p>
            <a:r>
              <a:rPr lang="en-US" baseline="0" dirty="0" smtClean="0"/>
              <a:t>RDA example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05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made-up example</a:t>
            </a:r>
          </a:p>
          <a:p>
            <a:endParaRPr lang="en-US" dirty="0" smtClean="0"/>
          </a:p>
          <a:p>
            <a:r>
              <a:rPr lang="en-US" dirty="0" smtClean="0"/>
              <a:t>After:</a:t>
            </a:r>
            <a:r>
              <a:rPr lang="en-US" baseline="0" dirty="0" smtClean="0"/>
              <a:t> append designation of last issue to existing unformatted 362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End of Changes to Numbering for Ceased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D139-4662-4753-96F5-BB7C4F625F5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4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E33-2B31-4A60-8887-F71138C089EF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3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2CD3-8B8C-4611-97A8-79B45D1D1CF8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1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7AFB-3027-4652-8DC1-5455F6FB079D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6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81FF-DB81-4994-A431-DC20930718A8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6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C487-A237-4AA8-93C6-3996F55C5E64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0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2D99-EFF1-42BA-B520-E78A14A0C4F6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6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DDD4-E360-4DA2-A5D9-98FA188ED50C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6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74A-17CD-4D19-AD4F-36BB078C4B60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9379-D523-41A7-A964-F74EF25C9757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9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C76C-D24C-4914-8895-8BF8F2108C37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6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3013-9F83-413B-9F30-5A5F2B5F5A61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4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F583-431D-4BF9-966C-0317B5D71E5A}" type="datetime1">
              <a:rPr lang="en-US" smtClean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0983C-42EE-4FAE-97EF-E9ED6A9AF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7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693988"/>
            <a:ext cx="8153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PCC RDA CONSER Standard Record (CSR)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2362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in RDA instruction number order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Part 3 of 3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Presented by UC Berkeley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Spring 2014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5" name="Picture 5" descr="RDAlogo_rgb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6019" y="838200"/>
            <a:ext cx="5191963" cy="14404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Serials: Changes to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Date of Publication for Ceased Title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Before, AACR2: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260 __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 smtClean="0">
                <a:latin typeface="ALA BT Courier" panose="02070509030505020404" pitchFamily="50" charset="2"/>
              </a:rPr>
              <a:t> $c c1970-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After, AACR2:</a:t>
            </a:r>
          </a:p>
          <a:p>
            <a:pPr marL="400050" lvl="2" indent="0">
              <a:buNone/>
            </a:pPr>
            <a:r>
              <a:rPr lang="en-US" sz="2800" dirty="0">
                <a:latin typeface="ALA BT Courier" panose="02070509030505020404" pitchFamily="50" charset="2"/>
              </a:rPr>
              <a:t>260 __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2800" dirty="0">
                <a:latin typeface="ALA BT Courier" panose="02070509030505020404" pitchFamily="50" charset="2"/>
                <a:cs typeface="Courier New" panose="02070309020205020404" pitchFamily="49" charset="0"/>
              </a:rPr>
              <a:t> $c c1970-c2012</a:t>
            </a:r>
            <a:r>
              <a:rPr lang="en-US" sz="2800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.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Before, RDA: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264 _1</a:t>
            </a:r>
            <a:r>
              <a:rPr lang="en-US" dirty="0">
                <a:latin typeface="ALA BT Courier" panose="02070509030505020404" pitchFamily="50" charset="2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 $c 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[2001]-</a:t>
            </a:r>
            <a:endParaRPr lang="en-US" dirty="0" smtClean="0"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After, RDA: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264 _1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 $c [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2001-2009]</a:t>
            </a:r>
            <a:endParaRPr lang="en-US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2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Series Statement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Before: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490 X_ $a Progress in modern science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490 X_ $3 </a:t>
            </a:r>
            <a:r>
              <a:rPr lang="en-US" dirty="0" smtClean="0">
                <a:latin typeface="ALA BT Courier" panose="02070509030505020404" pitchFamily="50" charset="2"/>
              </a:rPr>
              <a:t>&lt;-2008</a:t>
            </a:r>
            <a:r>
              <a:rPr lang="en-US" dirty="0">
                <a:latin typeface="ALA BT Courier" panose="02070509030505020404" pitchFamily="50" charset="2"/>
              </a:rPr>
              <a:t>&gt;: $a Progress in modern science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490 X_ $3 &lt;</a:t>
            </a:r>
            <a:r>
              <a:rPr lang="en-US" dirty="0" smtClean="0">
                <a:latin typeface="ALA BT Courier" panose="02070509030505020404" pitchFamily="50" charset="2"/>
              </a:rPr>
              <a:t>2013-&gt; </a:t>
            </a:r>
            <a:r>
              <a:rPr lang="en-US" dirty="0">
                <a:latin typeface="ALA BT Courier" panose="02070509030505020404" pitchFamily="50" charset="2"/>
              </a:rPr>
              <a:t>: $a 21st century academic advances</a:t>
            </a:r>
            <a:endParaRPr lang="en-US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dirty="0">
                <a:solidFill>
                  <a:schemeClr val="tx2"/>
                </a:solidFill>
              </a:rPr>
              <a:t>No difference between AACR2 and </a:t>
            </a:r>
            <a:r>
              <a:rPr lang="en-US" dirty="0" smtClean="0">
                <a:solidFill>
                  <a:schemeClr val="tx2"/>
                </a:solidFill>
              </a:rPr>
              <a:t>RDA</a:t>
            </a:r>
          </a:p>
          <a:p>
            <a:pPr marL="400050" lvl="1" indent="0">
              <a:buNone/>
            </a:pPr>
            <a:endParaRPr lang="en-US" dirty="0" smtClean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58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Frequency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Before: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310 __ $a Quarterly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310 __ $a Semiannual, $b 2013-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321 __ $a Quarterly, $b -2012</a:t>
            </a:r>
            <a:endParaRPr lang="en-US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If OCLC Fixed Fields Freq and Regl are coded, update them; if not coded, OK to leave as is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 </a:t>
            </a:r>
            <a:r>
              <a:rPr lang="en-US" dirty="0">
                <a:solidFill>
                  <a:schemeClr val="tx2"/>
                </a:solidFill>
              </a:rPr>
              <a:t>difference between AACR2 and </a:t>
            </a:r>
            <a:r>
              <a:rPr lang="en-US" dirty="0" smtClean="0">
                <a:solidFill>
                  <a:schemeClr val="tx2"/>
                </a:solidFill>
              </a:rPr>
              <a:t>RDA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83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Carrier Type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Example: change from DVD-ROM to USB drive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Before: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338 __ $a computer disc $b cd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 smtClean="0">
              <a:latin typeface="ALA BT Courier" panose="02070509030505020404" pitchFamily="50" charset="2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338 __ $3 2009-2012 $a computer disc $b cd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338 __ $3 2013- $a other $b cz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also need to update Extent…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579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Extent – Carrier Type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Example: change from DVD-ROM to USB drive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Before: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300 __ $a DVD-ROMs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 smtClean="0"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300 __ </a:t>
            </a: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$3 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2009-2012: </a:t>
            </a:r>
            <a:r>
              <a:rPr lang="en-US" dirty="0">
                <a:latin typeface="ALA BT Courier" panose="02070509030505020404" pitchFamily="50" charset="2"/>
              </a:rPr>
              <a:t>$a DVD-ROMs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300 __ </a:t>
            </a: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$3 2013- 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: </a:t>
            </a:r>
            <a:r>
              <a:rPr lang="en-US" dirty="0" smtClean="0">
                <a:latin typeface="ALA BT Courier" panose="02070509030505020404" pitchFamily="50" charset="2"/>
              </a:rPr>
              <a:t>$</a:t>
            </a:r>
            <a:r>
              <a:rPr lang="en-US" dirty="0">
                <a:latin typeface="ALA BT Courier" panose="02070509030505020404" pitchFamily="50" charset="2"/>
              </a:rPr>
              <a:t>a USB flash drives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Note also required for this scenario (RDA 3.21.4)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500 __ $a Issues for 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2009-2012 on   DVD-ROM; issues for </a:t>
            </a: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2013- </a:t>
            </a:r>
            <a:r>
              <a:rPr lang="en-US" dirty="0" smtClean="0">
                <a:latin typeface="ALA BT Courier" panose="02070509030505020404" pitchFamily="50" charset="2"/>
              </a:rPr>
              <a:t>on </a:t>
            </a:r>
            <a:r>
              <a:rPr lang="en-US" dirty="0">
                <a:latin typeface="ALA BT Courier" panose="02070509030505020404" pitchFamily="50" charset="2"/>
              </a:rPr>
              <a:t>USB flash </a:t>
            </a:r>
            <a:r>
              <a:rPr lang="en-US" dirty="0" smtClean="0">
                <a:latin typeface="ALA BT Courier" panose="02070509030505020404" pitchFamily="50" charset="2"/>
              </a:rPr>
              <a:t>drive.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242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Serials: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Changes to Extent</a:t>
            </a:r>
            <a:r>
              <a:rPr lang="en-US" sz="3600" dirty="0">
                <a:solidFill>
                  <a:schemeClr val="tx2"/>
                </a:solidFill>
              </a:rPr>
              <a:t> –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>Carrier </a:t>
            </a:r>
            <a:r>
              <a:rPr lang="en-US" sz="3600" dirty="0" smtClean="0">
                <a:solidFill>
                  <a:schemeClr val="tx2"/>
                </a:solidFill>
              </a:rPr>
              <a:t>characteristics 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Example: change from </a:t>
            </a:r>
            <a:r>
              <a:rPr lang="en-US" dirty="0" smtClean="0">
                <a:solidFill>
                  <a:schemeClr val="tx2"/>
                </a:solidFill>
              </a:rPr>
              <a:t>CD-ROM </a:t>
            </a:r>
            <a:r>
              <a:rPr lang="en-US" dirty="0">
                <a:solidFill>
                  <a:schemeClr val="tx2"/>
                </a:solidFill>
              </a:rPr>
              <a:t>to </a:t>
            </a:r>
            <a:r>
              <a:rPr lang="en-US" dirty="0" smtClean="0">
                <a:solidFill>
                  <a:schemeClr val="tx2"/>
                </a:solidFill>
              </a:rPr>
              <a:t>DVD-ROM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Before: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300 __ $a CD-ROMs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 smtClean="0"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300 __ </a:t>
            </a:r>
            <a:r>
              <a:rPr lang="en-US" dirty="0" smtClean="0">
                <a:latin typeface="ALA BT Courier" panose="02070509030505020404" pitchFamily="50" charset="2"/>
              </a:rPr>
              <a:t>$</a:t>
            </a:r>
            <a:r>
              <a:rPr lang="en-US" dirty="0">
                <a:latin typeface="ALA BT Courier" panose="02070509030505020404" pitchFamily="50" charset="2"/>
              </a:rPr>
              <a:t>a </a:t>
            </a:r>
            <a:r>
              <a:rPr lang="en-US" dirty="0" smtClean="0">
                <a:latin typeface="ALA BT Courier" panose="02070509030505020404" pitchFamily="50" charset="2"/>
              </a:rPr>
              <a:t>computer discs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note required for this scenario: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500 __ $a Issues for 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1998-2009 on  CD-ROM; issues for 2010- </a:t>
            </a:r>
            <a:r>
              <a:rPr lang="en-US" dirty="0" smtClean="0">
                <a:latin typeface="ALA BT Courier" panose="02070509030505020404" pitchFamily="50" charset="2"/>
              </a:rPr>
              <a:t>on     DVD-ROM.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856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Extent – Ceased Title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Before, AACR2 pre-CSR: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300 __ $a v.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 smtClean="0"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Before, AACR2/CSR or RDA:</a:t>
            </a:r>
          </a:p>
          <a:p>
            <a:pPr marL="400050" lvl="1" indent="0">
              <a:buNone/>
            </a:pPr>
            <a:r>
              <a:rPr lang="en-US" sz="3200" i="1" dirty="0" smtClean="0"/>
              <a:t>no 300 field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300 __ $a 17 volumes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US" i="1" dirty="0">
                <a:solidFill>
                  <a:schemeClr val="tx2"/>
                </a:solidFill>
                <a:cs typeface="Courier New" panose="02070309020205020404" pitchFamily="49" charset="0"/>
              </a:rPr>
              <a:t>– </a:t>
            </a:r>
            <a:r>
              <a:rPr lang="en-US" i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if known</a:t>
            </a:r>
          </a:p>
          <a:p>
            <a:pPr marL="400050" lvl="1" indent="0">
              <a:buNone/>
            </a:pPr>
            <a:r>
              <a:rPr lang="en-US" i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or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300 __ $a volumes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US" i="1" dirty="0">
                <a:solidFill>
                  <a:schemeClr val="tx2"/>
                </a:solidFill>
                <a:cs typeface="Courier New" panose="02070309020205020404" pitchFamily="49" charset="0"/>
              </a:rPr>
              <a:t>– </a:t>
            </a:r>
            <a:r>
              <a:rPr lang="en-US" i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if not known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793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Dimensions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Example: print resource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Before, AACR2 pre-CSR: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300 __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 $c 24 cm.</a:t>
            </a:r>
            <a:endParaRPr lang="en-US" dirty="0" smtClean="0"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After, AACR2 pre-CSR: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300 __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 $c 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24-29 </a:t>
            </a: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cm.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Before, AACR2/CSR or RDA:</a:t>
            </a:r>
          </a:p>
          <a:p>
            <a:pPr marL="400050" lvl="1" indent="0">
              <a:buNone/>
            </a:pPr>
            <a:r>
              <a:rPr lang="en-US" sz="3200" i="1" dirty="0" smtClean="0"/>
              <a:t>no 300$c</a:t>
            </a:r>
            <a:endParaRPr lang="en-US" i="1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After, AACR2/CSR or RDA:</a:t>
            </a:r>
          </a:p>
          <a:p>
            <a:pPr marL="400050" lvl="1" indent="0">
              <a:buNone/>
            </a:pPr>
            <a:r>
              <a:rPr lang="en-US" sz="3200" i="1" dirty="0"/>
              <a:t>no </a:t>
            </a:r>
            <a:r>
              <a:rPr lang="en-US" sz="3200" i="1" dirty="0" smtClean="0"/>
              <a:t>300$c</a:t>
            </a:r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After, AACR2/CSR or RDA, becomes folio: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300 __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>
                <a:latin typeface="ALA BT Courier" panose="02070509030505020404" pitchFamily="50" charset="2"/>
                <a:cs typeface="Courier New" panose="02070309020205020404" pitchFamily="49" charset="0"/>
              </a:rPr>
              <a:t> $c 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28-35 </a:t>
            </a:r>
            <a:r>
              <a:rPr lang="en-US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cm</a:t>
            </a:r>
            <a:endParaRPr lang="en-US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93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LIC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Before, AACR2 pre-CSR: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5XX __ $a Latest issue consulted: No. 32 (Aug. 2004).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Before, AACR2/CSR or RDA: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588 __ $a </a:t>
            </a:r>
            <a:r>
              <a:rPr lang="en-US" dirty="0" smtClean="0">
                <a:latin typeface="ALA BT Courier" panose="02070509030505020404" pitchFamily="50" charset="2"/>
              </a:rPr>
              <a:t>Latest </a:t>
            </a:r>
            <a:r>
              <a:rPr lang="en-US" dirty="0">
                <a:latin typeface="ALA BT Courier" panose="02070509030505020404" pitchFamily="50" charset="2"/>
              </a:rPr>
              <a:t>issue consulted: </a:t>
            </a:r>
            <a:r>
              <a:rPr lang="en-US" dirty="0" smtClean="0">
                <a:latin typeface="ALA BT Courier" panose="02070509030505020404" pitchFamily="50" charset="2"/>
              </a:rPr>
              <a:t>Number 32 (August 2004).</a:t>
            </a:r>
            <a:endParaRPr lang="en-US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588 __ $a </a:t>
            </a:r>
            <a:r>
              <a:rPr lang="en-US" dirty="0" smtClean="0">
                <a:latin typeface="ALA BT Courier" panose="02070509030505020404" pitchFamily="50" charset="2"/>
              </a:rPr>
              <a:t>Latest issue consulted: Number 78 (January 2014).</a:t>
            </a:r>
            <a:endParaRPr lang="en-US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563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Core WEMI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2800" dirty="0" smtClean="0">
                <a:latin typeface="ALA BT Courier" panose="02070509030505020404" pitchFamily="50" charset="2"/>
              </a:rPr>
              <a:t>785 00 </a:t>
            </a:r>
            <a:r>
              <a:rPr lang="es-ES" sz="2800" dirty="0" smtClean="0">
                <a:latin typeface="ALA BT Courier" panose="02070509030505020404" pitchFamily="50" charset="2"/>
              </a:rPr>
              <a:t>$t </a:t>
            </a:r>
            <a:r>
              <a:rPr lang="es-ES" sz="2800" dirty="0">
                <a:latin typeface="ALA BT Courier" panose="02070509030505020404" pitchFamily="50" charset="2"/>
              </a:rPr>
              <a:t>Sistema de cuentas nacionales de </a:t>
            </a:r>
            <a:r>
              <a:rPr lang="es-ES" sz="2800" dirty="0" smtClean="0">
                <a:latin typeface="ALA BT Courier" panose="02070509030505020404" pitchFamily="50" charset="2"/>
              </a:rPr>
              <a:t>M</a:t>
            </a:r>
            <a:r>
              <a:rPr lang="es-ES" sz="2800" b="1" dirty="0" smtClean="0">
                <a:latin typeface="Courier New"/>
                <a:cs typeface="Courier New"/>
              </a:rPr>
              <a:t>é</a:t>
            </a:r>
            <a:r>
              <a:rPr lang="es-ES" sz="2800" dirty="0" smtClean="0">
                <a:latin typeface="ALA BT Courier" panose="02070509030505020404" pitchFamily="50" charset="2"/>
              </a:rPr>
              <a:t>xico</a:t>
            </a:r>
            <a:r>
              <a:rPr lang="es-ES" sz="2800" dirty="0">
                <a:latin typeface="ALA BT Courier" panose="02070509030505020404" pitchFamily="50" charset="2"/>
              </a:rPr>
              <a:t>. Cuentas </a:t>
            </a:r>
            <a:r>
              <a:rPr lang="es-ES" sz="2800" dirty="0" smtClean="0">
                <a:latin typeface="ALA BT Courier" panose="02070509030505020404" pitchFamily="50" charset="2"/>
              </a:rPr>
              <a:t>econ</a:t>
            </a:r>
            <a:r>
              <a:rPr lang="es-ES" sz="2800" b="1" dirty="0" smtClean="0">
                <a:latin typeface="Courier New"/>
                <a:cs typeface="Courier New"/>
              </a:rPr>
              <a:t>ó</a:t>
            </a:r>
            <a:r>
              <a:rPr lang="es-ES" sz="2800" dirty="0" smtClean="0">
                <a:latin typeface="ALA BT Courier" panose="02070509030505020404" pitchFamily="50" charset="2"/>
              </a:rPr>
              <a:t>micas </a:t>
            </a:r>
            <a:r>
              <a:rPr lang="es-ES" sz="2800" dirty="0">
                <a:latin typeface="ALA BT Courier" panose="02070509030505020404" pitchFamily="50" charset="2"/>
              </a:rPr>
              <a:t>y </a:t>
            </a:r>
            <a:r>
              <a:rPr lang="es-ES" sz="2800" dirty="0" smtClean="0">
                <a:latin typeface="ALA BT Courier" panose="02070509030505020404" pitchFamily="50" charset="2"/>
              </a:rPr>
              <a:t>ecol</a:t>
            </a:r>
            <a:r>
              <a:rPr lang="es-ES" sz="2800" b="1" dirty="0">
                <a:latin typeface="Courier New"/>
                <a:cs typeface="Courier New"/>
              </a:rPr>
              <a:t>ó</a:t>
            </a:r>
            <a:r>
              <a:rPr lang="es-ES" sz="2800" dirty="0" smtClean="0">
                <a:latin typeface="ALA BT Courier" panose="02070509030505020404" pitchFamily="50" charset="2"/>
              </a:rPr>
              <a:t>gicas </a:t>
            </a:r>
            <a:r>
              <a:rPr lang="es-ES" sz="2800" dirty="0">
                <a:latin typeface="ALA BT Courier" panose="02070509030505020404" pitchFamily="50" charset="2"/>
              </a:rPr>
              <a:t>de </a:t>
            </a:r>
            <a:r>
              <a:rPr lang="es-ES" sz="2800" dirty="0" smtClean="0">
                <a:latin typeface="ALA BT Courier" panose="02070509030505020404" pitchFamily="50" charset="2"/>
              </a:rPr>
              <a:t>M</a:t>
            </a:r>
            <a:r>
              <a:rPr lang="es-ES" sz="2800" b="1" dirty="0">
                <a:latin typeface="Courier New"/>
                <a:cs typeface="Courier New"/>
              </a:rPr>
              <a:t>é</a:t>
            </a:r>
            <a:r>
              <a:rPr lang="es-ES" sz="2800" dirty="0" smtClean="0">
                <a:latin typeface="ALA BT Courier" panose="02070509030505020404" pitchFamily="50" charset="2"/>
              </a:rPr>
              <a:t>xico </a:t>
            </a:r>
            <a:r>
              <a:rPr lang="es-ES" sz="2800" dirty="0">
                <a:latin typeface="ALA BT Courier" panose="02070509030505020404" pitchFamily="50" charset="2"/>
              </a:rPr>
              <a:t>... </a:t>
            </a:r>
            <a:r>
              <a:rPr lang="es-ES" sz="2800" dirty="0" smtClean="0">
                <a:latin typeface="ALA BT Courier" panose="02070509030505020404" pitchFamily="50" charset="2"/>
              </a:rPr>
              <a:t>$x </a:t>
            </a:r>
            <a:r>
              <a:rPr lang="es-ES" sz="2800" dirty="0">
                <a:latin typeface="ALA BT Courier" panose="02070509030505020404" pitchFamily="50" charset="2"/>
              </a:rPr>
              <a:t>1405-9096 </a:t>
            </a:r>
            <a:r>
              <a:rPr lang="es-ES" sz="2800" dirty="0" smtClean="0">
                <a:latin typeface="ALA BT Courier" panose="02070509030505020404" pitchFamily="50" charset="2"/>
              </a:rPr>
              <a:t>$w </a:t>
            </a:r>
            <a:r>
              <a:rPr lang="es-ES" sz="2800" dirty="0">
                <a:latin typeface="ALA BT Courier" panose="02070509030505020404" pitchFamily="50" charset="2"/>
              </a:rPr>
              <a:t>(DLC)  2013254003 </a:t>
            </a:r>
            <a:r>
              <a:rPr lang="es-ES" sz="2800" dirty="0" smtClean="0">
                <a:latin typeface="ALA BT Courier" panose="02070509030505020404" pitchFamily="50" charset="2"/>
              </a:rPr>
              <a:t>$w </a:t>
            </a:r>
            <a:r>
              <a:rPr lang="es-ES" sz="2800" dirty="0">
                <a:latin typeface="ALA BT Courier" panose="02070509030505020404" pitchFamily="50" charset="2"/>
              </a:rPr>
              <a:t>(OCoLC)841298557</a:t>
            </a:r>
            <a:endParaRPr lang="en-US" dirty="0" smtClean="0">
              <a:latin typeface="ALA BT Courier" panose="02070509030505020404" pitchFamily="50" charset="2"/>
            </a:endParaRPr>
          </a:p>
          <a:p>
            <a:pPr>
              <a:buClr>
                <a:schemeClr val="tx2"/>
              </a:buClr>
            </a:pPr>
            <a:r>
              <a:rPr lang="en-US" sz="2800" dirty="0">
                <a:latin typeface="ALA BT Courier" panose="02070509030505020404" pitchFamily="50" charset="2"/>
              </a:rPr>
              <a:t>780 05 </a:t>
            </a:r>
            <a:r>
              <a:rPr lang="en-US" sz="2800" dirty="0" smtClean="0">
                <a:latin typeface="ALA BT Courier" panose="02070509030505020404" pitchFamily="50" charset="2"/>
              </a:rPr>
              <a:t>$t </a:t>
            </a:r>
            <a:r>
              <a:rPr lang="en-US" sz="2800" dirty="0">
                <a:latin typeface="ALA BT Courier" panose="02070509030505020404" pitchFamily="50" charset="2"/>
              </a:rPr>
              <a:t>NARPPS journal </a:t>
            </a:r>
            <a:r>
              <a:rPr lang="en-US" sz="2800" dirty="0" smtClean="0">
                <a:latin typeface="ALA BT Courier" panose="02070509030505020404" pitchFamily="50" charset="2"/>
              </a:rPr>
              <a:t>$g </a:t>
            </a:r>
            <a:r>
              <a:rPr lang="en-US" sz="2800" dirty="0">
                <a:latin typeface="ALA BT Courier" panose="02070509030505020404" pitchFamily="50" charset="2"/>
              </a:rPr>
              <a:t>1998 </a:t>
            </a:r>
            <a:r>
              <a:rPr lang="en-US" sz="2800" dirty="0" smtClean="0">
                <a:latin typeface="ALA BT Courier" panose="02070509030505020404" pitchFamily="50" charset="2"/>
              </a:rPr>
              <a:t>$w </a:t>
            </a:r>
            <a:r>
              <a:rPr lang="en-US" sz="2800" dirty="0">
                <a:latin typeface="ALA BT Courier" panose="02070509030505020404" pitchFamily="50" charset="2"/>
              </a:rPr>
              <a:t>(</a:t>
            </a:r>
            <a:r>
              <a:rPr lang="en-US" sz="2800" dirty="0" smtClean="0">
                <a:latin typeface="ALA BT Courier" panose="02070509030505020404" pitchFamily="50" charset="2"/>
              </a:rPr>
              <a:t>OCoLC)28605185</a:t>
            </a:r>
            <a:endParaRPr lang="en-US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 change from AACR2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445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Learning Objectives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Apply the CSR (PCC Core) and UC Berkeley Policy Statements to describe textual serials and integrating resources (non-rare) in several formats: print, online, tangible electronic, microform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Distinguish substantive differences between AACR2 rules/AACR2 version of CCM &amp; CSR and RDA instructions (plus local guidelines) for PCC Core elements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Exercise appropriate judgment when reviewing and editing existing copy for the local catalog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56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 Changes in Title elements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other than Title Proper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Do not record changes unless necessary for identification or </a:t>
            </a:r>
            <a:r>
              <a:rPr lang="en-US" dirty="0" smtClean="0">
                <a:solidFill>
                  <a:schemeClr val="tx2"/>
                </a:solidFill>
              </a:rPr>
              <a:t>access</a:t>
            </a:r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If recording, prefer MARC 246 when appropriate</a:t>
            </a:r>
          </a:p>
          <a:p>
            <a:pPr marL="400050" lvl="1" indent="0">
              <a:buNone/>
            </a:pPr>
            <a:r>
              <a:rPr lang="en-US" dirty="0">
                <a:solidFill>
                  <a:prstClr val="black"/>
                </a:solidFill>
                <a:latin typeface="ALA BT Courier" panose="02070509030505020404" pitchFamily="50" charset="2"/>
              </a:rPr>
              <a:t>245 00 $a Archiv </a:t>
            </a:r>
            <a:r>
              <a:rPr lang="en-US" dirty="0" smtClean="0">
                <a:solidFill>
                  <a:prstClr val="black"/>
                </a:solidFill>
                <a:latin typeface="ALA BT Courier" panose="02070509030505020404" pitchFamily="50" charset="2"/>
              </a:rPr>
              <a:t>f</a:t>
            </a:r>
            <a:r>
              <a:rPr lang="en-US" b="1" dirty="0" smtClean="0">
                <a:solidFill>
                  <a:prstClr val="black"/>
                </a:solidFill>
                <a:latin typeface="Courier New"/>
                <a:cs typeface="Courier New"/>
              </a:rPr>
              <a:t>ü</a:t>
            </a:r>
            <a:r>
              <a:rPr lang="en-US" dirty="0" smtClean="0">
                <a:solidFill>
                  <a:prstClr val="black"/>
                </a:solidFill>
                <a:latin typeface="ALA BT Courier" panose="02070509030505020404" pitchFamily="50" charset="2"/>
              </a:rPr>
              <a:t>r Psychologie</a:t>
            </a:r>
          </a:p>
          <a:p>
            <a:pPr marL="400050" lvl="1" indent="0">
              <a:buNone/>
            </a:pPr>
            <a:r>
              <a:rPr lang="en-US" dirty="0">
                <a:solidFill>
                  <a:prstClr val="black"/>
                </a:solidFill>
                <a:latin typeface="ALA BT Courier" panose="02070509030505020404" pitchFamily="50" charset="2"/>
              </a:rPr>
              <a:t>246 1_ </a:t>
            </a:r>
            <a:r>
              <a:rPr lang="en-US" dirty="0" smtClean="0">
                <a:solidFill>
                  <a:prstClr val="black"/>
                </a:solidFill>
                <a:latin typeface="ALA BT Courier" panose="02070509030505020404" pitchFamily="50" charset="2"/>
              </a:rPr>
              <a:t>$i Issues </a:t>
            </a:r>
            <a:r>
              <a:rPr lang="en-US" dirty="0">
                <a:solidFill>
                  <a:prstClr val="black"/>
                </a:solidFill>
                <a:latin typeface="ALA BT Courier" panose="02070509030505020404" pitchFamily="50" charset="2"/>
              </a:rPr>
              <a:t>for 1978-1990 also have title in English</a:t>
            </a:r>
            <a:r>
              <a:rPr lang="en-US" dirty="0" smtClean="0">
                <a:solidFill>
                  <a:prstClr val="black"/>
                </a:solidFill>
                <a:latin typeface="ALA BT Courier" panose="02070509030505020404" pitchFamily="50" charset="2"/>
              </a:rPr>
              <a:t>: $a </a:t>
            </a:r>
            <a:r>
              <a:rPr lang="en-US" dirty="0">
                <a:solidFill>
                  <a:prstClr val="black"/>
                </a:solidFill>
                <a:latin typeface="ALA BT Courier" panose="02070509030505020404" pitchFamily="50" charset="2"/>
              </a:rPr>
              <a:t>Archives of </a:t>
            </a:r>
            <a:r>
              <a:rPr lang="en-US" dirty="0" smtClean="0">
                <a:solidFill>
                  <a:prstClr val="black"/>
                </a:solidFill>
                <a:latin typeface="ALA BT Courier" panose="02070509030505020404" pitchFamily="50" charset="2"/>
              </a:rPr>
              <a:t>psychology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(title began in 1970)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17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Statement of Responsibility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 not record changes unless necessary for identification or access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recording, always do so in a note (MARC 5XX)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550 __ $a Issued </a:t>
            </a:r>
            <a:r>
              <a:rPr lang="en-US" dirty="0">
                <a:latin typeface="ALA BT Courier" panose="02070509030505020404" pitchFamily="50" charset="2"/>
              </a:rPr>
              <a:t>by: </a:t>
            </a:r>
            <a:r>
              <a:rPr lang="en-US" dirty="0" smtClean="0">
                <a:latin typeface="ALA BT Courier" panose="02070509030505020404" pitchFamily="50" charset="2"/>
              </a:rPr>
              <a:t>Department </a:t>
            </a:r>
            <a:r>
              <a:rPr lang="en-US" dirty="0">
                <a:latin typeface="ALA BT Courier" panose="02070509030505020404" pitchFamily="50" charset="2"/>
              </a:rPr>
              <a:t>of Health and Welfare, Bureau of Vital Statistics, </a:t>
            </a:r>
            <a:r>
              <a:rPr lang="en-US" dirty="0" smtClean="0">
                <a:latin typeface="ALA BT Courier" panose="02070509030505020404" pitchFamily="50" charset="2"/>
              </a:rPr>
              <a:t>1964-1977</a:t>
            </a:r>
            <a:r>
              <a:rPr lang="en-US" dirty="0">
                <a:latin typeface="ALA BT Courier" panose="02070509030505020404" pitchFamily="50" charset="2"/>
              </a:rPr>
              <a:t>; by: </a:t>
            </a:r>
            <a:r>
              <a:rPr lang="en-US" dirty="0" smtClean="0">
                <a:latin typeface="ALA BT Courier" panose="02070509030505020404" pitchFamily="50" charset="2"/>
              </a:rPr>
              <a:t>Department </a:t>
            </a:r>
            <a:r>
              <a:rPr lang="en-US" dirty="0">
                <a:latin typeface="ALA BT Courier" panose="02070509030505020404" pitchFamily="50" charset="2"/>
              </a:rPr>
              <a:t>of Health and Human Services, Bureau of Vital Records, </a:t>
            </a:r>
            <a:r>
              <a:rPr lang="en-US" dirty="0" smtClean="0">
                <a:latin typeface="ALA BT Courier" panose="02070509030505020404" pitchFamily="50" charset="2"/>
              </a:rPr>
              <a:t>1978-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53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Edition Statement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New description (i.e. new bib record) required </a:t>
            </a:r>
            <a:r>
              <a:rPr lang="en-US" dirty="0">
                <a:solidFill>
                  <a:schemeClr val="tx2"/>
                </a:solidFill>
              </a:rPr>
              <a:t>when change in edition statement indicates </a:t>
            </a:r>
            <a:r>
              <a:rPr lang="en-US" dirty="0" smtClean="0">
                <a:solidFill>
                  <a:schemeClr val="tx2"/>
                </a:solidFill>
              </a:rPr>
              <a:t>significant change </a:t>
            </a:r>
            <a:r>
              <a:rPr lang="en-US" dirty="0">
                <a:solidFill>
                  <a:schemeClr val="tx2"/>
                </a:solidFill>
              </a:rPr>
              <a:t>in scope or </a:t>
            </a:r>
            <a:r>
              <a:rPr lang="en-US" dirty="0" smtClean="0">
                <a:solidFill>
                  <a:schemeClr val="tx2"/>
                </a:solidFill>
              </a:rPr>
              <a:t>coverage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a new description is </a:t>
            </a:r>
            <a:r>
              <a:rPr lang="en-US" i="1" dirty="0" smtClean="0">
                <a:solidFill>
                  <a:schemeClr val="tx2"/>
                </a:solidFill>
              </a:rPr>
              <a:t>not</a:t>
            </a:r>
            <a:r>
              <a:rPr lang="en-US" dirty="0" smtClean="0">
                <a:solidFill>
                  <a:schemeClr val="tx2"/>
                </a:solidFill>
              </a:rPr>
              <a:t> required: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not record changes unless necessary for identification or </a:t>
            </a:r>
            <a:r>
              <a:rPr lang="en-US" sz="3200" dirty="0" smtClean="0">
                <a:solidFill>
                  <a:schemeClr val="tx2"/>
                </a:solidFill>
              </a:rPr>
              <a:t>access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If recording, always do so in a note (MARC </a:t>
            </a:r>
            <a:r>
              <a:rPr lang="en-US" sz="3200" dirty="0" smtClean="0">
                <a:solidFill>
                  <a:schemeClr val="tx2"/>
                </a:solidFill>
              </a:rPr>
              <a:t>500)</a:t>
            </a:r>
          </a:p>
          <a:p>
            <a:pPr marL="857250" lvl="2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250 __ $</a:t>
            </a:r>
            <a:r>
              <a:rPr lang="en-US" dirty="0">
                <a:latin typeface="ALA BT Courier" panose="02070509030505020404" pitchFamily="50" charset="2"/>
              </a:rPr>
              <a:t>a International </a:t>
            </a:r>
            <a:r>
              <a:rPr lang="en-US" dirty="0" smtClean="0">
                <a:latin typeface="ALA BT Courier" panose="02070509030505020404" pitchFamily="50" charset="2"/>
              </a:rPr>
              <a:t>ed. </a:t>
            </a:r>
            <a:r>
              <a:rPr lang="en-US" dirty="0">
                <a:latin typeface="ALA BT Courier" panose="02070509030505020404" pitchFamily="50" charset="2"/>
              </a:rPr>
              <a:t>in </a:t>
            </a:r>
            <a:r>
              <a:rPr lang="en-US" dirty="0" smtClean="0">
                <a:latin typeface="ALA BT Courier" panose="02070509030505020404" pitchFamily="50" charset="2"/>
              </a:rPr>
              <a:t>English</a:t>
            </a:r>
          </a:p>
          <a:p>
            <a:pPr marL="857250" lvl="2" indent="0">
              <a:buNone/>
            </a:pPr>
            <a:r>
              <a:rPr lang="en-US" dirty="0">
                <a:latin typeface="ALA BT Courier" panose="02070509030505020404" pitchFamily="50" charset="2"/>
              </a:rPr>
              <a:t>500 __ $a Edition statement varies: International </a:t>
            </a:r>
            <a:r>
              <a:rPr lang="en-US" dirty="0" smtClean="0">
                <a:latin typeface="ALA BT Courier" panose="02070509030505020404" pitchFamily="50" charset="2"/>
              </a:rPr>
              <a:t>edition, 1998-</a:t>
            </a:r>
            <a:endParaRPr lang="en-US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24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 Changes to Numbering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other than for ceased title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Do not record changes unless necessary for identification or access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recording, may do so in either 362 or 515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362 1_ $a Began with: Number 1 (April 2012).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515 __ $a Issues for &lt;June 2013-&gt; lack numbering.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969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Publication Statement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Do not record changes unless necessary for identification or access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recording, always: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Follow PCC 260/264 repeatability guidelines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For added statement(s):</a:t>
            </a:r>
          </a:p>
          <a:p>
            <a:pPr lvl="2"/>
            <a:r>
              <a:rPr lang="en-US" sz="3200" dirty="0" smtClean="0">
                <a:solidFill>
                  <a:schemeClr val="tx2"/>
                </a:solidFill>
              </a:rPr>
              <a:t>Record in MARC 264</a:t>
            </a:r>
          </a:p>
          <a:p>
            <a:pPr lvl="2"/>
            <a:r>
              <a:rPr lang="en-US" sz="3200" dirty="0" smtClean="0">
                <a:solidFill>
                  <a:schemeClr val="tx2"/>
                </a:solidFill>
              </a:rPr>
              <a:t>Apply RDA instructions regarding </a:t>
            </a:r>
            <a:r>
              <a:rPr lang="en-US" sz="3200" dirty="0">
                <a:solidFill>
                  <a:schemeClr val="tx2"/>
                </a:solidFill>
              </a:rPr>
              <a:t>transcription and </a:t>
            </a:r>
            <a:r>
              <a:rPr lang="en-US" sz="3200" dirty="0" smtClean="0">
                <a:solidFill>
                  <a:schemeClr val="tx2"/>
                </a:solidFill>
              </a:rPr>
              <a:t>sources of information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Update OCLC Fixed Field “Ctry”, if applicable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76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Publication Statement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Before, AACR2: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260 __ $a Baltimore, MD : $b Johns Hopkins University Press, $c c1982-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260 __ </a:t>
            </a:r>
            <a:r>
              <a:rPr lang="en-US" dirty="0" smtClean="0">
                <a:latin typeface="ALA BT Courier" panose="02070509030505020404" pitchFamily="50" charset="2"/>
              </a:rPr>
              <a:t>$3 1982-2007: $a </a:t>
            </a:r>
            <a:r>
              <a:rPr lang="en-US" dirty="0">
                <a:latin typeface="ALA BT Courier" panose="02070509030505020404" pitchFamily="50" charset="2"/>
              </a:rPr>
              <a:t>Baltimore, MD : $b Johns Hopkins University Press</a:t>
            </a:r>
            <a:r>
              <a:rPr lang="en-US" dirty="0" smtClean="0">
                <a:latin typeface="ALA BT Courier" panose="02070509030505020404" pitchFamily="50" charset="2"/>
              </a:rPr>
              <a:t>, </a:t>
            </a:r>
            <a:r>
              <a:rPr lang="en-US" dirty="0">
                <a:latin typeface="ALA BT Courier" panose="02070509030505020404" pitchFamily="50" charset="2"/>
              </a:rPr>
              <a:t>$c </a:t>
            </a:r>
            <a:r>
              <a:rPr lang="en-US" dirty="0" smtClean="0">
                <a:latin typeface="ALA BT Courier" panose="02070509030505020404" pitchFamily="50" charset="2"/>
              </a:rPr>
              <a:t>c1982-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264 31 $3 2008- : $a Hoboken, New Jersey : $b Wiley-Blackwell</a:t>
            </a:r>
            <a:endParaRPr lang="en-US" dirty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69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Publication Statement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Before, RDA: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264 _</a:t>
            </a:r>
            <a:r>
              <a:rPr lang="en-US" dirty="0">
                <a:latin typeface="ALA BT Courier" panose="02070509030505020404" pitchFamily="50" charset="2"/>
              </a:rPr>
              <a:t>1 </a:t>
            </a:r>
            <a:r>
              <a:rPr lang="en-US" dirty="0" smtClean="0">
                <a:latin typeface="ALA BT Courier" panose="02070509030505020404" pitchFamily="50" charset="2"/>
              </a:rPr>
              <a:t>$a </a:t>
            </a:r>
            <a:r>
              <a:rPr lang="en-US" dirty="0">
                <a:latin typeface="ALA BT Courier" panose="02070509030505020404" pitchFamily="50" charset="2"/>
              </a:rPr>
              <a:t>Reston, VA : </a:t>
            </a:r>
            <a:r>
              <a:rPr lang="en-US" dirty="0" smtClean="0">
                <a:latin typeface="ALA BT Courier" panose="02070509030505020404" pitchFamily="50" charset="2"/>
              </a:rPr>
              <a:t>$b </a:t>
            </a:r>
            <a:r>
              <a:rPr lang="en-US" dirty="0">
                <a:latin typeface="ALA BT Courier" panose="02070509030505020404" pitchFamily="50" charset="2"/>
              </a:rPr>
              <a:t>American Institute of Aeronautics and Astronautics, </a:t>
            </a:r>
            <a:r>
              <a:rPr lang="en-US" dirty="0" smtClean="0">
                <a:latin typeface="ALA BT Courier" panose="02070509030505020404" pitchFamily="50" charset="2"/>
              </a:rPr>
              <a:t>$c [2009]-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264 _1 </a:t>
            </a:r>
            <a:r>
              <a:rPr lang="en-US" dirty="0" smtClean="0">
                <a:latin typeface="ALA BT Courier" panose="02070509030505020404" pitchFamily="50" charset="2"/>
              </a:rPr>
              <a:t>$3 2008-2010: $a </a:t>
            </a:r>
            <a:r>
              <a:rPr lang="en-US" dirty="0">
                <a:latin typeface="ALA BT Courier" panose="02070509030505020404" pitchFamily="50" charset="2"/>
              </a:rPr>
              <a:t>Reston, VA : </a:t>
            </a:r>
            <a:r>
              <a:rPr lang="en-US" dirty="0" smtClean="0">
                <a:latin typeface="ALA BT Courier" panose="02070509030505020404" pitchFamily="50" charset="2"/>
              </a:rPr>
              <a:t>$b </a:t>
            </a:r>
            <a:r>
              <a:rPr lang="en-US" dirty="0">
                <a:latin typeface="ALA BT Courier" panose="02070509030505020404" pitchFamily="50" charset="2"/>
              </a:rPr>
              <a:t>American Institute of Aeronautics and Astronautics, $c [2009]-</a:t>
            </a:r>
            <a:endParaRPr lang="en-US" dirty="0" smtClean="0">
              <a:latin typeface="ALA BT Courier" panose="02070509030505020404" pitchFamily="50" charset="2"/>
            </a:endParaRP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264 </a:t>
            </a:r>
            <a:r>
              <a:rPr lang="en-US" dirty="0">
                <a:latin typeface="ALA BT Courier" panose="02070509030505020404" pitchFamily="50" charset="2"/>
              </a:rPr>
              <a:t>31 </a:t>
            </a:r>
            <a:r>
              <a:rPr lang="en-US" dirty="0" smtClean="0">
                <a:latin typeface="ALA BT Courier" panose="02070509030505020404" pitchFamily="50" charset="2"/>
              </a:rPr>
              <a:t>$3 </a:t>
            </a:r>
            <a:r>
              <a:rPr lang="en-US" dirty="0">
                <a:latin typeface="ALA BT Courier" panose="02070509030505020404" pitchFamily="50" charset="2"/>
              </a:rPr>
              <a:t>2011- : </a:t>
            </a:r>
            <a:r>
              <a:rPr lang="en-US" dirty="0" smtClean="0">
                <a:latin typeface="ALA BT Courier" panose="02070509030505020404" pitchFamily="50" charset="2"/>
              </a:rPr>
              <a:t>$a </a:t>
            </a:r>
            <a:r>
              <a:rPr lang="en-US" dirty="0">
                <a:latin typeface="ALA BT Courier" panose="02070509030505020404" pitchFamily="50" charset="2"/>
              </a:rPr>
              <a:t>The Hague, The Netherlands : </a:t>
            </a:r>
            <a:r>
              <a:rPr lang="en-US" dirty="0" smtClean="0">
                <a:latin typeface="ALA BT Courier" panose="02070509030505020404" pitchFamily="50" charset="2"/>
              </a:rPr>
              <a:t>$b </a:t>
            </a:r>
            <a:r>
              <a:rPr lang="en-US" dirty="0">
                <a:latin typeface="ALA BT Courier" panose="02070509030505020404" pitchFamily="50" charset="2"/>
              </a:rPr>
              <a:t>Eleven International Publishing</a:t>
            </a:r>
          </a:p>
          <a:p>
            <a:pPr marL="400050" lvl="1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6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 Changes to Date of Publication other than for Ceased Title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When would you do this? When “backing up” the description to the first issue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i.e. when DBO in existing record is not the first issue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Don’t bother if Date of Publication and DBO would be the only changes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Before, AACR2: </a:t>
            </a:r>
            <a:r>
              <a:rPr lang="en-US" i="1" dirty="0"/>
              <a:t>no </a:t>
            </a:r>
            <a:r>
              <a:rPr lang="en-US" i="1" dirty="0" smtClean="0"/>
              <a:t>260$c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After, AACR2: </a:t>
            </a:r>
            <a:r>
              <a:rPr lang="en-US" sz="3000" dirty="0" smtClean="0">
                <a:latin typeface="ALA BT Courier" panose="02070509030505020404" pitchFamily="50" charset="2"/>
              </a:rPr>
              <a:t>260 __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3000" dirty="0">
                <a:latin typeface="ALA BT Courier" panose="02070509030505020404" pitchFamily="50" charset="2"/>
                <a:cs typeface="Courier New" panose="02070309020205020404" pitchFamily="49" charset="0"/>
              </a:rPr>
              <a:t> $c </a:t>
            </a:r>
            <a:r>
              <a:rPr lang="en-US" sz="3000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2000-</a:t>
            </a:r>
            <a:endParaRPr lang="en-US" sz="3000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Before, RDA: </a:t>
            </a:r>
            <a:r>
              <a:rPr lang="en-US" i="1" dirty="0" smtClean="0"/>
              <a:t>no 264$c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After, RDA: </a:t>
            </a:r>
            <a:r>
              <a:rPr lang="en-US" sz="3000" dirty="0" smtClean="0">
                <a:latin typeface="ALA BT Courier" panose="02070509030505020404" pitchFamily="50" charset="2"/>
              </a:rPr>
              <a:t>264 _1 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3000" dirty="0" smtClean="0">
                <a:latin typeface="ALA BT Courier" panose="02070509030505020404" pitchFamily="50" charset="2"/>
                <a:cs typeface="Courier New" panose="02070309020205020404" pitchFamily="49" charset="0"/>
              </a:rPr>
              <a:t> $c 2010-</a:t>
            </a:r>
            <a:endParaRPr lang="en-US" sz="30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025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Language of the Content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Do not record changes unless necessary for identification or access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recording, change/add MARC 041 and 546 as appropriate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Before: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041 0_ $a ger $b fre $b ger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546 __ $a Articles in German, abstracts in French and German.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041 0_ $a ger $b eng $b fre $b ger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546 __ $a Articles in German, abstracts in French and German; issues for 2013- also have abstracts in English.</a:t>
            </a:r>
            <a:endParaRPr lang="en-US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dirty="0">
                <a:solidFill>
                  <a:schemeClr val="tx2"/>
                </a:solidFill>
              </a:rPr>
              <a:t>No difference between AACR2 and </a:t>
            </a:r>
            <a:r>
              <a:rPr lang="en-US" dirty="0" smtClean="0">
                <a:solidFill>
                  <a:schemeClr val="tx2"/>
                </a:solidFill>
              </a:rPr>
              <a:t>RDA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81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 Changes to Creator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 Other PFC Associated with a Work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New description (i.e. new bib record) required when change </a:t>
            </a:r>
            <a:r>
              <a:rPr lang="en-US" dirty="0" smtClean="0">
                <a:solidFill>
                  <a:schemeClr val="tx2"/>
                </a:solidFill>
              </a:rPr>
              <a:t>in Creator or Other PFC changes the AAP for the work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i.e., when name is in MARC 100-130</a:t>
            </a:r>
          </a:p>
          <a:p>
            <a:r>
              <a:rPr lang="en-US" dirty="0">
                <a:solidFill>
                  <a:schemeClr val="tx2"/>
                </a:solidFill>
              </a:rPr>
              <a:t>If a new description is </a:t>
            </a:r>
            <a:r>
              <a:rPr lang="en-US" i="1" dirty="0">
                <a:solidFill>
                  <a:schemeClr val="tx2"/>
                </a:solidFill>
              </a:rPr>
              <a:t>not</a:t>
            </a:r>
            <a:r>
              <a:rPr lang="en-US" dirty="0">
                <a:solidFill>
                  <a:schemeClr val="tx2"/>
                </a:solidFill>
              </a:rPr>
              <a:t> required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Do not record changes unless necessary for identification or </a:t>
            </a:r>
            <a:r>
              <a:rPr lang="en-US" sz="3200" dirty="0" smtClean="0">
                <a:solidFill>
                  <a:schemeClr val="tx2"/>
                </a:solidFill>
              </a:rPr>
              <a:t>access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If recording</a:t>
            </a:r>
            <a:r>
              <a:rPr lang="en-US" sz="3200" dirty="0" smtClean="0">
                <a:solidFill>
                  <a:schemeClr val="tx2"/>
                </a:solidFill>
              </a:rPr>
              <a:t>, use $3 in MARC 7XX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Update existing note, or add one if necessary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811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Training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Day 1: CONSER/PCC Core elements in RDA Chapters 1-2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Day 2: CONSER/PCC Core elements in RDA Chapters 3-end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Day 3</a:t>
            </a:r>
            <a:r>
              <a:rPr lang="en-US" dirty="0">
                <a:solidFill>
                  <a:schemeClr val="tx2"/>
                </a:solidFill>
              </a:rPr>
              <a:t> (today)</a:t>
            </a:r>
            <a:r>
              <a:rPr lang="en-US" dirty="0" smtClean="0">
                <a:solidFill>
                  <a:schemeClr val="tx2"/>
                </a:solidFill>
              </a:rPr>
              <a:t>: making changes/working with copy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63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 Changes to Creator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 Other PFC Associated with a Work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292"/>
          </a:xfrm>
        </p:spPr>
        <p:txBody>
          <a:bodyPr>
            <a:normAutofit fontScale="92500"/>
          </a:bodyPr>
          <a:lstStyle/>
          <a:p>
            <a:r>
              <a:rPr lang="en-US" sz="2700" dirty="0" smtClean="0">
                <a:solidFill>
                  <a:schemeClr val="tx2"/>
                </a:solidFill>
              </a:rPr>
              <a:t>Before:</a:t>
            </a:r>
          </a:p>
          <a:p>
            <a:pPr marL="400050" lvl="1" indent="0">
              <a:buNone/>
            </a:pPr>
            <a:r>
              <a:rPr lang="en-US" sz="2400" dirty="0">
                <a:latin typeface="ALA BT Courier" panose="02070509030505020404" pitchFamily="50" charset="2"/>
              </a:rPr>
              <a:t>550 __ $a Issued by: U.S. Special Operations </a:t>
            </a:r>
            <a:r>
              <a:rPr lang="en-US" sz="2400" dirty="0" smtClean="0">
                <a:latin typeface="ALA BT Courier" panose="02070509030505020404" pitchFamily="50" charset="2"/>
              </a:rPr>
              <a:t>Command.</a:t>
            </a:r>
          </a:p>
          <a:p>
            <a:pPr marL="400050" lvl="1" indent="0">
              <a:buNone/>
            </a:pPr>
            <a:r>
              <a:rPr lang="en-US" sz="2400" dirty="0">
                <a:latin typeface="ALA BT Courier" panose="02070509030505020404" pitchFamily="50" charset="2"/>
              </a:rPr>
              <a:t>710 2_ </a:t>
            </a:r>
            <a:r>
              <a:rPr lang="en-US" sz="2400" dirty="0" smtClean="0">
                <a:latin typeface="ALA BT Courier" panose="02070509030505020404" pitchFamily="50" charset="2"/>
              </a:rPr>
              <a:t>$a U.S</a:t>
            </a:r>
            <a:r>
              <a:rPr lang="en-US" sz="2400" dirty="0">
                <a:latin typeface="ALA BT Courier" panose="02070509030505020404" pitchFamily="50" charset="2"/>
              </a:rPr>
              <a:t>. Special Operations </a:t>
            </a:r>
            <a:r>
              <a:rPr lang="en-US" sz="2400" dirty="0" smtClean="0">
                <a:latin typeface="ALA BT Courier" panose="02070509030505020404" pitchFamily="50" charset="2"/>
              </a:rPr>
              <a:t>Command.</a:t>
            </a:r>
          </a:p>
          <a:p>
            <a:r>
              <a:rPr lang="en-US" sz="2700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sz="2400" dirty="0">
                <a:latin typeface="ALA BT Courier" panose="02070509030505020404" pitchFamily="50" charset="2"/>
              </a:rPr>
              <a:t>550 __ $a Issued by: U.S. Special Operations Command, spring 2001-winter 2011; by: Special Operations Medical Association, spring </a:t>
            </a:r>
            <a:r>
              <a:rPr lang="en-US" sz="2400" dirty="0" smtClean="0">
                <a:latin typeface="ALA BT Courier" panose="02070509030505020404" pitchFamily="50" charset="2"/>
              </a:rPr>
              <a:t>2011-</a:t>
            </a:r>
          </a:p>
          <a:p>
            <a:pPr marL="400050" lvl="1" indent="0">
              <a:buNone/>
            </a:pPr>
            <a:r>
              <a:rPr lang="en-US" sz="2400" dirty="0">
                <a:latin typeface="ALA BT Courier" panose="02070509030505020404" pitchFamily="50" charset="2"/>
              </a:rPr>
              <a:t>710 2_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$3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spring 2001-winter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2011:</a:t>
            </a:r>
            <a:r>
              <a:rPr lang="en-US" sz="2400" dirty="0" smtClean="0">
                <a:latin typeface="ALA BT Courier" panose="02070509030505020404" pitchFamily="50" charset="2"/>
              </a:rPr>
              <a:t> $a </a:t>
            </a:r>
            <a:r>
              <a:rPr lang="en-US" sz="2400" dirty="0">
                <a:latin typeface="ALA BT Courier" panose="02070509030505020404" pitchFamily="50" charset="2"/>
              </a:rPr>
              <a:t>U.S. Special Operations </a:t>
            </a:r>
            <a:r>
              <a:rPr lang="en-US" sz="2400" dirty="0" smtClean="0">
                <a:latin typeface="ALA BT Courier" panose="02070509030505020404" pitchFamily="50" charset="2"/>
              </a:rPr>
              <a:t>Command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, $e issuing body</a:t>
            </a:r>
            <a:r>
              <a:rPr lang="en-US" sz="2400" dirty="0" smtClean="0">
                <a:latin typeface="ALA BT Courier" panose="02070509030505020404" pitchFamily="50" charset="2"/>
              </a:rPr>
              <a:t>.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710 2_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$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3 spring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2011-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 :</a:t>
            </a:r>
            <a:r>
              <a:rPr lang="en-US" sz="2400" dirty="0">
                <a:latin typeface="ALA BT Courier" panose="02070509030505020404" pitchFamily="50" charset="2"/>
              </a:rPr>
              <a:t> $a Special Operations Medical </a:t>
            </a:r>
            <a:r>
              <a:rPr lang="en-US" sz="2400" dirty="0" smtClean="0">
                <a:latin typeface="ALA BT Courier" panose="02070509030505020404" pitchFamily="50" charset="2"/>
              </a:rPr>
              <a:t>Association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,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A BT Courier" panose="02070509030505020404" pitchFamily="50" charset="2"/>
              </a:rPr>
              <a:t>$e issuing body</a:t>
            </a:r>
            <a:r>
              <a:rPr lang="en-US" sz="2400" dirty="0">
                <a:latin typeface="ALA BT Courier" panose="02070509030505020404" pitchFamily="50" charset="2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218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Contributor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Do not record changes unless necessary for identification or </a:t>
            </a:r>
            <a:r>
              <a:rPr lang="en-US" sz="3200" dirty="0" smtClean="0">
                <a:solidFill>
                  <a:schemeClr val="tx2"/>
                </a:solidFill>
              </a:rPr>
              <a:t>access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If recording, use $3 in MARC 7XX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Update existing note, or add one if </a:t>
            </a:r>
            <a:r>
              <a:rPr lang="en-US" sz="3200" dirty="0" smtClean="0">
                <a:solidFill>
                  <a:schemeClr val="tx2"/>
                </a:solidFill>
              </a:rPr>
              <a:t>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45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</a:t>
            </a:r>
            <a:r>
              <a:rPr lang="en-US" dirty="0">
                <a:solidFill>
                  <a:schemeClr val="tx2"/>
                </a:solidFill>
              </a:rPr>
              <a:t>: Changes </a:t>
            </a:r>
            <a:r>
              <a:rPr lang="en-US" dirty="0" smtClean="0">
                <a:solidFill>
                  <a:schemeClr val="tx2"/>
                </a:solidFill>
              </a:rPr>
              <a:t>to Note on …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Basis </a:t>
            </a:r>
            <a:r>
              <a:rPr lang="en-US" dirty="0">
                <a:solidFill>
                  <a:schemeClr val="tx2"/>
                </a:solidFill>
              </a:rPr>
              <a:t>for Identification of the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Includes DBO and LIC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Do not update/add unless making other changes to the record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updating/adding, always use RDA form </a:t>
            </a:r>
            <a:r>
              <a:rPr lang="en-US" dirty="0">
                <a:solidFill>
                  <a:schemeClr val="tx2"/>
                </a:solidFill>
              </a:rPr>
              <a:t>of issue designation as is/would be used in </a:t>
            </a:r>
            <a:r>
              <a:rPr lang="en-US" dirty="0" smtClean="0">
                <a:solidFill>
                  <a:schemeClr val="tx2"/>
                </a:solidFill>
              </a:rPr>
              <a:t>362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588 __ $a Description based on: Tome I (printemps 2005).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588 __ $a Latest issue consulted: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ñ</a:t>
            </a:r>
            <a:r>
              <a:rPr lang="en-US" dirty="0" smtClean="0">
                <a:latin typeface="ALA BT Courier" panose="02070509030505020404" pitchFamily="50" charset="2"/>
              </a:rPr>
              <a:t>o 3, no. </a:t>
            </a:r>
            <a:r>
              <a:rPr lang="en-US" dirty="0">
                <a:latin typeface="ALA BT Courier" panose="02070509030505020404" pitchFamily="50" charset="2"/>
              </a:rPr>
              <a:t>17 (</a:t>
            </a:r>
            <a:r>
              <a:rPr lang="en-US" dirty="0" smtClean="0">
                <a:latin typeface="ALA BT Courier" panose="02070509030505020404" pitchFamily="50" charset="2"/>
              </a:rPr>
              <a:t>julio/septiembre 2012).</a:t>
            </a:r>
            <a:endParaRPr lang="en-US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2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IRs: Changes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Nearly all changes are required to record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Change the value of the element to the current value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Recording/noting the earlier value of the element is sometimes required, sometimes not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193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3241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2"/>
                </a:solidFill>
              </a:rPr>
              <a:t>Exercises</a:t>
            </a:r>
            <a:br>
              <a:rPr lang="en-US" sz="8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on making changes to copy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1F497D"/>
                  </a:solidFill>
                </a:rPr>
                <a:t>@ </a:t>
              </a:r>
              <a:r>
                <a:rPr lang="en-US" sz="2400" b="1" dirty="0" smtClean="0">
                  <a:solidFill>
                    <a:srgbClr val="1F497D"/>
                  </a:solidFill>
                </a:rPr>
                <a:t>UCB</a:t>
              </a:r>
              <a:endParaRPr lang="en-US" sz="2400" b="1" dirty="0">
                <a:solidFill>
                  <a:srgbClr val="1F49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422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Exercise on making changes to copy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Example C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chemeClr val="tx2"/>
                </a:solidFill>
              </a:rPr>
              <a:t>Publication statement, before:</a:t>
            </a:r>
          </a:p>
          <a:p>
            <a:pPr marL="400050" lvl="2" indent="0">
              <a:buNone/>
            </a:pPr>
            <a:r>
              <a:rPr lang="en-US" dirty="0">
                <a:latin typeface="ALA BT Courier" panose="02070509030505020404" pitchFamily="50" charset="2"/>
              </a:rPr>
              <a:t>264 _1 $a Harrisonburg, VA </a:t>
            </a:r>
            <a:r>
              <a:rPr lang="en-US" dirty="0" smtClean="0">
                <a:latin typeface="ALA BT Courier" panose="02070509030505020404" pitchFamily="50" charset="2"/>
              </a:rPr>
              <a:t>: $</a:t>
            </a:r>
            <a:r>
              <a:rPr lang="en-US" dirty="0">
                <a:latin typeface="ALA BT Courier" panose="02070509030505020404" pitchFamily="50" charset="2"/>
              </a:rPr>
              <a:t>b Department of English, James Madison University</a:t>
            </a:r>
            <a:r>
              <a:rPr lang="en-US" dirty="0" smtClean="0">
                <a:latin typeface="ALA BT Courier" panose="02070509030505020404" pitchFamily="50" charset="2"/>
              </a:rPr>
              <a:t>, $</a:t>
            </a:r>
            <a:r>
              <a:rPr lang="en-US" dirty="0">
                <a:latin typeface="ALA BT Courier" panose="02070509030505020404" pitchFamily="50" charset="2"/>
              </a:rPr>
              <a:t>c </a:t>
            </a:r>
            <a:r>
              <a:rPr lang="en-US" dirty="0" smtClean="0">
                <a:latin typeface="ALA BT Courier" panose="02070509030505020404" pitchFamily="50" charset="2"/>
              </a:rPr>
              <a:t>1991-</a:t>
            </a:r>
            <a:endParaRPr lang="en-US" dirty="0" smtClean="0">
              <a:solidFill>
                <a:schemeClr val="tx2"/>
              </a:solidFill>
              <a:latin typeface="ALA BT Courier" panose="02070509030505020404" pitchFamily="50" charset="2"/>
            </a:endParaRPr>
          </a:p>
          <a:p>
            <a:r>
              <a:rPr lang="en-US" sz="3000" dirty="0" smtClean="0">
                <a:solidFill>
                  <a:schemeClr val="tx2"/>
                </a:solidFill>
              </a:rPr>
              <a:t>Publication statements, after:</a:t>
            </a:r>
          </a:p>
          <a:p>
            <a:pPr marL="400050" lvl="1" indent="0">
              <a:buNone/>
            </a:pPr>
            <a:r>
              <a:rPr lang="en-US" sz="2400" dirty="0">
                <a:latin typeface="ALA BT Courier" panose="02070509030505020404" pitchFamily="50" charset="2"/>
              </a:rPr>
              <a:t>264 _1 $3 1991- : $a Harrisonburg, VA : $b Department of English, James Madison University, $c 1991-</a:t>
            </a:r>
          </a:p>
          <a:p>
            <a:pPr marL="400050" lvl="1" indent="0">
              <a:buNone/>
            </a:pPr>
            <a:r>
              <a:rPr lang="en-US" sz="2400" dirty="0">
                <a:latin typeface="ALA BT Courier" panose="02070509030505020404" pitchFamily="50" charset="2"/>
              </a:rPr>
              <a:t>264 31 $3 &lt;April 2012-&gt; : $a St. Louis, MO : $b </a:t>
            </a:r>
            <a:r>
              <a:rPr lang="en-US" sz="2400" dirty="0" smtClean="0">
                <a:latin typeface="ALA BT Courier" panose="02070509030505020404" pitchFamily="50" charset="2"/>
              </a:rPr>
              <a:t>Sponsored by: Department </a:t>
            </a:r>
            <a:r>
              <a:rPr lang="en-US" sz="2400" dirty="0">
                <a:latin typeface="ALA BT Courier" panose="02070509030505020404" pitchFamily="50" charset="2"/>
              </a:rPr>
              <a:t>of English, Saint Louis University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Also update OCLC Fixed Field “Ctry”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1F497D"/>
                  </a:solidFill>
                </a:rPr>
                <a:t>@ </a:t>
              </a:r>
              <a:r>
                <a:rPr lang="en-US" sz="2400" b="1" dirty="0" smtClean="0">
                  <a:solidFill>
                    <a:srgbClr val="1F497D"/>
                  </a:solidFill>
                </a:rPr>
                <a:t>UCB</a:t>
              </a:r>
              <a:endParaRPr lang="en-US" sz="2400" b="1" dirty="0">
                <a:solidFill>
                  <a:srgbClr val="1F49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54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OCLC Master Record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Make changes to OCLC whenever possible!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CONSER-authenticated record (has MARC 042)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Until we’re CONSER-authorized, must submit changes with proof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Scans of title pages, etc.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Ask yourself how important the changes are relative to the effort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05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OCLC Master Record cont’d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Non-authenticated record (no MARC 042):  update with all required changes and any optional changes deemed necessary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RDA copy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Follow RDA instructions for changes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NEVER re-describe to earlier standard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55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OCLC Master Record cont’d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Non-authenticated record (no MARC 042)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Pre-RDA copy (e.g. AACR2)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Re-describe to RDA?  Generally don’t,             but consider:</a:t>
            </a:r>
          </a:p>
          <a:p>
            <a:pPr lvl="3"/>
            <a:r>
              <a:rPr lang="en-US" sz="2800" dirty="0">
                <a:solidFill>
                  <a:schemeClr val="tx2"/>
                </a:solidFill>
              </a:rPr>
              <a:t>How extensive/significant are the needed changes</a:t>
            </a:r>
          </a:p>
          <a:p>
            <a:pPr lvl="3"/>
            <a:r>
              <a:rPr lang="en-US" sz="2800" dirty="0" smtClean="0">
                <a:solidFill>
                  <a:schemeClr val="tx2"/>
                </a:solidFill>
              </a:rPr>
              <a:t>Which issue(s) are in hand</a:t>
            </a:r>
          </a:p>
          <a:p>
            <a:pPr lvl="3"/>
            <a:r>
              <a:rPr lang="en-US" sz="2800" dirty="0" smtClean="0">
                <a:solidFill>
                  <a:schemeClr val="tx2"/>
                </a:solidFill>
              </a:rPr>
              <a:t>Workload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If not re-describing…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135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OCLC Master Record cont’d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Non-authenticated record (no MARC 042)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Pre-RDA copy (e.g. AACR2)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If not re-describing to RDA:</a:t>
            </a:r>
          </a:p>
          <a:p>
            <a:pPr lvl="3"/>
            <a:r>
              <a:rPr lang="en-US" sz="2800" dirty="0" smtClean="0">
                <a:solidFill>
                  <a:schemeClr val="tx2"/>
                </a:solidFill>
              </a:rPr>
              <a:t>Make changes following existing standard in most cases</a:t>
            </a:r>
          </a:p>
          <a:p>
            <a:pPr lvl="3"/>
            <a:r>
              <a:rPr lang="en-US" sz="2800" dirty="0" smtClean="0">
                <a:solidFill>
                  <a:schemeClr val="tx2"/>
                </a:solidFill>
              </a:rPr>
              <a:t>If making changes following RDA, observe PCC hybrid record guidelines</a:t>
            </a:r>
          </a:p>
          <a:p>
            <a:pPr lvl="3"/>
            <a:r>
              <a:rPr lang="en-US" sz="2800" dirty="0" smtClean="0">
                <a:solidFill>
                  <a:schemeClr val="tx2"/>
                </a:solidFill>
              </a:rPr>
              <a:t>In any case, be sure DBO and LIC are correct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19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Acronym review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1981200" cy="45259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CSR =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LC-PCC PS =</a:t>
            </a:r>
          </a:p>
          <a:p>
            <a:pPr marL="0" indent="0" algn="r">
              <a:buNone/>
            </a:pPr>
            <a:endParaRPr lang="en-US" sz="2300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UCB PS =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IR =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P/N =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CCM =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600200"/>
            <a:ext cx="6477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CONSER Standard Record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Library of Congress–Program for Coop. Cat. Policy Statement (RDA equiv. of LCRI)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UC Berkeley Policy Statement (local policy)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integrating resource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provider-neutral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CONSER Cataloging Manual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998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Record in OskiCat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If you have…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 record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“Uncataloged” record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c-level record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40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600200"/>
            <a:ext cx="3810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Then…</a:t>
            </a: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>
              <a:buFont typeface="Calibri" panose="020F0502020204030204" pitchFamily="34" charset="0"/>
              <a:buChar char="→"/>
            </a:pPr>
            <a:r>
              <a:rPr lang="en-US" dirty="0" smtClean="0">
                <a:solidFill>
                  <a:schemeClr val="tx2"/>
                </a:solidFill>
              </a:rPr>
              <a:t> export record from OCLC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overlay if necessary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114799"/>
            <a:ext cx="8229600" cy="1983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What if </a:t>
            </a:r>
            <a:r>
              <a:rPr lang="en-US" dirty="0">
                <a:solidFill>
                  <a:schemeClr val="tx2"/>
                </a:solidFill>
              </a:rPr>
              <a:t>there </a:t>
            </a:r>
            <a:r>
              <a:rPr lang="en-US" dirty="0" smtClean="0">
                <a:solidFill>
                  <a:schemeClr val="tx2"/>
                </a:solidFill>
              </a:rPr>
              <a:t>is </a:t>
            </a:r>
            <a:r>
              <a:rPr lang="en-US" dirty="0">
                <a:solidFill>
                  <a:schemeClr val="tx2"/>
                </a:solidFill>
              </a:rPr>
              <a:t>a full record already?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5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Full Record Already in OskiCat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SCP record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What does this mean?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How to identify SCP records?</a:t>
            </a:r>
          </a:p>
          <a:p>
            <a:pPr lvl="2">
              <a:buClr>
                <a:schemeClr val="tx2"/>
              </a:buClr>
            </a:pP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956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20100716</a:t>
            </a:r>
            <a:r>
              <a:rPr lang="en-US" dirty="0" smtClean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|b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SCP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Serials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20100503</a:t>
            </a:r>
          </a:p>
          <a:p>
            <a:pPr lvl="2">
              <a:buClr>
                <a:schemeClr val="tx2"/>
              </a:buClr>
            </a:pPr>
            <a:r>
              <a:rPr lang="en-US" dirty="0" smtClean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856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r>
              <a:rPr lang="en-US" dirty="0" smtClean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</a:t>
            </a:r>
            <a:r>
              <a:rPr lang="en-US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v.1(1999)-</a:t>
            </a:r>
            <a:r>
              <a:rPr lang="en-US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|z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Wiley Online Library. Restricted to UC campuses</a:t>
            </a:r>
            <a:r>
              <a:rPr lang="en-US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|u</a:t>
            </a:r>
            <a:r>
              <a:rPr lang="en-US" u="sng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http://uclibs.org/PID/4757</a:t>
            </a:r>
            <a:r>
              <a:rPr lang="en-US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|9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What to do:</a:t>
            </a:r>
          </a:p>
          <a:p>
            <a:pPr lvl="2"/>
            <a:r>
              <a:rPr lang="en-US" sz="3200" dirty="0" smtClean="0">
                <a:solidFill>
                  <a:schemeClr val="tx2"/>
                </a:solidFill>
              </a:rPr>
              <a:t>Make sure changes are in OCLC master record</a:t>
            </a:r>
          </a:p>
          <a:p>
            <a:pPr lvl="2"/>
            <a:r>
              <a:rPr lang="en-US" sz="3200" dirty="0" smtClean="0">
                <a:solidFill>
                  <a:schemeClr val="tx2"/>
                </a:solidFill>
              </a:rPr>
              <a:t>Notify campus SCP liaison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41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99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Full Record Already in OskiCat </a:t>
            </a:r>
            <a:r>
              <a:rPr lang="en-US" sz="4000" dirty="0" smtClean="0">
                <a:solidFill>
                  <a:schemeClr val="tx2"/>
                </a:solidFill>
              </a:rPr>
              <a:t>cont’d</a:t>
            </a:r>
            <a:endParaRPr lang="en-US" sz="53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Not an SCP record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Make sure changes are in OCLC master record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Export record from OCLC (overlay)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42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914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2"/>
                </a:solidFill>
              </a:rPr>
              <a:t>Questions?</a:t>
            </a:r>
            <a:endParaRPr lang="en-US" sz="8000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43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54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Congratulations!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You have completed training on the CONSER Standard Record in RDA instruction number order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Coming next: record review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1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More acronym review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1981200" cy="45259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AAP =</a:t>
            </a:r>
          </a:p>
          <a:p>
            <a:pPr marL="0" indent="0" algn="r">
              <a:buNone/>
            </a:pPr>
            <a:endParaRPr lang="en-US" sz="2300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WEMI =</a:t>
            </a:r>
          </a:p>
          <a:p>
            <a:pPr marL="0" indent="0" algn="r">
              <a:buNone/>
            </a:pPr>
            <a:endParaRPr lang="en-US" sz="2300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PFC =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600200"/>
            <a:ext cx="6477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Authorized Access Point (RDA equiv. of “heading”)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Work, Expression, Manifestation, Item      (FRBR Group 1 entities)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Person, Family, Corporate body                  (FRBR Group 2 entities)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549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Making Changes to Copy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Some changes require a new description; listed at RDA 1.6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Other changes are recorded by modifying the existing record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RDA subchapter </a:t>
            </a:r>
            <a:r>
              <a:rPr lang="en-US" dirty="0">
                <a:solidFill>
                  <a:schemeClr val="tx2"/>
                </a:solidFill>
              </a:rPr>
              <a:t>“Recording Changes in [element name</a:t>
            </a:r>
            <a:r>
              <a:rPr lang="en-US" dirty="0" smtClean="0">
                <a:solidFill>
                  <a:schemeClr val="tx2"/>
                </a:solidFill>
              </a:rPr>
              <a:t>]” or “Changes in [element name]”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there are no changes, you can accept the record as-is (regardless of cataloging standard)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0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Title Proper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Before: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245 00 $a Research in industrial organisation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245 00 $ Research in industrial organisation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246 1_ $i Issues for &lt;2013-&gt; have title: $a Research in industrial </a:t>
            </a:r>
            <a:r>
              <a:rPr lang="en-US" dirty="0" smtClean="0">
                <a:latin typeface="ALA BT Courier" panose="02070509030505020404" pitchFamily="50" charset="2"/>
              </a:rPr>
              <a:t>organization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 difference between AACR2 and RDA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3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Numbering for Ceased Title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Before, AACR2 pre-CSR (formatted 362):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362 0_ $a Vol. 1, no. 1 (Mar. 1982)-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362 0_ $a Vol. 1, no. 1 (</a:t>
            </a:r>
            <a:r>
              <a:rPr lang="en-US" dirty="0" smtClean="0">
                <a:latin typeface="ALA BT Courier" panose="02070509030505020404" pitchFamily="50" charset="2"/>
              </a:rPr>
              <a:t>Mar. </a:t>
            </a:r>
            <a:r>
              <a:rPr lang="en-US" dirty="0">
                <a:latin typeface="ALA BT Courier" panose="02070509030505020404" pitchFamily="50" charset="2"/>
              </a:rPr>
              <a:t>1982)-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362 1_ $a Ceased with: Volume 32, number 4 (December 2013).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066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Serials: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Changes to Numbering for Ceased Title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Before, AACR2/CSR or RDA (unformatted 362):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anose="02070509030505020404" pitchFamily="50" charset="2"/>
              </a:rPr>
              <a:t>362 1_ $a Began with: Band 15 (2004).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After:</a:t>
            </a:r>
          </a:p>
          <a:p>
            <a:pPr marL="400050" lvl="1" indent="0">
              <a:buNone/>
            </a:pPr>
            <a:r>
              <a:rPr lang="en-US" dirty="0">
                <a:latin typeface="ALA BT Courier" panose="02070509030505020404" pitchFamily="50" charset="2"/>
              </a:rPr>
              <a:t>362 1_ $a Began with: </a:t>
            </a:r>
            <a:r>
              <a:rPr lang="en-US" dirty="0" smtClean="0">
                <a:latin typeface="ALA BT Courier" panose="02070509030505020404" pitchFamily="50" charset="2"/>
              </a:rPr>
              <a:t>Band </a:t>
            </a:r>
            <a:r>
              <a:rPr lang="en-US" dirty="0">
                <a:latin typeface="ALA BT Courier" panose="02070509030505020404" pitchFamily="50" charset="2"/>
              </a:rPr>
              <a:t>15 (2004</a:t>
            </a:r>
            <a:r>
              <a:rPr lang="en-US" dirty="0" smtClean="0">
                <a:latin typeface="ALA BT Courier" panose="02070509030505020404" pitchFamily="50" charset="2"/>
              </a:rPr>
              <a:t>); ceased with: Band 22 (2011).</a:t>
            </a:r>
            <a:endParaRPr lang="en-US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983C-42EE-4FAE-97EF-E9ED6A9AF7E2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58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6801</TotalTime>
  <Words>3703</Words>
  <Application>Microsoft Office PowerPoint</Application>
  <PresentationFormat>On-screen Show (4:3)</PresentationFormat>
  <Paragraphs>519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PCC RDA CONSER Standard Record (CSR)</vt:lpstr>
      <vt:lpstr>Learning Objectives</vt:lpstr>
      <vt:lpstr>Training Overview</vt:lpstr>
      <vt:lpstr>Acronym review</vt:lpstr>
      <vt:lpstr>More acronym review</vt:lpstr>
      <vt:lpstr>Making Changes to Copy</vt:lpstr>
      <vt:lpstr>Serials: Changes to Title Proper</vt:lpstr>
      <vt:lpstr>Serials: Changes to Numbering for Ceased Title</vt:lpstr>
      <vt:lpstr>Serials: Changes to Numbering for Ceased Title</vt:lpstr>
      <vt:lpstr>Serials: Changes to Date of Publication for Ceased Title</vt:lpstr>
      <vt:lpstr>Serials: Changes to Series Statement</vt:lpstr>
      <vt:lpstr>Serials: Changes to Frequency</vt:lpstr>
      <vt:lpstr>Serials: Changes to Carrier Type</vt:lpstr>
      <vt:lpstr>Serials: Changes to Extent – Carrier Type </vt:lpstr>
      <vt:lpstr>Serials: Changes to Extent – Carrier characteristics </vt:lpstr>
      <vt:lpstr>Serials: Changes to Extent – Ceased Title</vt:lpstr>
      <vt:lpstr>Serials: Changes to Dimensions</vt:lpstr>
      <vt:lpstr>Serials: Changes to LIC</vt:lpstr>
      <vt:lpstr>Serials: Changes to Core WEMI</vt:lpstr>
      <vt:lpstr>Serials: Changes in Title elements other than Title Proper</vt:lpstr>
      <vt:lpstr>Serials: Changes to Statement of Responsibility</vt:lpstr>
      <vt:lpstr>Serials: Changes to Edition Statement</vt:lpstr>
      <vt:lpstr>Serials: Changes to Numbering other than for ceased title</vt:lpstr>
      <vt:lpstr>Serials: Changes to Publication Statement</vt:lpstr>
      <vt:lpstr>Serials: Changes to Publication Statement</vt:lpstr>
      <vt:lpstr>Serials: Changes to Publication Statement</vt:lpstr>
      <vt:lpstr>Serials: Changes to Date of Publication other than for Ceased Title</vt:lpstr>
      <vt:lpstr>Serials: Changes to Language of the Content</vt:lpstr>
      <vt:lpstr>Serials: Changes to Creator or Other PFC Associated with a Work</vt:lpstr>
      <vt:lpstr>Serials: Changes to Creator or Other PFC Associated with a Work</vt:lpstr>
      <vt:lpstr>Serials: Changes to Contributor </vt:lpstr>
      <vt:lpstr>Serials: Changes to Note on …  Basis for Identification of the Resource</vt:lpstr>
      <vt:lpstr>IRs: Changes</vt:lpstr>
      <vt:lpstr>Exercises on making changes to copy</vt:lpstr>
      <vt:lpstr>Exercise on making changes to copy Example C</vt:lpstr>
      <vt:lpstr>The OCLC Master Record</vt:lpstr>
      <vt:lpstr>The OCLC Master Record cont’d</vt:lpstr>
      <vt:lpstr>The OCLC Master Record cont’d</vt:lpstr>
      <vt:lpstr>The OCLC Master Record cont’d</vt:lpstr>
      <vt:lpstr>The Record in OskiCat</vt:lpstr>
      <vt:lpstr>Full Record Already in OskiCat</vt:lpstr>
      <vt:lpstr>Full Record Already in OskiCat cont’d</vt:lpstr>
      <vt:lpstr>Questions?</vt:lpstr>
      <vt:lpstr>Congratulations!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PCC RDA CONSER Standard Record (CSR)</dc:title>
  <dc:creator>Windows</dc:creator>
  <cp:lastModifiedBy>Windows</cp:lastModifiedBy>
  <cp:revision>442</cp:revision>
  <dcterms:created xsi:type="dcterms:W3CDTF">2014-02-27T18:19:51Z</dcterms:created>
  <dcterms:modified xsi:type="dcterms:W3CDTF">2014-05-15T21:57:15Z</dcterms:modified>
</cp:coreProperties>
</file>