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79"/>
  </p:notesMasterIdLst>
  <p:sldIdLst>
    <p:sldId id="257" r:id="rId2"/>
    <p:sldId id="258" r:id="rId3"/>
    <p:sldId id="414" r:id="rId4"/>
    <p:sldId id="260" r:id="rId5"/>
    <p:sldId id="261" r:id="rId6"/>
    <p:sldId id="259" r:id="rId7"/>
    <p:sldId id="262" r:id="rId8"/>
    <p:sldId id="353" r:id="rId9"/>
    <p:sldId id="263" r:id="rId10"/>
    <p:sldId id="264" r:id="rId11"/>
    <p:sldId id="265" r:id="rId12"/>
    <p:sldId id="266" r:id="rId13"/>
    <p:sldId id="415" r:id="rId14"/>
    <p:sldId id="416" r:id="rId15"/>
    <p:sldId id="417" r:id="rId16"/>
    <p:sldId id="418" r:id="rId17"/>
    <p:sldId id="267" r:id="rId18"/>
    <p:sldId id="268" r:id="rId19"/>
    <p:sldId id="269" r:id="rId20"/>
    <p:sldId id="270" r:id="rId21"/>
    <p:sldId id="271" r:id="rId22"/>
    <p:sldId id="272" r:id="rId23"/>
    <p:sldId id="273" r:id="rId24"/>
    <p:sldId id="274" r:id="rId25"/>
    <p:sldId id="343" r:id="rId26"/>
    <p:sldId id="275" r:id="rId27"/>
    <p:sldId id="276" r:id="rId28"/>
    <p:sldId id="277" r:id="rId29"/>
    <p:sldId id="344" r:id="rId30"/>
    <p:sldId id="278" r:id="rId31"/>
    <p:sldId id="279" r:id="rId32"/>
    <p:sldId id="280" r:id="rId33"/>
    <p:sldId id="345" r:id="rId34"/>
    <p:sldId id="281" r:id="rId35"/>
    <p:sldId id="282" r:id="rId36"/>
    <p:sldId id="283" r:id="rId37"/>
    <p:sldId id="284" r:id="rId38"/>
    <p:sldId id="285" r:id="rId39"/>
    <p:sldId id="286" r:id="rId40"/>
    <p:sldId id="287" r:id="rId41"/>
    <p:sldId id="288" r:id="rId42"/>
    <p:sldId id="289" r:id="rId43"/>
    <p:sldId id="290" r:id="rId44"/>
    <p:sldId id="291" r:id="rId45"/>
    <p:sldId id="380" r:id="rId46"/>
    <p:sldId id="381" r:id="rId47"/>
    <p:sldId id="382" r:id="rId48"/>
    <p:sldId id="383" r:id="rId49"/>
    <p:sldId id="384" r:id="rId50"/>
    <p:sldId id="419" r:id="rId51"/>
    <p:sldId id="292" r:id="rId52"/>
    <p:sldId id="293" r:id="rId53"/>
    <p:sldId id="294" r:id="rId54"/>
    <p:sldId id="346" r:id="rId55"/>
    <p:sldId id="295" r:id="rId56"/>
    <p:sldId id="296" r:id="rId57"/>
    <p:sldId id="297" r:id="rId58"/>
    <p:sldId id="298" r:id="rId59"/>
    <p:sldId id="299" r:id="rId60"/>
    <p:sldId id="300" r:id="rId61"/>
    <p:sldId id="301" r:id="rId62"/>
    <p:sldId id="302" r:id="rId63"/>
    <p:sldId id="385" r:id="rId64"/>
    <p:sldId id="386" r:id="rId65"/>
    <p:sldId id="387" r:id="rId66"/>
    <p:sldId id="388" r:id="rId67"/>
    <p:sldId id="389" r:id="rId68"/>
    <p:sldId id="390" r:id="rId69"/>
    <p:sldId id="391" r:id="rId70"/>
    <p:sldId id="392" r:id="rId71"/>
    <p:sldId id="393" r:id="rId72"/>
    <p:sldId id="394" r:id="rId73"/>
    <p:sldId id="395" r:id="rId74"/>
    <p:sldId id="410" r:id="rId75"/>
    <p:sldId id="411" r:id="rId76"/>
    <p:sldId id="412" r:id="rId77"/>
    <p:sldId id="413" r:id="rId7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145" autoAdjust="0"/>
    <p:restoredTop sz="81640" autoAdjust="0"/>
  </p:normalViewPr>
  <p:slideViewPr>
    <p:cSldViewPr>
      <p:cViewPr varScale="1">
        <p:scale>
          <a:sx n="71" d="100"/>
          <a:sy n="71" d="100"/>
        </p:scale>
        <p:origin x="-1243" y="-67"/>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6" d="100"/>
          <a:sy n="66" d="100"/>
        </p:scale>
        <p:origin x="-2563" y="-77"/>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F4558290-107C-41DE-9799-9A28BCFA2300}" type="datetimeFigureOut">
              <a:rPr lang="en-US" smtClean="0"/>
              <a:t>5/13/2014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D888D139-4662-4753-96F5-BB7C4F625F57}" type="slidenum">
              <a:rPr lang="en-US" smtClean="0"/>
              <a:t>‹#›</a:t>
            </a:fld>
            <a:endParaRPr lang="en-US" dirty="0"/>
          </a:p>
        </p:txBody>
      </p:sp>
    </p:spTree>
    <p:extLst>
      <p:ext uri="{BB962C8B-B14F-4D97-AF65-F5344CB8AC3E}">
        <p14:creationId xmlns:p14="http://schemas.microsoft.com/office/powerpoint/2010/main" val="15756583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FBB033-567F-4FD1-B1F8-A120E52E8D63}" type="slidenum">
              <a:rPr lang="en-US" smtClean="0"/>
              <a:t>1</a:t>
            </a:fld>
            <a:endParaRPr lang="en-US" dirty="0"/>
          </a:p>
        </p:txBody>
      </p:sp>
    </p:spTree>
    <p:extLst>
      <p:ext uri="{BB962C8B-B14F-4D97-AF65-F5344CB8AC3E}">
        <p14:creationId xmlns:p14="http://schemas.microsoft.com/office/powerpoint/2010/main" val="11766521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a:t>
            </a:r>
            <a:r>
              <a:rPr lang="en-US" baseline="30000" dirty="0" smtClean="0"/>
              <a:t>st</a:t>
            </a:r>
            <a:r>
              <a:rPr lang="en-US" dirty="0" smtClean="0"/>
              <a:t> bullet (Chapters 18-22): will spend a little time here in this training</a:t>
            </a:r>
          </a:p>
          <a:p>
            <a:r>
              <a:rPr lang="en-US" dirty="0" smtClean="0"/>
              <a:t>2</a:t>
            </a:r>
            <a:r>
              <a:rPr lang="en-US" baseline="30000" dirty="0" smtClean="0"/>
              <a:t>nd</a:t>
            </a:r>
            <a:r>
              <a:rPr lang="en-US" dirty="0" smtClean="0"/>
              <a:t> bullet</a:t>
            </a:r>
            <a:r>
              <a:rPr lang="en-US" baseline="0" dirty="0" smtClean="0"/>
              <a:t> (Chapter 23)</a:t>
            </a:r>
            <a:r>
              <a:rPr lang="en-US" dirty="0" smtClean="0"/>
              <a:t>: not developed; no change as</a:t>
            </a:r>
            <a:r>
              <a:rPr lang="en-US" baseline="0" dirty="0" smtClean="0"/>
              <a:t> of yet from AACR2</a:t>
            </a:r>
            <a:endParaRPr lang="en-US" dirty="0" smtClean="0"/>
          </a:p>
          <a:p>
            <a:r>
              <a:rPr lang="en-US" dirty="0" smtClean="0"/>
              <a:t>3</a:t>
            </a:r>
            <a:r>
              <a:rPr lang="en-US" baseline="30000" dirty="0" smtClean="0"/>
              <a:t>rd</a:t>
            </a:r>
            <a:r>
              <a:rPr lang="en-US" dirty="0" smtClean="0"/>
              <a:t> bullet (Chapters 24-28): i.e., making title and name/title “added entries”, or “linking</a:t>
            </a:r>
            <a:r>
              <a:rPr lang="en-US" baseline="0" dirty="0" smtClean="0"/>
              <a:t> entries”</a:t>
            </a:r>
            <a:r>
              <a:rPr lang="en-US" dirty="0" smtClean="0"/>
              <a:t>;</a:t>
            </a:r>
            <a:r>
              <a:rPr lang="en-US" baseline="0" dirty="0" smtClean="0"/>
              <a:t> </a:t>
            </a:r>
            <a:r>
              <a:rPr lang="en-US" dirty="0" smtClean="0"/>
              <a:t>will spend a little time here in this training.</a:t>
            </a:r>
            <a:r>
              <a:rPr lang="en-US" baseline="0" dirty="0" smtClean="0"/>
              <a:t>  (Note: also elements for title and name/title authority records)</a:t>
            </a:r>
          </a:p>
          <a:p>
            <a:r>
              <a:rPr lang="en-US" baseline="0" dirty="0" smtClean="0"/>
              <a:t>4</a:t>
            </a:r>
            <a:r>
              <a:rPr lang="en-US" baseline="30000" dirty="0" smtClean="0"/>
              <a:t>th</a:t>
            </a:r>
            <a:r>
              <a:rPr lang="en-US" baseline="0" dirty="0" smtClean="0"/>
              <a:t> bullet (Chapters 29-32): will not cover in this training; needed only for those doing authority work</a:t>
            </a:r>
          </a:p>
          <a:p>
            <a:r>
              <a:rPr lang="en-US" baseline="0" dirty="0" smtClean="0"/>
              <a:t>5</a:t>
            </a:r>
            <a:r>
              <a:rPr lang="en-US" baseline="30000" dirty="0" smtClean="0"/>
              <a:t>th</a:t>
            </a:r>
            <a:r>
              <a:rPr lang="en-US" baseline="0" dirty="0" smtClean="0"/>
              <a:t> bullet (Chapters 33-37): </a:t>
            </a:r>
            <a:r>
              <a:rPr lang="en-US" dirty="0" smtClean="0"/>
              <a:t>not developed; no change as</a:t>
            </a:r>
            <a:r>
              <a:rPr lang="en-US" baseline="0" dirty="0" smtClean="0"/>
              <a:t> of yet from AACR2</a:t>
            </a:r>
            <a:endParaRPr lang="en-US" dirty="0"/>
          </a:p>
        </p:txBody>
      </p:sp>
      <p:sp>
        <p:nvSpPr>
          <p:cNvPr id="4" name="Slide Number Placeholder 3"/>
          <p:cNvSpPr>
            <a:spLocks noGrp="1"/>
          </p:cNvSpPr>
          <p:nvPr>
            <p:ph type="sldNum" sz="quarter" idx="10"/>
          </p:nvPr>
        </p:nvSpPr>
        <p:spPr/>
        <p:txBody>
          <a:bodyPr/>
          <a:lstStyle/>
          <a:p>
            <a:fld id="{D888D139-4662-4753-96F5-BB7C4F625F57}" type="slidenum">
              <a:rPr lang="en-US" smtClean="0"/>
              <a:t>10</a:t>
            </a:fld>
            <a:endParaRPr lang="en-US" dirty="0"/>
          </a:p>
        </p:txBody>
      </p:sp>
    </p:spTree>
    <p:extLst>
      <p:ext uri="{BB962C8B-B14F-4D97-AF65-F5344CB8AC3E}">
        <p14:creationId xmlns:p14="http://schemas.microsoft.com/office/powerpoint/2010/main" val="41783673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a:t>
            </a:r>
            <a:r>
              <a:rPr lang="en-US" baseline="30000" dirty="0" smtClean="0"/>
              <a:t>st</a:t>
            </a:r>
            <a:r>
              <a:rPr lang="en-US" dirty="0" smtClean="0"/>
              <a:t> sub: same as AACR2 App. A:</a:t>
            </a:r>
            <a:r>
              <a:rPr lang="en-US" baseline="0" dirty="0" smtClean="0"/>
              <a:t> “sentence case”</a:t>
            </a:r>
            <a:r>
              <a:rPr lang="en-US" dirty="0" smtClean="0"/>
              <a:t>.  Preferred; OK to accept alternatives in copy</a:t>
            </a:r>
          </a:p>
          <a:p>
            <a:r>
              <a:rPr lang="en-US" dirty="0" smtClean="0"/>
              <a:t>2</a:t>
            </a:r>
            <a:r>
              <a:rPr lang="en-US" baseline="30000" dirty="0" smtClean="0"/>
              <a:t>nd</a:t>
            </a:r>
            <a:r>
              <a:rPr lang="en-US" dirty="0" smtClean="0"/>
              <a:t> sub: follow</a:t>
            </a:r>
            <a:r>
              <a:rPr lang="en-US" baseline="0" dirty="0" smtClean="0"/>
              <a:t> PCC guidelines: required for all creators, recommended for all others</a:t>
            </a:r>
          </a:p>
          <a:p>
            <a:r>
              <a:rPr lang="en-US" baseline="0" dirty="0" smtClean="0"/>
              <a:t>3</a:t>
            </a:r>
            <a:r>
              <a:rPr lang="en-US" baseline="30000" dirty="0" smtClean="0"/>
              <a:t>rd</a:t>
            </a:r>
            <a:r>
              <a:rPr lang="en-US" baseline="0" dirty="0" smtClean="0"/>
              <a:t> sub: current CONSER practices contradict PCC for some relationships – will discuss on Day 2</a:t>
            </a:r>
            <a:endParaRPr lang="en-US" dirty="0"/>
          </a:p>
        </p:txBody>
      </p:sp>
      <p:sp>
        <p:nvSpPr>
          <p:cNvPr id="4" name="Slide Number Placeholder 3"/>
          <p:cNvSpPr>
            <a:spLocks noGrp="1"/>
          </p:cNvSpPr>
          <p:nvPr>
            <p:ph type="sldNum" sz="quarter" idx="10"/>
          </p:nvPr>
        </p:nvSpPr>
        <p:spPr/>
        <p:txBody>
          <a:bodyPr/>
          <a:lstStyle/>
          <a:p>
            <a:fld id="{D888D139-4662-4753-96F5-BB7C4F625F57}" type="slidenum">
              <a:rPr lang="en-US" smtClean="0"/>
              <a:t>11</a:t>
            </a:fld>
            <a:endParaRPr lang="en-US" dirty="0"/>
          </a:p>
        </p:txBody>
      </p:sp>
    </p:spTree>
    <p:extLst>
      <p:ext uri="{BB962C8B-B14F-4D97-AF65-F5344CB8AC3E}">
        <p14:creationId xmlns:p14="http://schemas.microsoft.com/office/powerpoint/2010/main" val="41783673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a:t>
            </a:r>
            <a:r>
              <a:rPr lang="en-US" baseline="30000" dirty="0" smtClean="0"/>
              <a:t>st</a:t>
            </a:r>
            <a:r>
              <a:rPr lang="en-US" dirty="0" smtClean="0"/>
              <a:t> bullet: no full</a:t>
            </a:r>
            <a:r>
              <a:rPr lang="en-US" baseline="0" dirty="0" smtClean="0"/>
              <a:t> PCC RDA documentation for IRs; that’s why we aren’t going to say much about IRs in this training (CONSER and BIBCO are working together on revision)</a:t>
            </a:r>
          </a:p>
          <a:p>
            <a:r>
              <a:rPr lang="en-US" baseline="0" dirty="0" smtClean="0"/>
              <a:t>2</a:t>
            </a:r>
            <a:r>
              <a:rPr lang="en-US" baseline="30000" dirty="0" smtClean="0"/>
              <a:t>nd</a:t>
            </a:r>
            <a:r>
              <a:rPr lang="en-US" baseline="0" dirty="0" smtClean="0"/>
              <a:t> bullet: I will point these out when we discuss each element</a:t>
            </a:r>
          </a:p>
          <a:p>
            <a:pPr defTabSz="931774">
              <a:defRPr/>
            </a:pPr>
            <a:r>
              <a:rPr lang="en-US" baseline="0" dirty="0" smtClean="0"/>
              <a:t>3</a:t>
            </a:r>
            <a:r>
              <a:rPr lang="en-US" baseline="30000" dirty="0" smtClean="0"/>
              <a:t>rd</a:t>
            </a:r>
            <a:r>
              <a:rPr lang="en-US" baseline="0" dirty="0" smtClean="0"/>
              <a:t> bullet: this training assumes knowledge of AACR2 and the AACR2 CCM and will focus on areas where RDA is different; we won’t spend much time on areas where RDA is very similar or the same as AACR2</a:t>
            </a:r>
          </a:p>
          <a:p>
            <a:pPr defTabSz="931774">
              <a:defRPr/>
            </a:pPr>
            <a:r>
              <a:rPr lang="en-US" baseline="0" dirty="0" smtClean="0"/>
              <a:t>4</a:t>
            </a:r>
            <a:r>
              <a:rPr lang="en-US" baseline="30000" dirty="0" smtClean="0"/>
              <a:t>th</a:t>
            </a:r>
            <a:r>
              <a:rPr lang="en-US" baseline="0" dirty="0" smtClean="0"/>
              <a:t> bullet: still a ways off</a:t>
            </a:r>
          </a:p>
          <a:p>
            <a:endParaRPr lang="en-US" dirty="0" smtClean="0"/>
          </a:p>
          <a:p>
            <a:r>
              <a:rPr lang="en-US" dirty="0" smtClean="0"/>
              <a:t>At end of slide: the April</a:t>
            </a:r>
            <a:r>
              <a:rPr lang="en-US" baseline="0" dirty="0" smtClean="0"/>
              <a:t> 2014 update to the RDA Toolkit renumbered some instructions, which means that a few instruction numbers in the CSR are incorrect as of today; I’ll call your attention to any that we discuss during this training</a:t>
            </a:r>
            <a:endParaRPr lang="en-US" dirty="0"/>
          </a:p>
        </p:txBody>
      </p:sp>
      <p:sp>
        <p:nvSpPr>
          <p:cNvPr id="4" name="Slide Number Placeholder 3"/>
          <p:cNvSpPr>
            <a:spLocks noGrp="1"/>
          </p:cNvSpPr>
          <p:nvPr>
            <p:ph type="sldNum" sz="quarter" idx="10"/>
          </p:nvPr>
        </p:nvSpPr>
        <p:spPr/>
        <p:txBody>
          <a:bodyPr/>
          <a:lstStyle/>
          <a:p>
            <a:fld id="{D888D139-4662-4753-96F5-BB7C4F625F57}" type="slidenum">
              <a:rPr lang="en-US" smtClean="0"/>
              <a:t>12</a:t>
            </a:fld>
            <a:endParaRPr lang="en-US" dirty="0"/>
          </a:p>
        </p:txBody>
      </p:sp>
    </p:spTree>
    <p:extLst>
      <p:ext uri="{BB962C8B-B14F-4D97-AF65-F5344CB8AC3E}">
        <p14:creationId xmlns:p14="http://schemas.microsoft.com/office/powerpoint/2010/main" val="9542690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a:t>
            </a:r>
            <a:r>
              <a:rPr lang="en-US" baseline="30000" dirty="0" smtClean="0"/>
              <a:t>nd</a:t>
            </a:r>
            <a:r>
              <a:rPr lang="en-US" dirty="0" smtClean="0"/>
              <a:t> sub, 1</a:t>
            </a:r>
            <a:r>
              <a:rPr lang="en-US" baseline="30000" dirty="0" smtClean="0"/>
              <a:t>st</a:t>
            </a:r>
            <a:r>
              <a:rPr lang="en-US" dirty="0" smtClean="0"/>
              <a:t> sub-sub: e.g. extent for</a:t>
            </a:r>
            <a:r>
              <a:rPr lang="en-US" baseline="0" dirty="0" smtClean="0"/>
              <a:t> print not required</a:t>
            </a:r>
            <a:endParaRPr lang="en-US" dirty="0" smtClean="0"/>
          </a:p>
          <a:p>
            <a:r>
              <a:rPr lang="en-US" dirty="0" smtClean="0"/>
              <a:t>2</a:t>
            </a:r>
            <a:r>
              <a:rPr lang="en-US" baseline="30000" dirty="0" smtClean="0"/>
              <a:t>nd</a:t>
            </a:r>
            <a:r>
              <a:rPr lang="en-US" baseline="0" dirty="0" smtClean="0"/>
              <a:t> sub, 2</a:t>
            </a:r>
            <a:r>
              <a:rPr lang="en-US" baseline="30000" dirty="0" smtClean="0"/>
              <a:t>nd</a:t>
            </a:r>
            <a:r>
              <a:rPr lang="en-US" baseline="0" dirty="0" smtClean="0"/>
              <a:t> sub-sub: e.g. numbering</a:t>
            </a:r>
          </a:p>
        </p:txBody>
      </p:sp>
      <p:sp>
        <p:nvSpPr>
          <p:cNvPr id="4" name="Slide Number Placeholder 3"/>
          <p:cNvSpPr>
            <a:spLocks noGrp="1"/>
          </p:cNvSpPr>
          <p:nvPr>
            <p:ph type="sldNum" sz="quarter" idx="10"/>
          </p:nvPr>
        </p:nvSpPr>
        <p:spPr/>
        <p:txBody>
          <a:bodyPr/>
          <a:lstStyle/>
          <a:p>
            <a:fld id="{D888D139-4662-4753-96F5-BB7C4F625F57}" type="slidenum">
              <a:rPr lang="en-US" smtClean="0"/>
              <a:t>13</a:t>
            </a:fld>
            <a:endParaRPr lang="en-US" dirty="0"/>
          </a:p>
        </p:txBody>
      </p:sp>
    </p:spTree>
    <p:extLst>
      <p:ext uri="{BB962C8B-B14F-4D97-AF65-F5344CB8AC3E}">
        <p14:creationId xmlns:p14="http://schemas.microsoft.com/office/powerpoint/2010/main" val="1642217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start of</a:t>
            </a:r>
            <a:r>
              <a:rPr lang="en-US" baseline="0" dirty="0" smtClean="0"/>
              <a:t> slide: differences between AACR2 and RDA – general summary.  Will discuss all of these further during this course</a:t>
            </a:r>
            <a:endParaRPr lang="en-US" dirty="0" smtClean="0"/>
          </a:p>
          <a:p>
            <a:endParaRPr lang="en-US" baseline="0" dirty="0" smtClean="0"/>
          </a:p>
          <a:p>
            <a:r>
              <a:rPr lang="en-US" dirty="0" smtClean="0"/>
              <a:t>1</a:t>
            </a:r>
            <a:r>
              <a:rPr lang="en-US" baseline="30000" dirty="0" smtClean="0"/>
              <a:t>st</a:t>
            </a:r>
            <a:r>
              <a:rPr lang="en-US" dirty="0" smtClean="0"/>
              <a:t> </a:t>
            </a:r>
            <a:r>
              <a:rPr lang="en-US" baseline="0" dirty="0" smtClean="0"/>
              <a:t>bullet, 1</a:t>
            </a:r>
            <a:r>
              <a:rPr lang="en-US" baseline="30000" dirty="0" smtClean="0"/>
              <a:t>st</a:t>
            </a:r>
            <a:r>
              <a:rPr lang="en-US" baseline="0" dirty="0" smtClean="0"/>
              <a:t> sub: numerals not </a:t>
            </a:r>
            <a:r>
              <a:rPr lang="en-US" i="1" baseline="0" dirty="0" smtClean="0"/>
              <a:t>necessarily</a:t>
            </a:r>
            <a:r>
              <a:rPr lang="en-US" baseline="0" dirty="0" smtClean="0"/>
              <a:t> transcribed; apply 1.8.  Also, leads to 2</a:t>
            </a:r>
            <a:r>
              <a:rPr lang="en-US" baseline="30000" dirty="0" smtClean="0"/>
              <a:t>nd</a:t>
            </a:r>
            <a:r>
              <a:rPr lang="en-US" baseline="0" dirty="0" smtClean="0"/>
              <a:t> sub.  This is actually similar to Old CSR.  Rest of numbering = terms such as “volume”, “issue”, etc. as well as names of months, seasons, etc.</a:t>
            </a:r>
          </a:p>
          <a:p>
            <a:endParaRPr lang="en-US" baseline="0" dirty="0" smtClean="0"/>
          </a:p>
          <a:p>
            <a:r>
              <a:rPr lang="en-US" baseline="0" dirty="0" smtClean="0"/>
              <a:t>2</a:t>
            </a:r>
            <a:r>
              <a:rPr lang="en-US" baseline="30000" dirty="0" smtClean="0"/>
              <a:t>nd</a:t>
            </a:r>
            <a:r>
              <a:rPr lang="en-US" baseline="0" dirty="0" smtClean="0"/>
              <a:t> </a:t>
            </a:r>
            <a:r>
              <a:rPr lang="en-US" dirty="0" smtClean="0"/>
              <a:t>bullet, 1</a:t>
            </a:r>
            <a:r>
              <a:rPr lang="en-US" baseline="30000" dirty="0" smtClean="0"/>
              <a:t>st</a:t>
            </a:r>
            <a:r>
              <a:rPr lang="en-US" dirty="0" smtClean="0"/>
              <a:t> sub: leads</a:t>
            </a:r>
            <a:r>
              <a:rPr lang="en-US" baseline="0" dirty="0" smtClean="0"/>
              <a:t> to 2</a:t>
            </a:r>
            <a:r>
              <a:rPr lang="en-US" baseline="30000" dirty="0" smtClean="0"/>
              <a:t>nd</a:t>
            </a:r>
            <a:r>
              <a:rPr lang="en-US" baseline="0" dirty="0" smtClean="0"/>
              <a:t> sub</a:t>
            </a:r>
          </a:p>
          <a:p>
            <a:r>
              <a:rPr lang="en-US" baseline="0" dirty="0" smtClean="0"/>
              <a:t>2</a:t>
            </a:r>
            <a:r>
              <a:rPr lang="en-US" baseline="30000" dirty="0" smtClean="0"/>
              <a:t>nd</a:t>
            </a:r>
            <a:r>
              <a:rPr lang="en-US" baseline="0" dirty="0" smtClean="0"/>
              <a:t> bullet, 3</a:t>
            </a:r>
            <a:r>
              <a:rPr lang="en-US" baseline="30000" dirty="0" smtClean="0"/>
              <a:t>rd</a:t>
            </a:r>
            <a:r>
              <a:rPr lang="en-US" baseline="0" dirty="0" smtClean="0"/>
              <a:t> sub: both multiple for distribution, copyright, manufacture; and repeating for changes in data (relatively new, not new to RDA)</a:t>
            </a:r>
          </a:p>
          <a:p>
            <a:endParaRPr lang="en-US" dirty="0"/>
          </a:p>
        </p:txBody>
      </p:sp>
      <p:sp>
        <p:nvSpPr>
          <p:cNvPr id="4" name="Slide Number Placeholder 3"/>
          <p:cNvSpPr>
            <a:spLocks noGrp="1"/>
          </p:cNvSpPr>
          <p:nvPr>
            <p:ph type="sldNum" sz="quarter" idx="10"/>
          </p:nvPr>
        </p:nvSpPr>
        <p:spPr/>
        <p:txBody>
          <a:bodyPr/>
          <a:lstStyle/>
          <a:p>
            <a:fld id="{D888D139-4662-4753-96F5-BB7C4F625F57}" type="slidenum">
              <a:rPr lang="en-US" smtClean="0"/>
              <a:t>14</a:t>
            </a:fld>
            <a:endParaRPr lang="en-US" dirty="0"/>
          </a:p>
        </p:txBody>
      </p:sp>
    </p:spTree>
    <p:extLst>
      <p:ext uri="{BB962C8B-B14F-4D97-AF65-F5344CB8AC3E}">
        <p14:creationId xmlns:p14="http://schemas.microsoft.com/office/powerpoint/2010/main" val="6586035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a:t>
            </a:r>
            <a:r>
              <a:rPr lang="en-US" baseline="30000" dirty="0" smtClean="0"/>
              <a:t>st</a:t>
            </a:r>
            <a:r>
              <a:rPr lang="en-US" dirty="0" smtClean="0"/>
              <a:t> bullet,</a:t>
            </a:r>
            <a:r>
              <a:rPr lang="en-US" baseline="0" dirty="0" smtClean="0"/>
              <a:t> 1</a:t>
            </a:r>
            <a:r>
              <a:rPr lang="en-US" baseline="30000" dirty="0" smtClean="0"/>
              <a:t>st</a:t>
            </a:r>
            <a:r>
              <a:rPr lang="en-US" baseline="0" dirty="0" smtClean="0"/>
              <a:t> sub: actually introduced with Old CSR</a:t>
            </a:r>
          </a:p>
          <a:p>
            <a:r>
              <a:rPr lang="en-US" baseline="0" dirty="0" smtClean="0"/>
              <a:t>1</a:t>
            </a:r>
            <a:r>
              <a:rPr lang="en-US" baseline="30000" dirty="0" smtClean="0"/>
              <a:t>st</a:t>
            </a:r>
            <a:r>
              <a:rPr lang="en-US" baseline="0" dirty="0" smtClean="0"/>
              <a:t> bullet, 2</a:t>
            </a:r>
            <a:r>
              <a:rPr lang="en-US" baseline="30000" dirty="0" smtClean="0"/>
              <a:t>nd</a:t>
            </a:r>
            <a:r>
              <a:rPr lang="en-US" baseline="0" dirty="0" smtClean="0"/>
              <a:t> sub: e.g. $i in linking entries, $3 in name added entries – rather than a note; will look at examples on Day 2</a:t>
            </a:r>
          </a:p>
          <a:p>
            <a:endParaRPr lang="en-US" baseline="0" dirty="0" smtClean="0"/>
          </a:p>
          <a:p>
            <a:r>
              <a:rPr lang="en-US" baseline="0" dirty="0" smtClean="0"/>
              <a:t>2</a:t>
            </a:r>
            <a:r>
              <a:rPr lang="en-US" baseline="30000" dirty="0" smtClean="0"/>
              <a:t>nd</a:t>
            </a:r>
            <a:r>
              <a:rPr lang="en-US" baseline="0" dirty="0" smtClean="0"/>
              <a:t> bullet: will discuss on Day 2</a:t>
            </a:r>
          </a:p>
          <a:p>
            <a:endParaRPr lang="en-US" baseline="0" dirty="0" smtClean="0"/>
          </a:p>
          <a:p>
            <a:r>
              <a:rPr lang="en-US" baseline="0" dirty="0" smtClean="0"/>
              <a:t>3</a:t>
            </a:r>
            <a:r>
              <a:rPr lang="en-US" baseline="30000" dirty="0" smtClean="0"/>
              <a:t>rd</a:t>
            </a:r>
            <a:r>
              <a:rPr lang="en-US" baseline="0" dirty="0" smtClean="0"/>
              <a:t> bullet &amp; sub: will discuss on Day 2</a:t>
            </a:r>
            <a:endParaRPr lang="en-US" dirty="0"/>
          </a:p>
        </p:txBody>
      </p:sp>
      <p:sp>
        <p:nvSpPr>
          <p:cNvPr id="4" name="Slide Number Placeholder 3"/>
          <p:cNvSpPr>
            <a:spLocks noGrp="1"/>
          </p:cNvSpPr>
          <p:nvPr>
            <p:ph type="sldNum" sz="quarter" idx="10"/>
          </p:nvPr>
        </p:nvSpPr>
        <p:spPr/>
        <p:txBody>
          <a:bodyPr/>
          <a:lstStyle/>
          <a:p>
            <a:fld id="{D888D139-4662-4753-96F5-BB7C4F625F57}" type="slidenum">
              <a:rPr lang="en-US" smtClean="0"/>
              <a:t>15</a:t>
            </a:fld>
            <a:endParaRPr lang="en-US" dirty="0"/>
          </a:p>
        </p:txBody>
      </p:sp>
    </p:spTree>
    <p:extLst>
      <p:ext uri="{BB962C8B-B14F-4D97-AF65-F5344CB8AC3E}">
        <p14:creationId xmlns:p14="http://schemas.microsoft.com/office/powerpoint/2010/main" val="17864235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a:t>
            </a:r>
            <a:r>
              <a:rPr lang="en-US" baseline="30000" dirty="0" smtClean="0"/>
              <a:t>nd</a:t>
            </a:r>
            <a:r>
              <a:rPr lang="en-US" dirty="0" smtClean="0"/>
              <a:t> bullet &amp; sub: will look</a:t>
            </a:r>
            <a:r>
              <a:rPr lang="en-US" baseline="0" dirty="0" smtClean="0"/>
              <a:t> at an example on Day 2</a:t>
            </a:r>
          </a:p>
          <a:p>
            <a:r>
              <a:rPr lang="en-US" baseline="0" dirty="0" smtClean="0"/>
              <a:t>3</a:t>
            </a:r>
            <a:r>
              <a:rPr lang="en-US" baseline="30000" dirty="0" smtClean="0"/>
              <a:t>rd</a:t>
            </a:r>
            <a:r>
              <a:rPr lang="en-US" baseline="0" dirty="0" smtClean="0"/>
              <a:t> bullet &amp; sub: will discuss on Day 2 (or 3)</a:t>
            </a:r>
            <a:endParaRPr lang="en-US" dirty="0"/>
          </a:p>
        </p:txBody>
      </p:sp>
      <p:sp>
        <p:nvSpPr>
          <p:cNvPr id="4" name="Slide Number Placeholder 3"/>
          <p:cNvSpPr>
            <a:spLocks noGrp="1"/>
          </p:cNvSpPr>
          <p:nvPr>
            <p:ph type="sldNum" sz="quarter" idx="10"/>
          </p:nvPr>
        </p:nvSpPr>
        <p:spPr/>
        <p:txBody>
          <a:bodyPr/>
          <a:lstStyle/>
          <a:p>
            <a:fld id="{D888D139-4662-4753-96F5-BB7C4F625F57}" type="slidenum">
              <a:rPr lang="en-US" smtClean="0"/>
              <a:t>16</a:t>
            </a:fld>
            <a:endParaRPr lang="en-US" dirty="0"/>
          </a:p>
        </p:txBody>
      </p:sp>
    </p:spTree>
    <p:extLst>
      <p:ext uri="{BB962C8B-B14F-4D97-AF65-F5344CB8AC3E}">
        <p14:creationId xmlns:p14="http://schemas.microsoft.com/office/powerpoint/2010/main" val="30629292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look at handout: decision tree adapted from RDA Cataloging</a:t>
            </a:r>
            <a:r>
              <a:rPr lang="en-US" baseline="0" dirty="0" smtClean="0"/>
              <a:t> Checklist</a:t>
            </a:r>
          </a:p>
          <a:p>
            <a:endParaRPr lang="en-US" baseline="0" dirty="0" smtClean="0"/>
          </a:p>
          <a:p>
            <a:r>
              <a:rPr lang="en-US" baseline="0" dirty="0" smtClean="0"/>
              <a:t>2</a:t>
            </a:r>
            <a:r>
              <a:rPr lang="en-US" baseline="30000" dirty="0" smtClean="0"/>
              <a:t>nd</a:t>
            </a:r>
            <a:r>
              <a:rPr lang="en-US" baseline="0" dirty="0" smtClean="0"/>
              <a:t> bullet: LC-PCC PS 0.0, section “Determining Mode of Issuance” (also repeated at LC-PCC PS 2.1) – same as LCRI 1.0 (“mode of issuance” called “type of issuance” in LCRIs)</a:t>
            </a:r>
          </a:p>
          <a:p>
            <a:r>
              <a:rPr lang="en-US" baseline="0" dirty="0" smtClean="0"/>
              <a:t>3</a:t>
            </a:r>
            <a:r>
              <a:rPr lang="en-US" baseline="30000" dirty="0" smtClean="0"/>
              <a:t>rd</a:t>
            </a:r>
            <a:r>
              <a:rPr lang="en-US" baseline="0" dirty="0" smtClean="0"/>
              <a:t> bullet: wording from RDA 1.1.3 = LCRI 1.0.  E.g.: looseleaf service, online database</a:t>
            </a:r>
            <a:endParaRPr lang="en-US" dirty="0"/>
          </a:p>
        </p:txBody>
      </p:sp>
      <p:sp>
        <p:nvSpPr>
          <p:cNvPr id="4" name="Slide Number Placeholder 3"/>
          <p:cNvSpPr>
            <a:spLocks noGrp="1"/>
          </p:cNvSpPr>
          <p:nvPr>
            <p:ph type="sldNum" sz="quarter" idx="10"/>
          </p:nvPr>
        </p:nvSpPr>
        <p:spPr/>
        <p:txBody>
          <a:bodyPr/>
          <a:lstStyle/>
          <a:p>
            <a:fld id="{D888D139-4662-4753-96F5-BB7C4F625F57}" type="slidenum">
              <a:rPr lang="en-US" smtClean="0"/>
              <a:t>17</a:t>
            </a:fld>
            <a:endParaRPr lang="en-US" dirty="0"/>
          </a:p>
        </p:txBody>
      </p:sp>
    </p:spTree>
    <p:extLst>
      <p:ext uri="{BB962C8B-B14F-4D97-AF65-F5344CB8AC3E}">
        <p14:creationId xmlns:p14="http://schemas.microsoft.com/office/powerpoint/2010/main" val="8489735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a:t>
            </a:r>
            <a:r>
              <a:rPr lang="en-US" baseline="30000" dirty="0" smtClean="0"/>
              <a:t>nd</a:t>
            </a:r>
            <a:r>
              <a:rPr lang="en-US" dirty="0" smtClean="0"/>
              <a:t> sub: same as LCRI 12.0; won’t go through now since there are many subtleties</a:t>
            </a:r>
          </a:p>
        </p:txBody>
      </p:sp>
      <p:sp>
        <p:nvSpPr>
          <p:cNvPr id="4" name="Slide Number Placeholder 3"/>
          <p:cNvSpPr>
            <a:spLocks noGrp="1"/>
          </p:cNvSpPr>
          <p:nvPr>
            <p:ph type="sldNum" sz="quarter" idx="10"/>
          </p:nvPr>
        </p:nvSpPr>
        <p:spPr/>
        <p:txBody>
          <a:bodyPr/>
          <a:lstStyle/>
          <a:p>
            <a:fld id="{D888D139-4662-4753-96F5-BB7C4F625F57}" type="slidenum">
              <a:rPr lang="en-US" smtClean="0"/>
              <a:t>18</a:t>
            </a:fld>
            <a:endParaRPr lang="en-US" dirty="0"/>
          </a:p>
        </p:txBody>
      </p:sp>
    </p:spTree>
    <p:extLst>
      <p:ext uri="{BB962C8B-B14F-4D97-AF65-F5344CB8AC3E}">
        <p14:creationId xmlns:p14="http://schemas.microsoft.com/office/powerpoint/2010/main" val="36309118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start of slide: this</a:t>
            </a:r>
            <a:r>
              <a:rPr lang="en-US" baseline="0" dirty="0" smtClean="0"/>
              <a:t> means separate record</a:t>
            </a:r>
          </a:p>
          <a:p>
            <a:endParaRPr lang="en-US" dirty="0" smtClean="0"/>
          </a:p>
          <a:p>
            <a:r>
              <a:rPr lang="en-US" dirty="0" smtClean="0"/>
              <a:t>1</a:t>
            </a:r>
            <a:r>
              <a:rPr lang="en-US" baseline="30000" dirty="0" smtClean="0"/>
              <a:t>st</a:t>
            </a:r>
            <a:r>
              <a:rPr lang="en-US" dirty="0" smtClean="0"/>
              <a:t> bullet: mostly</a:t>
            </a:r>
            <a:r>
              <a:rPr lang="en-US" baseline="0" dirty="0" smtClean="0"/>
              <a:t> the same as CCM 16.1.1</a:t>
            </a:r>
            <a:endParaRPr lang="en-US" dirty="0" smtClean="0"/>
          </a:p>
          <a:p>
            <a:r>
              <a:rPr lang="en-US" dirty="0" smtClean="0"/>
              <a:t>3</a:t>
            </a:r>
            <a:r>
              <a:rPr lang="en-US" baseline="30000" dirty="0" smtClean="0"/>
              <a:t>rd</a:t>
            </a:r>
            <a:r>
              <a:rPr lang="en-US" dirty="0" smtClean="0"/>
              <a:t> sub: will discuss in</a:t>
            </a:r>
            <a:r>
              <a:rPr lang="en-US" baseline="0" dirty="0" smtClean="0"/>
              <a:t> a bit – this is the same as AACR2</a:t>
            </a:r>
          </a:p>
          <a:p>
            <a:r>
              <a:rPr lang="en-US" baseline="0" dirty="0" smtClean="0"/>
              <a:t>4</a:t>
            </a:r>
            <a:r>
              <a:rPr lang="en-US" baseline="30000" dirty="0" smtClean="0"/>
              <a:t>th</a:t>
            </a:r>
            <a:r>
              <a:rPr lang="en-US" baseline="0" dirty="0" smtClean="0"/>
              <a:t> sub: change in MARC 100/110/111 or qualifier in MARC 130</a:t>
            </a:r>
          </a:p>
          <a:p>
            <a:r>
              <a:rPr lang="en-US" baseline="0" dirty="0" smtClean="0"/>
              <a:t>5</a:t>
            </a:r>
            <a:r>
              <a:rPr lang="en-US" baseline="30000" dirty="0" smtClean="0"/>
              <a:t>th</a:t>
            </a:r>
            <a:r>
              <a:rPr lang="en-US" baseline="0" dirty="0" smtClean="0"/>
              <a:t> sub: not </a:t>
            </a:r>
            <a:r>
              <a:rPr lang="en-US" i="1" baseline="0" dirty="0" smtClean="0"/>
              <a:t>any</a:t>
            </a:r>
            <a:r>
              <a:rPr lang="en-US" baseline="0" dirty="0" smtClean="0"/>
              <a:t> change in edition statement</a:t>
            </a:r>
            <a:endParaRPr lang="en-US" dirty="0"/>
          </a:p>
        </p:txBody>
      </p:sp>
      <p:sp>
        <p:nvSpPr>
          <p:cNvPr id="4" name="Slide Number Placeholder 3"/>
          <p:cNvSpPr>
            <a:spLocks noGrp="1"/>
          </p:cNvSpPr>
          <p:nvPr>
            <p:ph type="sldNum" sz="quarter" idx="10"/>
          </p:nvPr>
        </p:nvSpPr>
        <p:spPr/>
        <p:txBody>
          <a:bodyPr/>
          <a:lstStyle/>
          <a:p>
            <a:fld id="{D888D139-4662-4753-96F5-BB7C4F625F57}" type="slidenum">
              <a:rPr lang="en-US" smtClean="0"/>
              <a:t>19</a:t>
            </a:fld>
            <a:endParaRPr lang="en-US" dirty="0"/>
          </a:p>
        </p:txBody>
      </p:sp>
    </p:spTree>
    <p:extLst>
      <p:ext uri="{BB962C8B-B14F-4D97-AF65-F5344CB8AC3E}">
        <p14:creationId xmlns:p14="http://schemas.microsoft.com/office/powerpoint/2010/main" val="34092863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a:t>
            </a:r>
            <a:r>
              <a:rPr lang="en-US" baseline="30000" dirty="0" smtClean="0"/>
              <a:t>st</a:t>
            </a:r>
            <a:r>
              <a:rPr lang="en-US" dirty="0" smtClean="0"/>
              <a:t> bullet: since</a:t>
            </a:r>
            <a:r>
              <a:rPr lang="en-US" baseline="0" dirty="0" smtClean="0"/>
              <a:t> we have a lot to cover, we’ll focus on textual resources.  Also will focus mostly on serials, not so much on IRs</a:t>
            </a:r>
          </a:p>
          <a:p>
            <a:r>
              <a:rPr lang="en-US" baseline="0" dirty="0" smtClean="0"/>
              <a:t>2</a:t>
            </a:r>
            <a:r>
              <a:rPr lang="en-US" baseline="30000" dirty="0" smtClean="0"/>
              <a:t>nd</a:t>
            </a:r>
            <a:r>
              <a:rPr lang="en-US" baseline="0" dirty="0" smtClean="0"/>
              <a:t> bullet: much of this will be review from basic RDA training</a:t>
            </a:r>
          </a:p>
          <a:p>
            <a:r>
              <a:rPr lang="en-US" baseline="0" dirty="0" smtClean="0"/>
              <a:t>3</a:t>
            </a:r>
            <a:r>
              <a:rPr lang="en-US" baseline="30000" dirty="0" smtClean="0"/>
              <a:t>rd</a:t>
            </a:r>
            <a:r>
              <a:rPr lang="en-US" baseline="0" dirty="0" smtClean="0"/>
              <a:t> bullet: we make a distinction between original and copy cataloging; in copy cataloging, accept whatever is not wrong</a:t>
            </a:r>
            <a:endParaRPr lang="en-US" baseline="30000" dirty="0" smtClean="0"/>
          </a:p>
        </p:txBody>
      </p:sp>
      <p:sp>
        <p:nvSpPr>
          <p:cNvPr id="4" name="Slide Number Placeholder 3"/>
          <p:cNvSpPr>
            <a:spLocks noGrp="1"/>
          </p:cNvSpPr>
          <p:nvPr>
            <p:ph type="sldNum" sz="quarter" idx="10"/>
          </p:nvPr>
        </p:nvSpPr>
        <p:spPr/>
        <p:txBody>
          <a:bodyPr/>
          <a:lstStyle/>
          <a:p>
            <a:fld id="{97FBB033-567F-4FD1-B1F8-A120E52E8D63}" type="slidenum">
              <a:rPr lang="en-US" smtClean="0"/>
              <a:t>2</a:t>
            </a:fld>
            <a:endParaRPr lang="en-US" dirty="0"/>
          </a:p>
        </p:txBody>
      </p:sp>
    </p:spTree>
    <p:extLst>
      <p:ext uri="{BB962C8B-B14F-4D97-AF65-F5344CB8AC3E}">
        <p14:creationId xmlns:p14="http://schemas.microsoft.com/office/powerpoint/2010/main" val="18174499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a:t>
            </a:r>
            <a:r>
              <a:rPr lang="en-US" baseline="30000" dirty="0" smtClean="0"/>
              <a:t>nd</a:t>
            </a:r>
            <a:r>
              <a:rPr lang="en-US" dirty="0" smtClean="0"/>
              <a:t> sub: if Media Type varies, do not make a new description,</a:t>
            </a:r>
            <a:r>
              <a:rPr lang="en-US" baseline="0" dirty="0" smtClean="0"/>
              <a:t> per LC-PCC PS 1.6.2.2</a:t>
            </a:r>
          </a:p>
          <a:p>
            <a:r>
              <a:rPr lang="en-US" baseline="0" dirty="0" smtClean="0"/>
              <a:t>3</a:t>
            </a:r>
            <a:r>
              <a:rPr lang="en-US" baseline="30000" dirty="0" smtClean="0"/>
              <a:t>rd</a:t>
            </a:r>
            <a:r>
              <a:rPr lang="en-US" baseline="0" dirty="0" smtClean="0"/>
              <a:t> sub: LC-PCC PS 1.6.3.3 same as LCRI 21.3B</a:t>
            </a:r>
          </a:p>
          <a:p>
            <a:pPr defTabSz="931774">
              <a:defRPr/>
            </a:pPr>
            <a:r>
              <a:rPr lang="en-US" baseline="0" dirty="0" smtClean="0"/>
              <a:t>4</a:t>
            </a:r>
            <a:r>
              <a:rPr lang="en-US" baseline="30000" dirty="0" smtClean="0"/>
              <a:t>th</a:t>
            </a:r>
            <a:r>
              <a:rPr lang="en-US" baseline="0" dirty="0" smtClean="0"/>
              <a:t> sub: same as serials, not </a:t>
            </a:r>
            <a:r>
              <a:rPr lang="en-US" i="1" baseline="0" dirty="0" smtClean="0"/>
              <a:t>any</a:t>
            </a:r>
            <a:r>
              <a:rPr lang="en-US" baseline="0" dirty="0" smtClean="0"/>
              <a:t> change in edition statement</a:t>
            </a:r>
            <a:endParaRPr lang="en-US" dirty="0" smtClean="0"/>
          </a:p>
        </p:txBody>
      </p:sp>
      <p:sp>
        <p:nvSpPr>
          <p:cNvPr id="4" name="Slide Number Placeholder 3"/>
          <p:cNvSpPr>
            <a:spLocks noGrp="1"/>
          </p:cNvSpPr>
          <p:nvPr>
            <p:ph type="sldNum" sz="quarter" idx="10"/>
          </p:nvPr>
        </p:nvSpPr>
        <p:spPr/>
        <p:txBody>
          <a:bodyPr/>
          <a:lstStyle/>
          <a:p>
            <a:fld id="{D888D139-4662-4753-96F5-BB7C4F625F57}" type="slidenum">
              <a:rPr lang="en-US" smtClean="0"/>
              <a:t>20</a:t>
            </a:fld>
            <a:endParaRPr lang="en-US" dirty="0"/>
          </a:p>
        </p:txBody>
      </p:sp>
    </p:spTree>
    <p:extLst>
      <p:ext uri="{BB962C8B-B14F-4D97-AF65-F5344CB8AC3E}">
        <p14:creationId xmlns:p14="http://schemas.microsoft.com/office/powerpoint/2010/main" val="34092863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At start of slide: So you’ve determined that you need a separate record (making changes to copy will be addressed later on).  On the decision tree: “Create a new description”</a:t>
            </a:r>
          </a:p>
          <a:p>
            <a:pPr defTabSz="931774">
              <a:defRPr/>
            </a:pPr>
            <a:r>
              <a:rPr lang="en-US" dirty="0"/>
              <a:t>First thing: choose which issue you will base the description on</a:t>
            </a:r>
          </a:p>
          <a:p>
            <a:endParaRPr lang="en-US" dirty="0" smtClean="0"/>
          </a:p>
          <a:p>
            <a:r>
              <a:rPr lang="en-US" dirty="0" smtClean="0"/>
              <a:t>1</a:t>
            </a:r>
            <a:r>
              <a:rPr lang="en-US" baseline="30000" dirty="0" smtClean="0"/>
              <a:t>st</a:t>
            </a:r>
            <a:r>
              <a:rPr lang="en-US" dirty="0" smtClean="0"/>
              <a:t> sub: </a:t>
            </a:r>
            <a:r>
              <a:rPr lang="en-US" dirty="0"/>
              <a:t>though see LC-PCC PS 2.1.2.3, section “First Issue” on premier, preview, no. 0, etc. (&amp; CCM 3.1.2 (rev for RDA)) – same as LCRI 12.0B1</a:t>
            </a:r>
          </a:p>
          <a:p>
            <a:r>
              <a:rPr lang="en-US" dirty="0"/>
              <a:t>3</a:t>
            </a:r>
            <a:r>
              <a:rPr lang="en-US" baseline="30000" dirty="0"/>
              <a:t>rd</a:t>
            </a:r>
            <a:r>
              <a:rPr lang="en-US" dirty="0"/>
              <a:t> sub: Tangible (print): usually will not have more than one issue in hand.  Online: will have only latest onscreen, though sometimes can find earlier iterations via Internet Archive Wayback Machine</a:t>
            </a:r>
          </a:p>
        </p:txBody>
      </p:sp>
      <p:sp>
        <p:nvSpPr>
          <p:cNvPr id="4" name="Slide Number Placeholder 3"/>
          <p:cNvSpPr>
            <a:spLocks noGrp="1"/>
          </p:cNvSpPr>
          <p:nvPr>
            <p:ph type="sldNum" sz="quarter" idx="10"/>
          </p:nvPr>
        </p:nvSpPr>
        <p:spPr/>
        <p:txBody>
          <a:bodyPr/>
          <a:lstStyle/>
          <a:p>
            <a:fld id="{D888D139-4662-4753-96F5-BB7C4F625F57}" type="slidenum">
              <a:rPr lang="en-US" smtClean="0"/>
              <a:t>21</a:t>
            </a:fld>
            <a:endParaRPr lang="en-US" dirty="0"/>
          </a:p>
        </p:txBody>
      </p:sp>
    </p:spTree>
    <p:extLst>
      <p:ext uri="{BB962C8B-B14F-4D97-AF65-F5344CB8AC3E}">
        <p14:creationId xmlns:p14="http://schemas.microsoft.com/office/powerpoint/2010/main" val="6668120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start</a:t>
            </a:r>
            <a:r>
              <a:rPr lang="en-US" baseline="0" dirty="0" smtClean="0"/>
              <a:t> of slide: Time to look at the CSR</a:t>
            </a:r>
            <a:endParaRPr lang="en-US" dirty="0" smtClean="0"/>
          </a:p>
          <a:p>
            <a:r>
              <a:rPr lang="en-US" dirty="0" smtClean="0"/>
              <a:t>Chapter</a:t>
            </a:r>
            <a:r>
              <a:rPr lang="en-US" baseline="0" dirty="0" smtClean="0"/>
              <a:t> 1: mostly refresher; see RDA basic training slide show if needed</a:t>
            </a:r>
          </a:p>
          <a:p>
            <a:endParaRPr lang="en-US" baseline="0" dirty="0" smtClean="0"/>
          </a:p>
          <a:p>
            <a:r>
              <a:rPr lang="en-US" baseline="0" dirty="0" smtClean="0"/>
              <a:t>Transcription: reminder about transcribed elements</a:t>
            </a:r>
            <a:endParaRPr lang="en-US" dirty="0"/>
          </a:p>
        </p:txBody>
      </p:sp>
      <p:sp>
        <p:nvSpPr>
          <p:cNvPr id="4" name="Slide Number Placeholder 3"/>
          <p:cNvSpPr>
            <a:spLocks noGrp="1"/>
          </p:cNvSpPr>
          <p:nvPr>
            <p:ph type="sldNum" sz="quarter" idx="10"/>
          </p:nvPr>
        </p:nvSpPr>
        <p:spPr/>
        <p:txBody>
          <a:bodyPr/>
          <a:lstStyle/>
          <a:p>
            <a:fld id="{D888D139-4662-4753-96F5-BB7C4F625F57}" type="slidenum">
              <a:rPr lang="en-US" smtClean="0"/>
              <a:t>22</a:t>
            </a:fld>
            <a:endParaRPr lang="en-US" dirty="0"/>
          </a:p>
        </p:txBody>
      </p:sp>
    </p:spTree>
    <p:extLst>
      <p:ext uri="{BB962C8B-B14F-4D97-AF65-F5344CB8AC3E}">
        <p14:creationId xmlns:p14="http://schemas.microsoft.com/office/powerpoint/2010/main" val="27318815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3</a:t>
            </a:r>
            <a:r>
              <a:rPr lang="en-US" baseline="30000" dirty="0" smtClean="0"/>
              <a:t>rd</a:t>
            </a:r>
            <a:r>
              <a:rPr lang="en-US" dirty="0" smtClean="0"/>
              <a:t> sub: will discuss in a bit</a:t>
            </a:r>
            <a:endParaRPr lang="en-US" dirty="0"/>
          </a:p>
        </p:txBody>
      </p:sp>
      <p:sp>
        <p:nvSpPr>
          <p:cNvPr id="4" name="Slide Number Placeholder 3"/>
          <p:cNvSpPr>
            <a:spLocks noGrp="1"/>
          </p:cNvSpPr>
          <p:nvPr>
            <p:ph type="sldNum" sz="quarter" idx="10"/>
          </p:nvPr>
        </p:nvSpPr>
        <p:spPr/>
        <p:txBody>
          <a:bodyPr/>
          <a:lstStyle/>
          <a:p>
            <a:fld id="{D888D139-4662-4753-96F5-BB7C4F625F57}" type="slidenum">
              <a:rPr lang="en-US" smtClean="0"/>
              <a:t>23</a:t>
            </a:fld>
            <a:endParaRPr lang="en-US" dirty="0"/>
          </a:p>
        </p:txBody>
      </p:sp>
    </p:spTree>
    <p:extLst>
      <p:ext uri="{BB962C8B-B14F-4D97-AF65-F5344CB8AC3E}">
        <p14:creationId xmlns:p14="http://schemas.microsoft.com/office/powerpoint/2010/main" val="20461551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Examples</a:t>
            </a:r>
            <a:r>
              <a:rPr lang="en-US" baseline="0" dirty="0" smtClean="0"/>
              <a:t> on next slide</a:t>
            </a:r>
            <a:endParaRPr lang="en-US" dirty="0"/>
          </a:p>
        </p:txBody>
      </p:sp>
      <p:sp>
        <p:nvSpPr>
          <p:cNvPr id="4" name="Slide Number Placeholder 3"/>
          <p:cNvSpPr>
            <a:spLocks noGrp="1"/>
          </p:cNvSpPr>
          <p:nvPr>
            <p:ph type="sldNum" sz="quarter" idx="10"/>
          </p:nvPr>
        </p:nvSpPr>
        <p:spPr/>
        <p:txBody>
          <a:bodyPr/>
          <a:lstStyle/>
          <a:p>
            <a:fld id="{D888D139-4662-4753-96F5-BB7C4F625F57}" type="slidenum">
              <a:rPr lang="en-US" smtClean="0"/>
              <a:t>24</a:t>
            </a:fld>
            <a:endParaRPr lang="en-US" dirty="0"/>
          </a:p>
        </p:txBody>
      </p:sp>
    </p:spTree>
    <p:extLst>
      <p:ext uri="{BB962C8B-B14F-4D97-AF65-F5344CB8AC3E}">
        <p14:creationId xmlns:p14="http://schemas.microsoft.com/office/powerpoint/2010/main" val="268838725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888D139-4662-4753-96F5-BB7C4F625F57}" type="slidenum">
              <a:rPr lang="en-US" smtClean="0"/>
              <a:t>25</a:t>
            </a:fld>
            <a:endParaRPr lang="en-US" dirty="0"/>
          </a:p>
        </p:txBody>
      </p:sp>
    </p:spTree>
    <p:extLst>
      <p:ext uri="{BB962C8B-B14F-4D97-AF65-F5344CB8AC3E}">
        <p14:creationId xmlns:p14="http://schemas.microsoft.com/office/powerpoint/2010/main" val="192674464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a:t>
            </a:r>
            <a:r>
              <a:rPr lang="en-US" baseline="30000" dirty="0" smtClean="0"/>
              <a:t>st</a:t>
            </a:r>
            <a:r>
              <a:rPr lang="en-US" dirty="0" smtClean="0"/>
              <a:t> bullet:</a:t>
            </a:r>
            <a:r>
              <a:rPr lang="en-US" baseline="0" dirty="0" smtClean="0"/>
              <a:t> PCC policy, not yet publicized.  More info to come (?)</a:t>
            </a:r>
          </a:p>
          <a:p>
            <a:r>
              <a:rPr lang="en-US" baseline="0" dirty="0" smtClean="0"/>
              <a:t>2</a:t>
            </a:r>
            <a:r>
              <a:rPr lang="en-US" baseline="30000" dirty="0" smtClean="0"/>
              <a:t>nd</a:t>
            </a:r>
            <a:r>
              <a:rPr lang="en-US" baseline="0" dirty="0" smtClean="0"/>
              <a:t> bullet: </a:t>
            </a:r>
            <a:r>
              <a:rPr lang="en-US" dirty="0"/>
              <a:t>remember that nowadays, online versions typically are treated as simultaneous publications, not </a:t>
            </a:r>
            <a:r>
              <a:rPr lang="en-US" dirty="0" smtClean="0"/>
              <a:t>reproductions</a:t>
            </a:r>
          </a:p>
          <a:p>
            <a:endParaRPr lang="en-US" dirty="0" smtClean="0"/>
          </a:p>
          <a:p>
            <a:r>
              <a:rPr lang="en-US" dirty="0" smtClean="0"/>
              <a:t>End of Chapter 1.  Any questions?</a:t>
            </a:r>
            <a:endParaRPr lang="en-US" dirty="0"/>
          </a:p>
        </p:txBody>
      </p:sp>
      <p:sp>
        <p:nvSpPr>
          <p:cNvPr id="4" name="Slide Number Placeholder 3"/>
          <p:cNvSpPr>
            <a:spLocks noGrp="1"/>
          </p:cNvSpPr>
          <p:nvPr>
            <p:ph type="sldNum" sz="quarter" idx="10"/>
          </p:nvPr>
        </p:nvSpPr>
        <p:spPr/>
        <p:txBody>
          <a:bodyPr/>
          <a:lstStyle/>
          <a:p>
            <a:fld id="{D888D139-4662-4753-96F5-BB7C4F625F57}" type="slidenum">
              <a:rPr lang="en-US" smtClean="0"/>
              <a:t>26</a:t>
            </a:fld>
            <a:endParaRPr lang="en-US" dirty="0"/>
          </a:p>
        </p:txBody>
      </p:sp>
    </p:spTree>
    <p:extLst>
      <p:ext uri="{BB962C8B-B14F-4D97-AF65-F5344CB8AC3E}">
        <p14:creationId xmlns:p14="http://schemas.microsoft.com/office/powerpoint/2010/main" val="347439651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look at flowchart from CCM: combines basis for identification </a:t>
            </a:r>
            <a:r>
              <a:rPr lang="en-US" baseline="0" dirty="0" smtClean="0"/>
              <a:t>with selecting preferred source; makes an assumption that we’ll discuss momentarily</a:t>
            </a:r>
          </a:p>
          <a:p>
            <a:endParaRPr lang="en-US" dirty="0" smtClean="0"/>
          </a:p>
          <a:p>
            <a:r>
              <a:rPr lang="en-US" dirty="0" smtClean="0"/>
              <a:t>Remember, “preferred source” replaces AACR2</a:t>
            </a:r>
            <a:r>
              <a:rPr lang="en-US" baseline="0" dirty="0" smtClean="0"/>
              <a:t> concept of “chief source”</a:t>
            </a:r>
          </a:p>
          <a:p>
            <a:endParaRPr lang="en-US" baseline="0" dirty="0" smtClean="0"/>
          </a:p>
          <a:p>
            <a:r>
              <a:rPr lang="en-US" baseline="0" dirty="0" smtClean="0"/>
              <a:t>1</a:t>
            </a:r>
            <a:r>
              <a:rPr lang="en-US" baseline="30000" dirty="0" smtClean="0"/>
              <a:t>st</a:t>
            </a:r>
            <a:r>
              <a:rPr lang="en-US" baseline="0" dirty="0" smtClean="0"/>
              <a:t> bullet: i.e. when the resource contains pages, or images of pages</a:t>
            </a:r>
          </a:p>
          <a:p>
            <a:r>
              <a:rPr lang="en-US" baseline="0" dirty="0" smtClean="0"/>
              <a:t>1</a:t>
            </a:r>
            <a:r>
              <a:rPr lang="en-US" baseline="30000" dirty="0" smtClean="0"/>
              <a:t>st</a:t>
            </a:r>
            <a:r>
              <a:rPr lang="en-US" baseline="0" dirty="0" smtClean="0"/>
              <a:t> sub: CCM Module 3.2 (revised for RDA) discusses at length how to determine what is a title page</a:t>
            </a:r>
            <a:endParaRPr lang="en-US" dirty="0"/>
          </a:p>
        </p:txBody>
      </p:sp>
      <p:sp>
        <p:nvSpPr>
          <p:cNvPr id="4" name="Slide Number Placeholder 3"/>
          <p:cNvSpPr>
            <a:spLocks noGrp="1"/>
          </p:cNvSpPr>
          <p:nvPr>
            <p:ph type="sldNum" sz="quarter" idx="10"/>
          </p:nvPr>
        </p:nvSpPr>
        <p:spPr/>
        <p:txBody>
          <a:bodyPr/>
          <a:lstStyle/>
          <a:p>
            <a:fld id="{D888D139-4662-4753-96F5-BB7C4F625F57}" type="slidenum">
              <a:rPr lang="en-US" smtClean="0"/>
              <a:t>27</a:t>
            </a:fld>
            <a:endParaRPr lang="en-US" dirty="0"/>
          </a:p>
        </p:txBody>
      </p:sp>
    </p:spTree>
    <p:extLst>
      <p:ext uri="{BB962C8B-B14F-4D97-AF65-F5344CB8AC3E}">
        <p14:creationId xmlns:p14="http://schemas.microsoft.com/office/powerpoint/2010/main" val="264277452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a:t>
            </a:r>
            <a:r>
              <a:rPr lang="en-US" baseline="30000" dirty="0" smtClean="0"/>
              <a:t>st</a:t>
            </a:r>
            <a:r>
              <a:rPr lang="en-US" dirty="0" smtClean="0"/>
              <a:t> bullet:</a:t>
            </a:r>
            <a:r>
              <a:rPr lang="en-US" baseline="0" dirty="0" smtClean="0"/>
              <a:t> other than facsimile reproductions</a:t>
            </a:r>
            <a:endParaRPr lang="en-US" dirty="0" smtClean="0"/>
          </a:p>
          <a:p>
            <a:r>
              <a:rPr lang="en-US" dirty="0" smtClean="0"/>
              <a:t>1</a:t>
            </a:r>
            <a:r>
              <a:rPr lang="en-US" baseline="30000" dirty="0" smtClean="0"/>
              <a:t>st</a:t>
            </a:r>
            <a:r>
              <a:rPr lang="en-US" dirty="0" smtClean="0"/>
              <a:t> sub: PDFs</a:t>
            </a:r>
            <a:r>
              <a:rPr lang="en-US" baseline="0" dirty="0" smtClean="0"/>
              <a:t> or image format files; may or may not include HTML (or .doc, etc.)</a:t>
            </a:r>
          </a:p>
          <a:p>
            <a:pPr defTabSz="931774">
              <a:defRPr/>
            </a:pPr>
            <a:r>
              <a:rPr lang="en-US" baseline="0" dirty="0" smtClean="0"/>
              <a:t>	CCM flowchart: appears to assume pages/page images scenario</a:t>
            </a:r>
          </a:p>
          <a:p>
            <a:r>
              <a:rPr lang="en-US" baseline="0" dirty="0" smtClean="0"/>
              <a:t>2</a:t>
            </a:r>
            <a:r>
              <a:rPr lang="en-US" baseline="30000" dirty="0" smtClean="0"/>
              <a:t>nd</a:t>
            </a:r>
            <a:r>
              <a:rPr lang="en-US" baseline="0" dirty="0" smtClean="0"/>
              <a:t> sub: can give quite a different result if you judge you don’t have page images.  Will look at just one example today; see 2.2.2.4 for further guidance</a:t>
            </a:r>
          </a:p>
        </p:txBody>
      </p:sp>
      <p:sp>
        <p:nvSpPr>
          <p:cNvPr id="4" name="Slide Number Placeholder 3"/>
          <p:cNvSpPr>
            <a:spLocks noGrp="1"/>
          </p:cNvSpPr>
          <p:nvPr>
            <p:ph type="sldNum" sz="quarter" idx="10"/>
          </p:nvPr>
        </p:nvSpPr>
        <p:spPr/>
        <p:txBody>
          <a:bodyPr/>
          <a:lstStyle/>
          <a:p>
            <a:fld id="{D888D139-4662-4753-96F5-BB7C4F625F57}" type="slidenum">
              <a:rPr lang="en-US" smtClean="0"/>
              <a:t>28</a:t>
            </a:fld>
            <a:endParaRPr lang="en-US" dirty="0"/>
          </a:p>
        </p:txBody>
      </p:sp>
    </p:spTree>
    <p:extLst>
      <p:ext uri="{BB962C8B-B14F-4D97-AF65-F5344CB8AC3E}">
        <p14:creationId xmlns:p14="http://schemas.microsoft.com/office/powerpoint/2010/main" val="242953706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5" defTabSz="931774">
              <a:defRPr/>
            </a:pPr>
            <a:r>
              <a:rPr lang="en-US" dirty="0"/>
              <a:t>Retrospective cataloging: you have a run of past issues that need a new record</a:t>
            </a:r>
          </a:p>
          <a:p>
            <a:pPr marL="0" lvl="5" defTabSz="931774">
              <a:defRPr/>
            </a:pPr>
            <a:r>
              <a:rPr lang="en-US" dirty="0"/>
              <a:t>LC-PCC PS 2.2.2 – same as LCRI 12.0B2</a:t>
            </a:r>
          </a:p>
        </p:txBody>
      </p:sp>
      <p:sp>
        <p:nvSpPr>
          <p:cNvPr id="4" name="Slide Number Placeholder 3"/>
          <p:cNvSpPr>
            <a:spLocks noGrp="1"/>
          </p:cNvSpPr>
          <p:nvPr>
            <p:ph type="sldNum" sz="quarter" idx="10"/>
          </p:nvPr>
        </p:nvSpPr>
        <p:spPr/>
        <p:txBody>
          <a:bodyPr/>
          <a:lstStyle/>
          <a:p>
            <a:fld id="{D888D139-4662-4753-96F5-BB7C4F625F57}" type="slidenum">
              <a:rPr lang="en-US" smtClean="0"/>
              <a:t>29</a:t>
            </a:fld>
            <a:endParaRPr lang="en-US" dirty="0"/>
          </a:p>
        </p:txBody>
      </p:sp>
    </p:spTree>
    <p:extLst>
      <p:ext uri="{BB962C8B-B14F-4D97-AF65-F5344CB8AC3E}">
        <p14:creationId xmlns:p14="http://schemas.microsoft.com/office/powerpoint/2010/main" val="2429537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a:t>
            </a:r>
            <a:r>
              <a:rPr lang="en-US" baseline="30000" dirty="0" smtClean="0"/>
              <a:t>st</a:t>
            </a:r>
            <a:r>
              <a:rPr lang="en-US" baseline="0" dirty="0" smtClean="0"/>
              <a:t> bullet: We’ll try to get through as much of this today as possible; anything we don’t finish, we’ll cover on Day 2</a:t>
            </a:r>
            <a:endParaRPr lang="en-US" dirty="0"/>
          </a:p>
        </p:txBody>
      </p:sp>
      <p:sp>
        <p:nvSpPr>
          <p:cNvPr id="4" name="Slide Number Placeholder 3"/>
          <p:cNvSpPr>
            <a:spLocks noGrp="1"/>
          </p:cNvSpPr>
          <p:nvPr>
            <p:ph type="sldNum" sz="quarter" idx="10"/>
          </p:nvPr>
        </p:nvSpPr>
        <p:spPr/>
        <p:txBody>
          <a:bodyPr/>
          <a:lstStyle/>
          <a:p>
            <a:fld id="{D888D139-4662-4753-96F5-BB7C4F625F57}" type="slidenum">
              <a:rPr lang="en-US" smtClean="0"/>
              <a:t>3</a:t>
            </a:fld>
            <a:endParaRPr lang="en-US" dirty="0"/>
          </a:p>
        </p:txBody>
      </p:sp>
    </p:spTree>
    <p:extLst>
      <p:ext uri="{BB962C8B-B14F-4D97-AF65-F5344CB8AC3E}">
        <p14:creationId xmlns:p14="http://schemas.microsoft.com/office/powerpoint/2010/main" val="410259257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Reminder from</a:t>
            </a:r>
            <a:r>
              <a:rPr lang="en-US" baseline="0" dirty="0" smtClean="0"/>
              <a:t> RDA basic training</a:t>
            </a:r>
            <a:endParaRPr lang="en-US" dirty="0" smtClean="0"/>
          </a:p>
        </p:txBody>
      </p:sp>
      <p:sp>
        <p:nvSpPr>
          <p:cNvPr id="4" name="Slide Number Placeholder 3"/>
          <p:cNvSpPr>
            <a:spLocks noGrp="1"/>
          </p:cNvSpPr>
          <p:nvPr>
            <p:ph type="sldNum" sz="quarter" idx="10"/>
          </p:nvPr>
        </p:nvSpPr>
        <p:spPr/>
        <p:txBody>
          <a:bodyPr/>
          <a:lstStyle/>
          <a:p>
            <a:fld id="{97FBB033-567F-4FD1-B1F8-A120E52E8D63}" type="slidenum">
              <a:rPr lang="en-US" smtClean="0"/>
              <a:t>30</a:t>
            </a:fld>
            <a:endParaRPr lang="en-US" dirty="0"/>
          </a:p>
        </p:txBody>
      </p:sp>
      <p:sp>
        <p:nvSpPr>
          <p:cNvPr id="5" name="Date Placeholder 4"/>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220954858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a:t>
            </a:r>
            <a:r>
              <a:rPr lang="en-US" baseline="30000" dirty="0" smtClean="0"/>
              <a:t>nd</a:t>
            </a:r>
            <a:r>
              <a:rPr lang="en-US" baseline="0" dirty="0" smtClean="0"/>
              <a:t> sub: [give reasons]</a:t>
            </a:r>
            <a:endParaRPr lang="en-US" dirty="0"/>
          </a:p>
        </p:txBody>
      </p:sp>
      <p:sp>
        <p:nvSpPr>
          <p:cNvPr id="4" name="Slide Number Placeholder 3"/>
          <p:cNvSpPr>
            <a:spLocks noGrp="1"/>
          </p:cNvSpPr>
          <p:nvPr>
            <p:ph type="sldNum" sz="quarter" idx="10"/>
          </p:nvPr>
        </p:nvSpPr>
        <p:spPr/>
        <p:txBody>
          <a:bodyPr/>
          <a:lstStyle/>
          <a:p>
            <a:fld id="{D888D139-4662-4753-96F5-BB7C4F625F57}" type="slidenum">
              <a:rPr lang="en-US" smtClean="0"/>
              <a:t>31</a:t>
            </a:fld>
            <a:endParaRPr lang="en-US" dirty="0"/>
          </a:p>
        </p:txBody>
      </p:sp>
    </p:spTree>
    <p:extLst>
      <p:ext uri="{BB962C8B-B14F-4D97-AF65-F5344CB8AC3E}">
        <p14:creationId xmlns:p14="http://schemas.microsoft.com/office/powerpoint/2010/main" val="139202963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6" defTabSz="931774">
              <a:defRPr/>
            </a:pPr>
            <a:r>
              <a:rPr lang="en-US" dirty="0"/>
              <a:t>Another Exception on next slide</a:t>
            </a:r>
          </a:p>
          <a:p>
            <a:pPr marL="0" lvl="6" defTabSz="931774">
              <a:defRPr/>
            </a:pPr>
            <a:endParaRPr lang="en-US" dirty="0"/>
          </a:p>
          <a:p>
            <a:pPr marL="0" lvl="6" defTabSz="931774">
              <a:defRPr/>
            </a:pPr>
            <a:r>
              <a:rPr lang="en-US" dirty="0"/>
              <a:t>1</a:t>
            </a:r>
            <a:r>
              <a:rPr lang="en-US" baseline="30000" dirty="0"/>
              <a:t>st</a:t>
            </a:r>
            <a:r>
              <a:rPr lang="en-US" dirty="0"/>
              <a:t> sub: example is the one in RDA Toolkit, with MARC coding added</a:t>
            </a:r>
          </a:p>
        </p:txBody>
      </p:sp>
      <p:sp>
        <p:nvSpPr>
          <p:cNvPr id="4" name="Slide Number Placeholder 3"/>
          <p:cNvSpPr>
            <a:spLocks noGrp="1"/>
          </p:cNvSpPr>
          <p:nvPr>
            <p:ph type="sldNum" sz="quarter" idx="10"/>
          </p:nvPr>
        </p:nvSpPr>
        <p:spPr/>
        <p:txBody>
          <a:bodyPr/>
          <a:lstStyle/>
          <a:p>
            <a:fld id="{D888D139-4662-4753-96F5-BB7C4F625F57}" type="slidenum">
              <a:rPr lang="en-US" smtClean="0"/>
              <a:t>32</a:t>
            </a:fld>
            <a:endParaRPr lang="en-US" dirty="0"/>
          </a:p>
        </p:txBody>
      </p:sp>
    </p:spTree>
    <p:extLst>
      <p:ext uri="{BB962C8B-B14F-4D97-AF65-F5344CB8AC3E}">
        <p14:creationId xmlns:p14="http://schemas.microsoft.com/office/powerpoint/2010/main" val="139202963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6" defTabSz="931774">
              <a:defRPr/>
            </a:pPr>
            <a:r>
              <a:rPr lang="en-US" dirty="0"/>
              <a:t>1</a:t>
            </a:r>
            <a:r>
              <a:rPr lang="en-US" baseline="30000" dirty="0"/>
              <a:t>st</a:t>
            </a:r>
            <a:r>
              <a:rPr lang="en-US" dirty="0"/>
              <a:t> sub &amp; sub-subs: also always use at end, even when variable data not grammatically connected (AACR2 never said to omit; CCM did)</a:t>
            </a:r>
          </a:p>
          <a:p>
            <a:pPr marL="0" lvl="6" defTabSz="931774">
              <a:defRPr/>
            </a:pPr>
            <a:endParaRPr lang="en-US" dirty="0"/>
          </a:p>
          <a:p>
            <a:pPr marL="0" lvl="6" defTabSz="931774">
              <a:defRPr/>
            </a:pPr>
            <a:r>
              <a:rPr lang="en-US" dirty="0"/>
              <a:t>Other Exceptions under 2.3.1.4: no change from AACR2</a:t>
            </a:r>
          </a:p>
        </p:txBody>
      </p:sp>
      <p:sp>
        <p:nvSpPr>
          <p:cNvPr id="4" name="Slide Number Placeholder 3"/>
          <p:cNvSpPr>
            <a:spLocks noGrp="1"/>
          </p:cNvSpPr>
          <p:nvPr>
            <p:ph type="sldNum" sz="quarter" idx="10"/>
          </p:nvPr>
        </p:nvSpPr>
        <p:spPr/>
        <p:txBody>
          <a:bodyPr/>
          <a:lstStyle/>
          <a:p>
            <a:fld id="{D888D139-4662-4753-96F5-BB7C4F625F57}" type="slidenum">
              <a:rPr lang="en-US" smtClean="0"/>
              <a:t>33</a:t>
            </a:fld>
            <a:endParaRPr lang="en-US" dirty="0"/>
          </a:p>
        </p:txBody>
      </p:sp>
    </p:spTree>
    <p:extLst>
      <p:ext uri="{BB962C8B-B14F-4D97-AF65-F5344CB8AC3E}">
        <p14:creationId xmlns:p14="http://schemas.microsoft.com/office/powerpoint/2010/main" val="139202963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a:t>
            </a:r>
            <a:r>
              <a:rPr lang="en-US" baseline="30000" dirty="0" smtClean="0"/>
              <a:t>st</a:t>
            </a:r>
            <a:r>
              <a:rPr lang="en-US" dirty="0" smtClean="0"/>
              <a:t> &amp; 2</a:t>
            </a:r>
            <a:r>
              <a:rPr lang="en-US" baseline="30000" dirty="0" smtClean="0"/>
              <a:t>nd</a:t>
            </a:r>
            <a:r>
              <a:rPr lang="en-US" dirty="0" smtClean="0"/>
              <a:t> bullets: Reminder from</a:t>
            </a:r>
            <a:r>
              <a:rPr lang="en-US" baseline="0" dirty="0" smtClean="0"/>
              <a:t> RDA basic training</a:t>
            </a:r>
          </a:p>
          <a:p>
            <a:pPr defTabSz="931774">
              <a:defRPr/>
            </a:pPr>
            <a:r>
              <a:rPr lang="en-US" baseline="0" dirty="0" smtClean="0"/>
              <a:t>3</a:t>
            </a:r>
            <a:r>
              <a:rPr lang="en-US" baseline="30000" dirty="0" smtClean="0"/>
              <a:t>rd</a:t>
            </a:r>
            <a:r>
              <a:rPr lang="en-US" baseline="0" dirty="0" smtClean="0"/>
              <a:t> bullet: </a:t>
            </a:r>
            <a:r>
              <a:rPr lang="en-US" dirty="0" smtClean="0">
                <a:solidFill>
                  <a:schemeClr val="tx1"/>
                </a:solidFill>
              </a:rPr>
              <a:t>already discussed earlier today</a:t>
            </a:r>
            <a:endParaRPr lang="en-US" baseline="0" dirty="0" smtClean="0">
              <a:solidFill>
                <a:schemeClr val="tx1"/>
              </a:solidFill>
            </a:endParaRPr>
          </a:p>
        </p:txBody>
      </p:sp>
      <p:sp>
        <p:nvSpPr>
          <p:cNvPr id="4" name="Slide Number Placeholder 3"/>
          <p:cNvSpPr>
            <a:spLocks noGrp="1"/>
          </p:cNvSpPr>
          <p:nvPr>
            <p:ph type="sldNum" sz="quarter" idx="10"/>
          </p:nvPr>
        </p:nvSpPr>
        <p:spPr/>
        <p:txBody>
          <a:bodyPr/>
          <a:lstStyle/>
          <a:p>
            <a:fld id="{97FBB033-567F-4FD1-B1F8-A120E52E8D63}" type="slidenum">
              <a:rPr lang="en-US" smtClean="0"/>
              <a:t>34</a:t>
            </a:fld>
            <a:endParaRPr lang="en-US" dirty="0"/>
          </a:p>
        </p:txBody>
      </p:sp>
    </p:spTree>
    <p:extLst>
      <p:ext uri="{BB962C8B-B14F-4D97-AF65-F5344CB8AC3E}">
        <p14:creationId xmlns:p14="http://schemas.microsoft.com/office/powerpoint/2010/main" val="394688081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a:t>
            </a:r>
            <a:r>
              <a:rPr lang="en-US" baseline="30000" dirty="0" smtClean="0"/>
              <a:t>st</a:t>
            </a:r>
            <a:r>
              <a:rPr lang="en-US" dirty="0" smtClean="0"/>
              <a:t> bullet: no change from AACR2</a:t>
            </a:r>
          </a:p>
          <a:p>
            <a:r>
              <a:rPr lang="en-US" dirty="0" smtClean="0"/>
              <a:t>1</a:t>
            </a:r>
            <a:r>
              <a:rPr lang="en-US" baseline="30000" dirty="0" smtClean="0"/>
              <a:t>st</a:t>
            </a:r>
            <a:r>
              <a:rPr lang="en-US" dirty="0" smtClean="0"/>
              <a:t> sub: no change from AACR2 version of CSR: LCRI 12.1E; but </a:t>
            </a:r>
            <a:r>
              <a:rPr lang="en-US" i="1" dirty="0" smtClean="0"/>
              <a:t>is</a:t>
            </a:r>
            <a:r>
              <a:rPr lang="en-US" dirty="0" smtClean="0"/>
              <a:t> a change from</a:t>
            </a:r>
            <a:r>
              <a:rPr lang="en-US" baseline="0" dirty="0" smtClean="0"/>
              <a:t> AACR2 as written</a:t>
            </a:r>
          </a:p>
          <a:p>
            <a:endParaRPr lang="en-US" baseline="0" dirty="0" smtClean="0"/>
          </a:p>
          <a:p>
            <a:r>
              <a:rPr lang="en-US" baseline="0" dirty="0" smtClean="0"/>
              <a:t>OK to accept initialism/acronym in 245$b in copy, but must always also be in 246 – add if lacking</a:t>
            </a:r>
            <a:endParaRPr lang="en-US" dirty="0"/>
          </a:p>
        </p:txBody>
      </p:sp>
      <p:sp>
        <p:nvSpPr>
          <p:cNvPr id="4" name="Slide Number Placeholder 3"/>
          <p:cNvSpPr>
            <a:spLocks noGrp="1"/>
          </p:cNvSpPr>
          <p:nvPr>
            <p:ph type="sldNum" sz="quarter" idx="10"/>
          </p:nvPr>
        </p:nvSpPr>
        <p:spPr/>
        <p:txBody>
          <a:bodyPr/>
          <a:lstStyle/>
          <a:p>
            <a:fld id="{D888D139-4662-4753-96F5-BB7C4F625F57}" type="slidenum">
              <a:rPr lang="en-US" smtClean="0"/>
              <a:t>35</a:t>
            </a:fld>
            <a:endParaRPr lang="en-US" dirty="0"/>
          </a:p>
        </p:txBody>
      </p:sp>
    </p:spTree>
    <p:extLst>
      <p:ext uri="{BB962C8B-B14F-4D97-AF65-F5344CB8AC3E}">
        <p14:creationId xmlns:p14="http://schemas.microsoft.com/office/powerpoint/2010/main" val="188399325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a:t>
            </a:r>
            <a:r>
              <a:rPr lang="en-US" baseline="30000" dirty="0" smtClean="0"/>
              <a:t>st</a:t>
            </a:r>
            <a:r>
              <a:rPr lang="en-US" dirty="0" smtClean="0"/>
              <a:t> bullet &amp; subs: major change from AACR2</a:t>
            </a:r>
          </a:p>
          <a:p>
            <a:r>
              <a:rPr lang="en-US" dirty="0" smtClean="0"/>
              <a:t>2</a:t>
            </a:r>
            <a:r>
              <a:rPr lang="en-US" baseline="30000" dirty="0" smtClean="0"/>
              <a:t>nd</a:t>
            </a:r>
            <a:r>
              <a:rPr lang="en-US" dirty="0" smtClean="0"/>
              <a:t>-3</a:t>
            </a:r>
            <a:r>
              <a:rPr lang="en-US" baseline="30000" dirty="0" smtClean="0"/>
              <a:t>rd</a:t>
            </a:r>
            <a:r>
              <a:rPr lang="en-US" baseline="0" dirty="0" smtClean="0"/>
              <a:t> bullets: </a:t>
            </a:r>
            <a:r>
              <a:rPr lang="en-US" dirty="0" smtClean="0"/>
              <a:t>No change from AACR2 version of CSR: LCRI 12.1D; but </a:t>
            </a:r>
            <a:r>
              <a:rPr lang="en-US" i="1" dirty="0" smtClean="0"/>
              <a:t>is</a:t>
            </a:r>
            <a:r>
              <a:rPr lang="en-US" dirty="0" smtClean="0"/>
              <a:t> a change from</a:t>
            </a:r>
            <a:r>
              <a:rPr lang="en-US" baseline="0" dirty="0" smtClean="0"/>
              <a:t> AACR2 as written</a:t>
            </a:r>
            <a:endParaRPr lang="en-US" dirty="0" smtClean="0"/>
          </a:p>
        </p:txBody>
      </p:sp>
      <p:sp>
        <p:nvSpPr>
          <p:cNvPr id="4" name="Slide Number Placeholder 3"/>
          <p:cNvSpPr>
            <a:spLocks noGrp="1"/>
          </p:cNvSpPr>
          <p:nvPr>
            <p:ph type="sldNum" sz="quarter" idx="10"/>
          </p:nvPr>
        </p:nvSpPr>
        <p:spPr/>
        <p:txBody>
          <a:bodyPr/>
          <a:lstStyle/>
          <a:p>
            <a:fld id="{D888D139-4662-4753-96F5-BB7C4F625F57}" type="slidenum">
              <a:rPr lang="en-US" smtClean="0"/>
              <a:t>36</a:t>
            </a:fld>
            <a:endParaRPr lang="en-US" dirty="0"/>
          </a:p>
        </p:txBody>
      </p:sp>
    </p:spTree>
    <p:extLst>
      <p:ext uri="{BB962C8B-B14F-4D97-AF65-F5344CB8AC3E}">
        <p14:creationId xmlns:p14="http://schemas.microsoft.com/office/powerpoint/2010/main" val="366638817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a:t>
            </a:r>
            <a:r>
              <a:rPr lang="en-US" baseline="30000" dirty="0" smtClean="0"/>
              <a:t>st</a:t>
            </a:r>
            <a:r>
              <a:rPr lang="en-US" baseline="0" dirty="0" smtClean="0"/>
              <a:t> bullet: no change from AACR2 version of CSR: LCRI 12.1E (or AACR2 as written).  Then why is it listed in the CSR?  1) To give guidance about when to use.  2) To clarify non-Core-ness for PCC, since it is Core for LC</a:t>
            </a:r>
          </a:p>
          <a:p>
            <a:r>
              <a:rPr lang="en-US" baseline="0" dirty="0" smtClean="0"/>
              <a:t>2</a:t>
            </a:r>
            <a:r>
              <a:rPr lang="en-US" baseline="30000" dirty="0" smtClean="0"/>
              <a:t>nd</a:t>
            </a:r>
            <a:r>
              <a:rPr lang="en-US" baseline="0" dirty="0" smtClean="0"/>
              <a:t> bullet: no change from AACR2</a:t>
            </a:r>
          </a:p>
          <a:p>
            <a:r>
              <a:rPr lang="en-US" baseline="0" dirty="0" smtClean="0"/>
              <a:t>1</a:t>
            </a:r>
            <a:r>
              <a:rPr lang="en-US" baseline="30000" dirty="0" smtClean="0"/>
              <a:t>st</a:t>
            </a:r>
            <a:r>
              <a:rPr lang="en-US" baseline="0" dirty="0" smtClean="0"/>
              <a:t> sub: if it’s not other title information, it might be a variant title (to be discussed momentarily)</a:t>
            </a:r>
          </a:p>
          <a:p>
            <a:r>
              <a:rPr lang="en-US" baseline="0" dirty="0" smtClean="0"/>
              <a:t>3</a:t>
            </a:r>
            <a:r>
              <a:rPr lang="en-US" baseline="30000" dirty="0" smtClean="0"/>
              <a:t>rd</a:t>
            </a:r>
            <a:r>
              <a:rPr lang="en-US" baseline="0" dirty="0" smtClean="0"/>
              <a:t> bullet: major change from AACR2</a:t>
            </a:r>
            <a:endParaRPr lang="en-US" dirty="0"/>
          </a:p>
        </p:txBody>
      </p:sp>
      <p:sp>
        <p:nvSpPr>
          <p:cNvPr id="4" name="Slide Number Placeholder 3"/>
          <p:cNvSpPr>
            <a:spLocks noGrp="1"/>
          </p:cNvSpPr>
          <p:nvPr>
            <p:ph type="sldNum" sz="quarter" idx="10"/>
          </p:nvPr>
        </p:nvSpPr>
        <p:spPr/>
        <p:txBody>
          <a:bodyPr/>
          <a:lstStyle/>
          <a:p>
            <a:fld id="{D888D139-4662-4753-96F5-BB7C4F625F57}" type="slidenum">
              <a:rPr lang="en-US" smtClean="0"/>
              <a:t>37</a:t>
            </a:fld>
            <a:endParaRPr lang="en-US" dirty="0"/>
          </a:p>
        </p:txBody>
      </p:sp>
    </p:spTree>
    <p:extLst>
      <p:ext uri="{BB962C8B-B14F-4D97-AF65-F5344CB8AC3E}">
        <p14:creationId xmlns:p14="http://schemas.microsoft.com/office/powerpoint/2010/main" val="328536801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a:t>
            </a:r>
            <a:r>
              <a:rPr lang="en-US" baseline="30000" dirty="0" smtClean="0"/>
              <a:t>st</a:t>
            </a:r>
            <a:r>
              <a:rPr lang="en-US" dirty="0" smtClean="0"/>
              <a:t> bullet: from CSR “Notes”; not really a change from AACR2</a:t>
            </a:r>
          </a:p>
          <a:p>
            <a:r>
              <a:rPr lang="en-US" dirty="0" smtClean="0"/>
              <a:t>2</a:t>
            </a:r>
            <a:r>
              <a:rPr lang="en-US" baseline="30000" dirty="0" smtClean="0"/>
              <a:t>nd</a:t>
            </a:r>
            <a:r>
              <a:rPr lang="en-US" dirty="0" smtClean="0"/>
              <a:t> bullet: also not really a change from AACR2</a:t>
            </a:r>
          </a:p>
          <a:p>
            <a:r>
              <a:rPr lang="en-US" dirty="0" smtClean="0"/>
              <a:t>3</a:t>
            </a:r>
            <a:r>
              <a:rPr lang="en-US" baseline="30000" dirty="0" smtClean="0"/>
              <a:t>rd</a:t>
            </a:r>
            <a:r>
              <a:rPr lang="en-US" dirty="0" smtClean="0"/>
              <a:t> bullet:</a:t>
            </a:r>
            <a:r>
              <a:rPr lang="en-US" baseline="0" dirty="0" smtClean="0"/>
              <a:t> reminder from RDA basic training</a:t>
            </a:r>
          </a:p>
          <a:p>
            <a:endParaRPr lang="en-US" baseline="0" dirty="0" smtClean="0"/>
          </a:p>
          <a:p>
            <a:r>
              <a:rPr lang="en-US" baseline="0" dirty="0" smtClean="0"/>
              <a:t>cont’d on next slide</a:t>
            </a:r>
            <a:endParaRPr lang="en-US" dirty="0"/>
          </a:p>
        </p:txBody>
      </p:sp>
      <p:sp>
        <p:nvSpPr>
          <p:cNvPr id="4" name="Slide Number Placeholder 3"/>
          <p:cNvSpPr>
            <a:spLocks noGrp="1"/>
          </p:cNvSpPr>
          <p:nvPr>
            <p:ph type="sldNum" sz="quarter" idx="10"/>
          </p:nvPr>
        </p:nvSpPr>
        <p:spPr/>
        <p:txBody>
          <a:bodyPr/>
          <a:lstStyle/>
          <a:p>
            <a:fld id="{D888D139-4662-4753-96F5-BB7C4F625F57}" type="slidenum">
              <a:rPr lang="en-US" smtClean="0"/>
              <a:t>38</a:t>
            </a:fld>
            <a:endParaRPr lang="en-US" dirty="0"/>
          </a:p>
        </p:txBody>
      </p:sp>
    </p:spTree>
    <p:extLst>
      <p:ext uri="{BB962C8B-B14F-4D97-AF65-F5344CB8AC3E}">
        <p14:creationId xmlns:p14="http://schemas.microsoft.com/office/powerpoint/2010/main" val="91532488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a:t>
            </a:r>
            <a:r>
              <a:rPr lang="en-US" baseline="30000" dirty="0" smtClean="0"/>
              <a:t>st</a:t>
            </a:r>
            <a:r>
              <a:rPr lang="en-US" dirty="0" smtClean="0"/>
              <a:t>-2</a:t>
            </a:r>
            <a:r>
              <a:rPr lang="en-US" baseline="30000" dirty="0" smtClean="0"/>
              <a:t>nd</a:t>
            </a:r>
            <a:r>
              <a:rPr lang="en-US" dirty="0" smtClean="0"/>
              <a:t> sub: we saw</a:t>
            </a:r>
            <a:r>
              <a:rPr lang="en-US" baseline="0" dirty="0" smtClean="0"/>
              <a:t> examples of these earlier today</a:t>
            </a:r>
          </a:p>
          <a:p>
            <a:r>
              <a:rPr lang="en-US" baseline="0" dirty="0" smtClean="0"/>
              <a:t>3</a:t>
            </a:r>
            <a:r>
              <a:rPr lang="en-US" baseline="30000" dirty="0" smtClean="0"/>
              <a:t>rd</a:t>
            </a:r>
            <a:r>
              <a:rPr lang="en-US" baseline="0" dirty="0" smtClean="0"/>
              <a:t> sub: following P/N guidelines, mostly we ignore provider-specific data; this is the only case when we record it</a:t>
            </a:r>
            <a:endParaRPr lang="en-US" dirty="0"/>
          </a:p>
        </p:txBody>
      </p:sp>
      <p:sp>
        <p:nvSpPr>
          <p:cNvPr id="4" name="Slide Number Placeholder 3"/>
          <p:cNvSpPr>
            <a:spLocks noGrp="1"/>
          </p:cNvSpPr>
          <p:nvPr>
            <p:ph type="sldNum" sz="quarter" idx="10"/>
          </p:nvPr>
        </p:nvSpPr>
        <p:spPr/>
        <p:txBody>
          <a:bodyPr/>
          <a:lstStyle/>
          <a:p>
            <a:fld id="{D888D139-4662-4753-96F5-BB7C4F625F57}" type="slidenum">
              <a:rPr lang="en-US" smtClean="0"/>
              <a:t>39</a:t>
            </a:fld>
            <a:endParaRPr lang="en-US" dirty="0"/>
          </a:p>
        </p:txBody>
      </p:sp>
    </p:spTree>
    <p:extLst>
      <p:ext uri="{BB962C8B-B14F-4D97-AF65-F5344CB8AC3E}">
        <p14:creationId xmlns:p14="http://schemas.microsoft.com/office/powerpoint/2010/main" val="9153248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a:t>
            </a:r>
            <a:r>
              <a:rPr lang="en-US" baseline="30000" dirty="0" smtClean="0"/>
              <a:t>nd</a:t>
            </a:r>
            <a:r>
              <a:rPr lang="en-US" baseline="0" dirty="0" smtClean="0"/>
              <a:t> entry: REMINDER: we follow only those identified as “PCC Practice” or those where we have a UCB PS to follow it even though it’s just LC practice; sometimes known locally as “PCC PS” for that reason</a:t>
            </a:r>
            <a:endParaRPr lang="en-US" dirty="0"/>
          </a:p>
        </p:txBody>
      </p:sp>
      <p:sp>
        <p:nvSpPr>
          <p:cNvPr id="4" name="Slide Number Placeholder 3"/>
          <p:cNvSpPr>
            <a:spLocks noGrp="1"/>
          </p:cNvSpPr>
          <p:nvPr>
            <p:ph type="sldNum" sz="quarter" idx="10"/>
          </p:nvPr>
        </p:nvSpPr>
        <p:spPr/>
        <p:txBody>
          <a:bodyPr/>
          <a:lstStyle/>
          <a:p>
            <a:fld id="{237AF057-2F3A-40E9-B08D-89C63F0190DA}" type="slidenum">
              <a:rPr lang="en-US" smtClean="0"/>
              <a:t>4</a:t>
            </a:fld>
            <a:endParaRPr lang="en-US" dirty="0"/>
          </a:p>
        </p:txBody>
      </p:sp>
    </p:spTree>
    <p:extLst>
      <p:ext uri="{BB962C8B-B14F-4D97-AF65-F5344CB8AC3E}">
        <p14:creationId xmlns:p14="http://schemas.microsoft.com/office/powerpoint/2010/main" val="61986987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a:t>
            </a:r>
            <a:r>
              <a:rPr lang="en-US" baseline="30000" dirty="0" smtClean="0"/>
              <a:t>st</a:t>
            </a:r>
            <a:r>
              <a:rPr lang="en-US" dirty="0" smtClean="0"/>
              <a:t> bullet: </a:t>
            </a:r>
            <a:r>
              <a:rPr lang="en-US" dirty="0"/>
              <a:t>same as LCRI 12.7B4.2</a:t>
            </a:r>
          </a:p>
          <a:p>
            <a:r>
              <a:rPr lang="en-US" dirty="0"/>
              <a:t>2</a:t>
            </a:r>
            <a:r>
              <a:rPr lang="en-US" baseline="30000" dirty="0"/>
              <a:t>nd</a:t>
            </a:r>
            <a:r>
              <a:rPr lang="en-US" dirty="0"/>
              <a:t> bullet: same as AACR2 12.1B8b</a:t>
            </a:r>
          </a:p>
        </p:txBody>
      </p:sp>
      <p:sp>
        <p:nvSpPr>
          <p:cNvPr id="4" name="Slide Number Placeholder 3"/>
          <p:cNvSpPr>
            <a:spLocks noGrp="1"/>
          </p:cNvSpPr>
          <p:nvPr>
            <p:ph type="sldNum" sz="quarter" idx="10"/>
          </p:nvPr>
        </p:nvSpPr>
        <p:spPr/>
        <p:txBody>
          <a:bodyPr/>
          <a:lstStyle/>
          <a:p>
            <a:fld id="{D888D139-4662-4753-96F5-BB7C4F625F57}" type="slidenum">
              <a:rPr lang="en-US" smtClean="0"/>
              <a:t>40</a:t>
            </a:fld>
            <a:endParaRPr lang="en-US" dirty="0"/>
          </a:p>
        </p:txBody>
      </p:sp>
    </p:spTree>
    <p:extLst>
      <p:ext uri="{BB962C8B-B14F-4D97-AF65-F5344CB8AC3E}">
        <p14:creationId xmlns:p14="http://schemas.microsoft.com/office/powerpoint/2010/main" val="418781294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888D139-4662-4753-96F5-BB7C4F625F57}" type="slidenum">
              <a:rPr lang="en-US" smtClean="0"/>
              <a:t>41</a:t>
            </a:fld>
            <a:endParaRPr lang="en-US" dirty="0"/>
          </a:p>
        </p:txBody>
      </p:sp>
    </p:spTree>
    <p:extLst>
      <p:ext uri="{BB962C8B-B14F-4D97-AF65-F5344CB8AC3E}">
        <p14:creationId xmlns:p14="http://schemas.microsoft.com/office/powerpoint/2010/main" val="78028965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Core only for LC, not for the rest of us</a:t>
            </a:r>
          </a:p>
          <a:p>
            <a:r>
              <a:rPr lang="en-US" dirty="0" smtClean="0"/>
              <a:t>210</a:t>
            </a:r>
            <a:r>
              <a:rPr lang="en-US" baseline="0" dirty="0" smtClean="0"/>
              <a:t> 2</a:t>
            </a:r>
            <a:r>
              <a:rPr lang="en-US" baseline="30000" dirty="0" smtClean="0"/>
              <a:t>nd</a:t>
            </a:r>
            <a:r>
              <a:rPr lang="en-US" baseline="0" dirty="0" smtClean="0"/>
              <a:t> ind blank = abbreviated key title, supplied by ISSN center</a:t>
            </a:r>
            <a:endParaRPr lang="en-US" dirty="0"/>
          </a:p>
        </p:txBody>
      </p:sp>
      <p:sp>
        <p:nvSpPr>
          <p:cNvPr id="4" name="Slide Number Placeholder 3"/>
          <p:cNvSpPr>
            <a:spLocks noGrp="1"/>
          </p:cNvSpPr>
          <p:nvPr>
            <p:ph type="sldNum" sz="quarter" idx="10"/>
          </p:nvPr>
        </p:nvSpPr>
        <p:spPr/>
        <p:txBody>
          <a:bodyPr/>
          <a:lstStyle/>
          <a:p>
            <a:fld id="{D888D139-4662-4753-96F5-BB7C4F625F57}" type="slidenum">
              <a:rPr lang="en-US" smtClean="0"/>
              <a:t>42</a:t>
            </a:fld>
            <a:endParaRPr lang="en-US" dirty="0"/>
          </a:p>
        </p:txBody>
      </p:sp>
    </p:spTree>
    <p:extLst>
      <p:ext uri="{BB962C8B-B14F-4D97-AF65-F5344CB8AC3E}">
        <p14:creationId xmlns:p14="http://schemas.microsoft.com/office/powerpoint/2010/main" val="137177561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a:t>
            </a:r>
            <a:r>
              <a:rPr lang="en-US" baseline="30000" dirty="0" smtClean="0"/>
              <a:t>st</a:t>
            </a:r>
            <a:r>
              <a:rPr lang="en-US" dirty="0" smtClean="0"/>
              <a:t> bullet:</a:t>
            </a:r>
            <a:r>
              <a:rPr lang="en-US" baseline="0" dirty="0" smtClean="0"/>
              <a:t> no change from AACR2 version of CSR: LCRI 12.1F</a:t>
            </a:r>
            <a:r>
              <a:rPr lang="en-US" dirty="0" smtClean="0"/>
              <a:t>; but </a:t>
            </a:r>
            <a:r>
              <a:rPr lang="en-US" i="1" dirty="0" smtClean="0"/>
              <a:t>is</a:t>
            </a:r>
            <a:r>
              <a:rPr lang="en-US" dirty="0" smtClean="0"/>
              <a:t> a change from</a:t>
            </a:r>
            <a:r>
              <a:rPr lang="en-US" baseline="0" dirty="0" smtClean="0"/>
              <a:t> AACR2 as written</a:t>
            </a:r>
            <a:endParaRPr lang="en-US" baseline="0" dirty="0"/>
          </a:p>
          <a:p>
            <a:r>
              <a:rPr lang="en-US" baseline="0" dirty="0" smtClean="0"/>
              <a:t>Q: Why not Core?  A: 2</a:t>
            </a:r>
            <a:r>
              <a:rPr lang="en-US" baseline="30000" dirty="0" smtClean="0"/>
              <a:t>nd</a:t>
            </a:r>
            <a:r>
              <a:rPr lang="en-US" baseline="0" dirty="0" smtClean="0"/>
              <a:t>-3</a:t>
            </a:r>
            <a:r>
              <a:rPr lang="en-US" baseline="30000" dirty="0" smtClean="0"/>
              <a:t>rd</a:t>
            </a:r>
            <a:r>
              <a:rPr lang="en-US" baseline="0" dirty="0" smtClean="0"/>
              <a:t> bullets</a:t>
            </a:r>
          </a:p>
          <a:p>
            <a:r>
              <a:rPr lang="en-US" baseline="0" dirty="0" smtClean="0"/>
              <a:t>1</a:t>
            </a:r>
            <a:r>
              <a:rPr lang="en-US" baseline="30000" dirty="0" smtClean="0"/>
              <a:t>st</a:t>
            </a:r>
            <a:r>
              <a:rPr lang="en-US" baseline="0" dirty="0" smtClean="0"/>
              <a:t>-2</a:t>
            </a:r>
            <a:r>
              <a:rPr lang="en-US" baseline="30000" dirty="0" smtClean="0"/>
              <a:t>nd</a:t>
            </a:r>
            <a:r>
              <a:rPr lang="en-US" baseline="0" dirty="0" smtClean="0"/>
              <a:t> subs: when name is NOT established, use both (in 550 field, transcribe name as found)</a:t>
            </a:r>
          </a:p>
          <a:p>
            <a:r>
              <a:rPr lang="en-US" baseline="0" dirty="0" smtClean="0"/>
              <a:t>2</a:t>
            </a:r>
            <a:r>
              <a:rPr lang="en-US" baseline="30000" dirty="0" smtClean="0"/>
              <a:t>nd</a:t>
            </a:r>
            <a:r>
              <a:rPr lang="en-US" baseline="0" dirty="0" smtClean="0"/>
              <a:t> sub example: give date ranges in 710$3 when issuing body changes</a:t>
            </a:r>
          </a:p>
        </p:txBody>
      </p:sp>
      <p:sp>
        <p:nvSpPr>
          <p:cNvPr id="4" name="Slide Number Placeholder 3"/>
          <p:cNvSpPr>
            <a:spLocks noGrp="1"/>
          </p:cNvSpPr>
          <p:nvPr>
            <p:ph type="sldNum" sz="quarter" idx="10"/>
          </p:nvPr>
        </p:nvSpPr>
        <p:spPr/>
        <p:txBody>
          <a:bodyPr/>
          <a:lstStyle/>
          <a:p>
            <a:fld id="{D888D139-4662-4753-96F5-BB7C4F625F57}" type="slidenum">
              <a:rPr lang="en-US" smtClean="0"/>
              <a:t>43</a:t>
            </a:fld>
            <a:endParaRPr lang="en-US" dirty="0"/>
          </a:p>
        </p:txBody>
      </p:sp>
    </p:spTree>
    <p:extLst>
      <p:ext uri="{BB962C8B-B14F-4D97-AF65-F5344CB8AC3E}">
        <p14:creationId xmlns:p14="http://schemas.microsoft.com/office/powerpoint/2010/main" val="221797025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1</a:t>
            </a:r>
            <a:r>
              <a:rPr lang="en-US" baseline="30000" dirty="0" smtClean="0"/>
              <a:t>st</a:t>
            </a:r>
            <a:r>
              <a:rPr lang="en-US" baseline="0" dirty="0" smtClean="0"/>
              <a:t> sub: i.e. does not have an authority record</a:t>
            </a:r>
          </a:p>
          <a:p>
            <a:r>
              <a:rPr lang="en-US" baseline="0" dirty="0" smtClean="0"/>
              <a:t>2</a:t>
            </a:r>
            <a:r>
              <a:rPr lang="en-US" baseline="30000" dirty="0" smtClean="0"/>
              <a:t>nd</a:t>
            </a:r>
            <a:r>
              <a:rPr lang="en-US" baseline="0" dirty="0" smtClean="0"/>
              <a:t> sub: Exception under RDA 2.4.1.4: record names of editors only when needed to identify the resource (12.1F3a: never record editor in s.o.r.)</a:t>
            </a:r>
          </a:p>
          <a:p>
            <a:r>
              <a:rPr lang="en-US" baseline="0" dirty="0" smtClean="0"/>
              <a:t>2</a:t>
            </a:r>
            <a:r>
              <a:rPr lang="en-US" baseline="30000" dirty="0" smtClean="0"/>
              <a:t>nd</a:t>
            </a:r>
            <a:r>
              <a:rPr lang="en-US" baseline="0" dirty="0" smtClean="0"/>
              <a:t> bullet: not an exhaustive list</a:t>
            </a:r>
          </a:p>
        </p:txBody>
      </p:sp>
      <p:sp>
        <p:nvSpPr>
          <p:cNvPr id="4" name="Slide Number Placeholder 3"/>
          <p:cNvSpPr>
            <a:spLocks noGrp="1"/>
          </p:cNvSpPr>
          <p:nvPr>
            <p:ph type="sldNum" sz="quarter" idx="10"/>
          </p:nvPr>
        </p:nvSpPr>
        <p:spPr/>
        <p:txBody>
          <a:bodyPr/>
          <a:lstStyle/>
          <a:p>
            <a:fld id="{D888D139-4662-4753-96F5-BB7C4F625F57}" type="slidenum">
              <a:rPr lang="en-US" smtClean="0"/>
              <a:t>44</a:t>
            </a:fld>
            <a:endParaRPr lang="en-US" dirty="0"/>
          </a:p>
        </p:txBody>
      </p:sp>
    </p:spTree>
    <p:extLst>
      <p:ext uri="{BB962C8B-B14F-4D97-AF65-F5344CB8AC3E}">
        <p14:creationId xmlns:p14="http://schemas.microsoft.com/office/powerpoint/2010/main" val="221797025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Will</a:t>
            </a:r>
            <a:r>
              <a:rPr lang="en-US" baseline="0" dirty="0" smtClean="0"/>
              <a:t> work on A and B together; C-F on your own</a:t>
            </a:r>
            <a:endParaRPr lang="en-US" dirty="0"/>
          </a:p>
        </p:txBody>
      </p:sp>
      <p:sp>
        <p:nvSpPr>
          <p:cNvPr id="4" name="Slide Number Placeholder 3"/>
          <p:cNvSpPr>
            <a:spLocks noGrp="1"/>
          </p:cNvSpPr>
          <p:nvPr>
            <p:ph type="sldNum" sz="quarter" idx="10"/>
          </p:nvPr>
        </p:nvSpPr>
        <p:spPr/>
        <p:txBody>
          <a:bodyPr/>
          <a:lstStyle/>
          <a:p>
            <a:fld id="{97FBB033-567F-4FD1-B1F8-A120E52E8D63}" type="slidenum">
              <a:rPr lang="en-US" smtClean="0"/>
              <a:t>45</a:t>
            </a:fld>
            <a:endParaRPr lang="en-US" dirty="0"/>
          </a:p>
        </p:txBody>
      </p:sp>
    </p:spTree>
    <p:extLst>
      <p:ext uri="{BB962C8B-B14F-4D97-AF65-F5344CB8AC3E}">
        <p14:creationId xmlns:p14="http://schemas.microsoft.com/office/powerpoint/2010/main" val="324490481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Example A:</a:t>
            </a:r>
          </a:p>
          <a:p>
            <a:r>
              <a:rPr lang="en-US" dirty="0" smtClean="0"/>
              <a:t>We do not have a title page here.  (Refer to CCM 3.2 if necessary)  So title comes from cover,</a:t>
            </a:r>
            <a:r>
              <a:rPr lang="en-US" baseline="0" dirty="0" smtClean="0"/>
              <a:t> even though the title is represented differently in several other locations.  That title is recorded in 246</a:t>
            </a:r>
          </a:p>
          <a:p>
            <a:r>
              <a:rPr lang="en-US" baseline="0" dirty="0" smtClean="0"/>
              <a:t>Re: 245 first indicator: no, question mark is not a valid value.  I use it here merely to indicate that we haven’t yet reached the point of determining what the correct value is.</a:t>
            </a:r>
          </a:p>
          <a:p>
            <a:r>
              <a:rPr lang="en-US" baseline="0" dirty="0" smtClean="0"/>
              <a:t>NOTE: this is the entire 245; no other title info, no s.o.r.</a:t>
            </a:r>
          </a:p>
          <a:p>
            <a:endParaRPr lang="en-US" baseline="0" dirty="0" smtClean="0"/>
          </a:p>
          <a:p>
            <a:r>
              <a:rPr lang="en-US" baseline="0" dirty="0" smtClean="0"/>
              <a:t>Example B:</a:t>
            </a:r>
          </a:p>
          <a:p>
            <a:r>
              <a:rPr lang="en-US" baseline="0" dirty="0" smtClean="0"/>
              <a:t>We have page images.  Title comes from earliest issue; no title page, so look down list – take from caption.  Title variation on home page is recorded in 246, with note about where it came from</a:t>
            </a:r>
          </a:p>
          <a:p>
            <a:r>
              <a:rPr lang="en-US" baseline="0" dirty="0" smtClean="0"/>
              <a:t>Ditto above re. entire 245</a:t>
            </a:r>
          </a:p>
          <a:p>
            <a:endParaRPr lang="en-US" baseline="0" dirty="0" smtClean="0"/>
          </a:p>
          <a:p>
            <a:r>
              <a:rPr lang="en-US" baseline="0" dirty="0" smtClean="0"/>
              <a:t>At end of slide:  Work on the next 4 on your own.  Take 10(?) minutes</a:t>
            </a:r>
          </a:p>
        </p:txBody>
      </p:sp>
      <p:sp>
        <p:nvSpPr>
          <p:cNvPr id="4" name="Slide Number Placeholder 3"/>
          <p:cNvSpPr>
            <a:spLocks noGrp="1"/>
          </p:cNvSpPr>
          <p:nvPr>
            <p:ph type="sldNum" sz="quarter" idx="10"/>
          </p:nvPr>
        </p:nvSpPr>
        <p:spPr/>
        <p:txBody>
          <a:bodyPr/>
          <a:lstStyle/>
          <a:p>
            <a:fld id="{D888D139-4662-4753-96F5-BB7C4F625F57}" type="slidenum">
              <a:rPr lang="en-US" smtClean="0"/>
              <a:t>46</a:t>
            </a:fld>
            <a:endParaRPr lang="en-US" dirty="0"/>
          </a:p>
        </p:txBody>
      </p:sp>
    </p:spTree>
    <p:extLst>
      <p:ext uri="{BB962C8B-B14F-4D97-AF65-F5344CB8AC3E}">
        <p14:creationId xmlns:p14="http://schemas.microsoft.com/office/powerpoint/2010/main" val="355151968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Other Title Information:</a:t>
            </a:r>
            <a:r>
              <a:rPr lang="en-US" baseline="0" dirty="0" smtClean="0"/>
              <a:t> this could go either way.  Title proper is not necessarily clear on its own (is it “misleading”?), but it’s best to avoid subtitles for serials.  We’ll consider this again when we get to work AAPs</a:t>
            </a:r>
            <a:endParaRPr lang="en-US" dirty="0"/>
          </a:p>
        </p:txBody>
      </p:sp>
      <p:sp>
        <p:nvSpPr>
          <p:cNvPr id="4" name="Slide Number Placeholder 3"/>
          <p:cNvSpPr>
            <a:spLocks noGrp="1"/>
          </p:cNvSpPr>
          <p:nvPr>
            <p:ph type="sldNum" sz="quarter" idx="10"/>
          </p:nvPr>
        </p:nvSpPr>
        <p:spPr/>
        <p:txBody>
          <a:bodyPr/>
          <a:lstStyle/>
          <a:p>
            <a:fld id="{D888D139-4662-4753-96F5-BB7C4F625F57}" type="slidenum">
              <a:rPr lang="en-US" smtClean="0"/>
              <a:t>47</a:t>
            </a:fld>
            <a:endParaRPr lang="en-US" dirty="0"/>
          </a:p>
        </p:txBody>
      </p:sp>
    </p:spTree>
    <p:extLst>
      <p:ext uri="{BB962C8B-B14F-4D97-AF65-F5344CB8AC3E}">
        <p14:creationId xmlns:p14="http://schemas.microsoft.com/office/powerpoint/2010/main" val="300767588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Variant title: optional;</a:t>
            </a:r>
            <a:r>
              <a:rPr lang="en-US" baseline="0" dirty="0" smtClean="0"/>
              <a:t> that could be just a logo</a:t>
            </a:r>
          </a:p>
          <a:p>
            <a:endParaRPr lang="en-US" baseline="0" dirty="0" smtClean="0"/>
          </a:p>
          <a:p>
            <a:r>
              <a:rPr lang="en-US" baseline="0" dirty="0" smtClean="0"/>
              <a:t>Other Title Information: this could be a judgment call as well, but really better not to include; it could be different on earlier issues or change on later issues</a:t>
            </a:r>
            <a:endParaRPr lang="en-US" dirty="0"/>
          </a:p>
        </p:txBody>
      </p:sp>
      <p:sp>
        <p:nvSpPr>
          <p:cNvPr id="4" name="Slide Number Placeholder 3"/>
          <p:cNvSpPr>
            <a:spLocks noGrp="1"/>
          </p:cNvSpPr>
          <p:nvPr>
            <p:ph type="sldNum" sz="quarter" idx="10"/>
          </p:nvPr>
        </p:nvSpPr>
        <p:spPr/>
        <p:txBody>
          <a:bodyPr/>
          <a:lstStyle/>
          <a:p>
            <a:fld id="{D888D139-4662-4753-96F5-BB7C4F625F57}" type="slidenum">
              <a:rPr lang="en-US" smtClean="0"/>
              <a:t>48</a:t>
            </a:fld>
            <a:endParaRPr lang="en-US" dirty="0"/>
          </a:p>
        </p:txBody>
      </p:sp>
    </p:spTree>
    <p:extLst>
      <p:ext uri="{BB962C8B-B14F-4D97-AF65-F5344CB8AC3E}">
        <p14:creationId xmlns:p14="http://schemas.microsoft.com/office/powerpoint/2010/main" val="106550787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Example E:</a:t>
            </a:r>
          </a:p>
          <a:p>
            <a:pPr defTabSz="931774">
              <a:defRPr/>
            </a:pPr>
            <a:r>
              <a:rPr lang="en-US" dirty="0" smtClean="0"/>
              <a:t>1</a:t>
            </a:r>
            <a:r>
              <a:rPr lang="en-US" baseline="30000" dirty="0" smtClean="0"/>
              <a:t>st</a:t>
            </a:r>
            <a:r>
              <a:rPr lang="en-US" baseline="0" dirty="0" smtClean="0"/>
              <a:t> 246: could include $p Europe… etc.</a:t>
            </a:r>
          </a:p>
          <a:p>
            <a:pPr defTabSz="931774">
              <a:defRPr/>
            </a:pPr>
            <a:r>
              <a:rPr lang="en-US" baseline="0" dirty="0" smtClean="0"/>
              <a:t>2</a:t>
            </a:r>
            <a:r>
              <a:rPr lang="en-US" baseline="30000" dirty="0" smtClean="0"/>
              <a:t>nd</a:t>
            </a:r>
            <a:r>
              <a:rPr lang="en-US" baseline="0" dirty="0" smtClean="0"/>
              <a:t> 246: that form of title is all over the first page</a:t>
            </a:r>
          </a:p>
          <a:p>
            <a:pPr defTabSz="931774">
              <a:defRPr/>
            </a:pPr>
            <a:r>
              <a:rPr lang="en-US" baseline="0" dirty="0" smtClean="0"/>
              <a:t>3</a:t>
            </a:r>
            <a:r>
              <a:rPr lang="en-US" baseline="30000" dirty="0" smtClean="0"/>
              <a:t>rd</a:t>
            </a:r>
            <a:r>
              <a:rPr lang="en-US" baseline="0" dirty="0" smtClean="0"/>
              <a:t> 246: you aren’t expected to know it’s a running title from info in example set</a:t>
            </a:r>
          </a:p>
          <a:p>
            <a:pPr defTabSz="931774">
              <a:defRPr/>
            </a:pPr>
            <a:r>
              <a:rPr lang="en-US" baseline="0" dirty="0" smtClean="0"/>
              <a:t>And there may be other permutations; give as many as you feel are needed</a:t>
            </a:r>
            <a:endParaRPr lang="en-US" dirty="0" smtClean="0"/>
          </a:p>
        </p:txBody>
      </p:sp>
      <p:sp>
        <p:nvSpPr>
          <p:cNvPr id="4" name="Slide Number Placeholder 3"/>
          <p:cNvSpPr>
            <a:spLocks noGrp="1"/>
          </p:cNvSpPr>
          <p:nvPr>
            <p:ph type="sldNum" sz="quarter" idx="10"/>
          </p:nvPr>
        </p:nvSpPr>
        <p:spPr/>
        <p:txBody>
          <a:bodyPr/>
          <a:lstStyle/>
          <a:p>
            <a:fld id="{D888D139-4662-4753-96F5-BB7C4F625F57}" type="slidenum">
              <a:rPr lang="en-US" smtClean="0"/>
              <a:t>49</a:t>
            </a:fld>
            <a:endParaRPr lang="en-US" dirty="0"/>
          </a:p>
        </p:txBody>
      </p:sp>
    </p:spTree>
    <p:extLst>
      <p:ext uri="{BB962C8B-B14F-4D97-AF65-F5344CB8AC3E}">
        <p14:creationId xmlns:p14="http://schemas.microsoft.com/office/powerpoint/2010/main" val="4583161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37AF057-2F3A-40E9-B08D-89C63F0190DA}" type="slidenum">
              <a:rPr lang="en-US" smtClean="0"/>
              <a:t>5</a:t>
            </a:fld>
            <a:endParaRPr lang="en-US" dirty="0"/>
          </a:p>
        </p:txBody>
      </p:sp>
    </p:spTree>
    <p:extLst>
      <p:ext uri="{BB962C8B-B14F-4D97-AF65-F5344CB8AC3E}">
        <p14:creationId xmlns:p14="http://schemas.microsoft.com/office/powerpoint/2010/main" val="61986987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aseline="0" dirty="0" smtClean="0"/>
              <a:t>Example F: reminder from earlier: no provision in RDA to not give mark of omission at end of title when year (etc.) not “grammatically connected”</a:t>
            </a:r>
            <a:endParaRPr lang="en-US" dirty="0" smtClean="0"/>
          </a:p>
          <a:p>
            <a:pPr defTabSz="931774">
              <a:defRPr/>
            </a:pPr>
            <a:endParaRPr lang="en-US" dirty="0" smtClean="0"/>
          </a:p>
          <a:p>
            <a:pPr defTabSz="931774">
              <a:defRPr/>
            </a:pPr>
            <a:r>
              <a:rPr lang="en-US" dirty="0" smtClean="0"/>
              <a:t>End of exercises on titles</a:t>
            </a:r>
          </a:p>
        </p:txBody>
      </p:sp>
      <p:sp>
        <p:nvSpPr>
          <p:cNvPr id="4" name="Slide Number Placeholder 3"/>
          <p:cNvSpPr>
            <a:spLocks noGrp="1"/>
          </p:cNvSpPr>
          <p:nvPr>
            <p:ph type="sldNum" sz="quarter" idx="10"/>
          </p:nvPr>
        </p:nvSpPr>
        <p:spPr/>
        <p:txBody>
          <a:bodyPr/>
          <a:lstStyle/>
          <a:p>
            <a:fld id="{D888D139-4662-4753-96F5-BB7C4F625F57}" type="slidenum">
              <a:rPr lang="en-US" smtClean="0"/>
              <a:t>50</a:t>
            </a:fld>
            <a:endParaRPr lang="en-US" dirty="0"/>
          </a:p>
        </p:txBody>
      </p:sp>
    </p:spTree>
    <p:extLst>
      <p:ext uri="{BB962C8B-B14F-4D97-AF65-F5344CB8AC3E}">
        <p14:creationId xmlns:p14="http://schemas.microsoft.com/office/powerpoint/2010/main" val="45831615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a:t>
            </a:r>
            <a:r>
              <a:rPr lang="en-US" baseline="30000" dirty="0" smtClean="0"/>
              <a:t>st</a:t>
            </a:r>
            <a:r>
              <a:rPr lang="en-US" dirty="0" smtClean="0"/>
              <a:t> bullet:</a:t>
            </a:r>
            <a:r>
              <a:rPr lang="en-US" baseline="0" dirty="0" smtClean="0"/>
              <a:t> change from AACR2; entire element is transcribed, including any numbers (see RDA basic training for examples)</a:t>
            </a:r>
          </a:p>
          <a:p>
            <a:r>
              <a:rPr lang="en-US" baseline="0" dirty="0" smtClean="0"/>
              <a:t>2</a:t>
            </a:r>
            <a:r>
              <a:rPr lang="en-US" baseline="30000" dirty="0" smtClean="0"/>
              <a:t>nd</a:t>
            </a:r>
            <a:r>
              <a:rPr lang="en-US" baseline="0" dirty="0" smtClean="0"/>
              <a:t> bullet: no change from AACR2.  Related to 3</a:t>
            </a:r>
            <a:r>
              <a:rPr lang="en-US" baseline="30000" dirty="0" smtClean="0"/>
              <a:t>rd</a:t>
            </a:r>
            <a:r>
              <a:rPr lang="en-US" baseline="0" dirty="0" smtClean="0"/>
              <a:t> bullet</a:t>
            </a:r>
          </a:p>
        </p:txBody>
      </p:sp>
      <p:sp>
        <p:nvSpPr>
          <p:cNvPr id="4" name="Slide Number Placeholder 3"/>
          <p:cNvSpPr>
            <a:spLocks noGrp="1"/>
          </p:cNvSpPr>
          <p:nvPr>
            <p:ph type="sldNum" sz="quarter" idx="10"/>
          </p:nvPr>
        </p:nvSpPr>
        <p:spPr/>
        <p:txBody>
          <a:bodyPr/>
          <a:lstStyle/>
          <a:p>
            <a:fld id="{D888D139-4662-4753-96F5-BB7C4F625F57}" type="slidenum">
              <a:rPr lang="en-US" smtClean="0"/>
              <a:t>51</a:t>
            </a:fld>
            <a:endParaRPr lang="en-US" dirty="0"/>
          </a:p>
        </p:txBody>
      </p:sp>
    </p:spTree>
    <p:extLst>
      <p:ext uri="{BB962C8B-B14F-4D97-AF65-F5344CB8AC3E}">
        <p14:creationId xmlns:p14="http://schemas.microsoft.com/office/powerpoint/2010/main" val="365100590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a:t>
            </a:r>
            <a:r>
              <a:rPr lang="en-US" baseline="30000" dirty="0" smtClean="0"/>
              <a:t>st</a:t>
            </a:r>
            <a:r>
              <a:rPr lang="en-US" dirty="0" smtClean="0"/>
              <a:t> bullet: in other</a:t>
            </a:r>
            <a:r>
              <a:rPr lang="en-US" baseline="0" dirty="0" smtClean="0"/>
              <a:t> words, this info can come from any source</a:t>
            </a:r>
          </a:p>
          <a:p>
            <a:r>
              <a:rPr lang="en-US" baseline="0" dirty="0" smtClean="0"/>
              <a:t>2</a:t>
            </a:r>
            <a:r>
              <a:rPr lang="en-US" baseline="30000" dirty="0" smtClean="0"/>
              <a:t>nd</a:t>
            </a:r>
            <a:r>
              <a:rPr lang="en-US" baseline="0" dirty="0" smtClean="0"/>
              <a:t> bullet: Example: alternative numbering</a:t>
            </a:r>
            <a:endParaRPr lang="en-US" dirty="0"/>
          </a:p>
        </p:txBody>
      </p:sp>
      <p:sp>
        <p:nvSpPr>
          <p:cNvPr id="4" name="Slide Number Placeholder 3"/>
          <p:cNvSpPr>
            <a:spLocks noGrp="1"/>
          </p:cNvSpPr>
          <p:nvPr>
            <p:ph type="sldNum" sz="quarter" idx="10"/>
          </p:nvPr>
        </p:nvSpPr>
        <p:spPr/>
        <p:txBody>
          <a:bodyPr/>
          <a:lstStyle/>
          <a:p>
            <a:fld id="{D888D139-4662-4753-96F5-BB7C4F625F57}" type="slidenum">
              <a:rPr lang="en-US" smtClean="0"/>
              <a:t>52</a:t>
            </a:fld>
            <a:endParaRPr lang="en-US" dirty="0"/>
          </a:p>
        </p:txBody>
      </p:sp>
    </p:spTree>
    <p:extLst>
      <p:ext uri="{BB962C8B-B14F-4D97-AF65-F5344CB8AC3E}">
        <p14:creationId xmlns:p14="http://schemas.microsoft.com/office/powerpoint/2010/main" val="300621622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a:t>
            </a:r>
            <a:r>
              <a:rPr lang="en-US" baseline="30000" dirty="0" smtClean="0"/>
              <a:t>st</a:t>
            </a:r>
            <a:r>
              <a:rPr lang="en-US" dirty="0" smtClean="0"/>
              <a:t> bullet: This is the “Alternative” in the instruction for each Core element, and is a note;</a:t>
            </a:r>
            <a:r>
              <a:rPr lang="en-US" baseline="0" dirty="0" smtClean="0"/>
              <a:t> no change from AACR2 version of CSR: LCRI 12.3</a:t>
            </a:r>
          </a:p>
          <a:p>
            <a:pPr defTabSz="931774">
              <a:defRPr/>
            </a:pPr>
            <a:r>
              <a:rPr lang="en-US" baseline="0" dirty="0" smtClean="0"/>
              <a:t>1</a:t>
            </a:r>
            <a:r>
              <a:rPr lang="en-US" baseline="30000" dirty="0" smtClean="0"/>
              <a:t>st</a:t>
            </a:r>
            <a:r>
              <a:rPr lang="en-US" baseline="0" dirty="0" smtClean="0"/>
              <a:t> sub: If no info in same source as title proper, then look at any other source within the resource</a:t>
            </a:r>
          </a:p>
          <a:p>
            <a:r>
              <a:rPr lang="en-US" baseline="0" dirty="0" smtClean="0"/>
              <a:t>2</a:t>
            </a:r>
            <a:r>
              <a:rPr lang="en-US" baseline="30000" dirty="0" smtClean="0"/>
              <a:t>nd</a:t>
            </a:r>
            <a:r>
              <a:rPr lang="en-US" baseline="0" dirty="0" smtClean="0"/>
              <a:t> sub: Required to record when available.  Since this is a note (thus no preferred source), no square brackets needed.  Surrogate if applicable</a:t>
            </a:r>
          </a:p>
          <a:p>
            <a:r>
              <a:rPr lang="en-US" baseline="0" dirty="0" smtClean="0"/>
              <a:t>3</a:t>
            </a:r>
            <a:r>
              <a:rPr lang="en-US" baseline="30000" dirty="0" smtClean="0"/>
              <a:t>rd</a:t>
            </a:r>
            <a:r>
              <a:rPr lang="en-US" baseline="0" dirty="0" smtClean="0"/>
              <a:t> sub: 1.8 applies for any number, including dates. Transcribe: as appears on the source; Appendix A capitalization preferred</a:t>
            </a:r>
          </a:p>
          <a:p>
            <a:r>
              <a:rPr lang="en-US" baseline="0" dirty="0" smtClean="0"/>
              <a:t>4</a:t>
            </a:r>
            <a:r>
              <a:rPr lang="en-US" baseline="30000" dirty="0" smtClean="0"/>
              <a:t>th</a:t>
            </a:r>
            <a:r>
              <a:rPr lang="en-US" baseline="0" dirty="0" smtClean="0"/>
              <a:t> sub: Details: e.g. slash for hyphen, year and number that is division of year, inclusive range of numbers. Supplying: e.g. when first issue lacks numbering, when first issue not in hand</a:t>
            </a:r>
          </a:p>
        </p:txBody>
      </p:sp>
      <p:sp>
        <p:nvSpPr>
          <p:cNvPr id="4" name="Slide Number Placeholder 3"/>
          <p:cNvSpPr>
            <a:spLocks noGrp="1"/>
          </p:cNvSpPr>
          <p:nvPr>
            <p:ph type="sldNum" sz="quarter" idx="10"/>
          </p:nvPr>
        </p:nvSpPr>
        <p:spPr/>
        <p:txBody>
          <a:bodyPr/>
          <a:lstStyle/>
          <a:p>
            <a:fld id="{D888D139-4662-4753-96F5-BB7C4F625F57}" type="slidenum">
              <a:rPr lang="en-US" smtClean="0"/>
              <a:t>53</a:t>
            </a:fld>
            <a:endParaRPr lang="en-US" dirty="0"/>
          </a:p>
        </p:txBody>
      </p:sp>
    </p:spTree>
    <p:extLst>
      <p:ext uri="{BB962C8B-B14F-4D97-AF65-F5344CB8AC3E}">
        <p14:creationId xmlns:p14="http://schemas.microsoft.com/office/powerpoint/2010/main" val="11505148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Randomly pulled from PCC RDA serial bibs on OCLC.  Not necessarily meaningful without knowing what the source of information looks like.</a:t>
            </a:r>
          </a:p>
          <a:p>
            <a:endParaRPr lang="en-US" baseline="0" dirty="0" smtClean="0"/>
          </a:p>
          <a:p>
            <a:r>
              <a:rPr lang="en-US" baseline="0" dirty="0" smtClean="0"/>
              <a:t>Note that all these examples are for currently published titles; for ceased titles, continue current practice: semicolon, then “ceased with____” (or “ceased in”) – we’ll look at examples on Day 3</a:t>
            </a:r>
          </a:p>
        </p:txBody>
      </p:sp>
      <p:sp>
        <p:nvSpPr>
          <p:cNvPr id="4" name="Slide Number Placeholder 3"/>
          <p:cNvSpPr>
            <a:spLocks noGrp="1"/>
          </p:cNvSpPr>
          <p:nvPr>
            <p:ph type="sldNum" sz="quarter" idx="10"/>
          </p:nvPr>
        </p:nvSpPr>
        <p:spPr/>
        <p:txBody>
          <a:bodyPr/>
          <a:lstStyle/>
          <a:p>
            <a:fld id="{D888D139-4662-4753-96F5-BB7C4F625F57}" type="slidenum">
              <a:rPr lang="en-US" smtClean="0"/>
              <a:t>54</a:t>
            </a:fld>
            <a:endParaRPr lang="en-US" dirty="0"/>
          </a:p>
        </p:txBody>
      </p:sp>
    </p:spTree>
    <p:extLst>
      <p:ext uri="{BB962C8B-B14F-4D97-AF65-F5344CB8AC3E}">
        <p14:creationId xmlns:p14="http://schemas.microsoft.com/office/powerpoint/2010/main" val="115051485"/>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start of slide: will not discuss other types of statements in 264</a:t>
            </a:r>
            <a:r>
              <a:rPr lang="en-US" baseline="0" dirty="0" smtClean="0"/>
              <a:t> – al</a:t>
            </a:r>
            <a:r>
              <a:rPr lang="en-US" dirty="0" smtClean="0"/>
              <a:t>ready covered in depth in RDA basic training; will focus on what’s different about serials</a:t>
            </a:r>
            <a:r>
              <a:rPr lang="en-US" baseline="0" dirty="0" smtClean="0"/>
              <a:t> &amp; IRs</a:t>
            </a:r>
            <a:endParaRPr lang="en-US" dirty="0" smtClean="0"/>
          </a:p>
          <a:p>
            <a:r>
              <a:rPr lang="en-US" dirty="0" smtClean="0"/>
              <a:t>2</a:t>
            </a:r>
            <a:r>
              <a:rPr lang="en-US" baseline="30000" dirty="0" smtClean="0"/>
              <a:t>nd</a:t>
            </a:r>
            <a:r>
              <a:rPr lang="en-US" dirty="0" smtClean="0"/>
              <a:t> &amp; 3</a:t>
            </a:r>
            <a:r>
              <a:rPr lang="en-US" baseline="30000" dirty="0" smtClean="0"/>
              <a:t>rd</a:t>
            </a:r>
            <a:r>
              <a:rPr lang="en-US" baseline="0" dirty="0" smtClean="0"/>
              <a:t> </a:t>
            </a:r>
            <a:r>
              <a:rPr lang="en-US" dirty="0" smtClean="0"/>
              <a:t>bullets: Reminder from RDA basic training</a:t>
            </a:r>
            <a:endParaRPr lang="en-US" dirty="0"/>
          </a:p>
        </p:txBody>
      </p:sp>
      <p:sp>
        <p:nvSpPr>
          <p:cNvPr id="4" name="Slide Number Placeholder 3"/>
          <p:cNvSpPr>
            <a:spLocks noGrp="1"/>
          </p:cNvSpPr>
          <p:nvPr>
            <p:ph type="sldNum" sz="quarter" idx="10"/>
          </p:nvPr>
        </p:nvSpPr>
        <p:spPr/>
        <p:txBody>
          <a:bodyPr/>
          <a:lstStyle/>
          <a:p>
            <a:fld id="{D888D139-4662-4753-96F5-BB7C4F625F57}" type="slidenum">
              <a:rPr lang="en-US" smtClean="0"/>
              <a:t>55</a:t>
            </a:fld>
            <a:endParaRPr lang="en-US" dirty="0"/>
          </a:p>
        </p:txBody>
      </p:sp>
    </p:spTree>
    <p:extLst>
      <p:ext uri="{BB962C8B-B14F-4D97-AF65-F5344CB8AC3E}">
        <p14:creationId xmlns:p14="http://schemas.microsoft.com/office/powerpoint/2010/main" val="2142063338"/>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a:t>
            </a:r>
            <a:r>
              <a:rPr lang="en-US" baseline="30000" dirty="0" smtClean="0"/>
              <a:t>st</a:t>
            </a:r>
            <a:r>
              <a:rPr lang="en-US" dirty="0" smtClean="0"/>
              <a:t> bullet: tru</a:t>
            </a:r>
            <a:r>
              <a:rPr lang="en-US" baseline="0" dirty="0" smtClean="0"/>
              <a:t>e of both serials &amp; IRs</a:t>
            </a:r>
          </a:p>
          <a:p>
            <a:r>
              <a:rPr lang="en-US" baseline="0" dirty="0" smtClean="0"/>
              <a:t>1</a:t>
            </a:r>
            <a:r>
              <a:rPr lang="en-US" baseline="30000" dirty="0" smtClean="0"/>
              <a:t>st</a:t>
            </a:r>
            <a:r>
              <a:rPr lang="en-US" baseline="0" dirty="0" smtClean="0"/>
              <a:t> &amp; 2</a:t>
            </a:r>
            <a:r>
              <a:rPr lang="en-US" baseline="30000" dirty="0" smtClean="0"/>
              <a:t>nd</a:t>
            </a:r>
            <a:r>
              <a:rPr lang="en-US" baseline="0" dirty="0" smtClean="0"/>
              <a:t> subs: same as LCRI 1.4F8</a:t>
            </a:r>
          </a:p>
          <a:p>
            <a:r>
              <a:rPr lang="en-US" baseline="0" dirty="0" smtClean="0"/>
              <a:t>2</a:t>
            </a:r>
            <a:r>
              <a:rPr lang="en-US" baseline="30000" dirty="0" smtClean="0"/>
              <a:t>nd</a:t>
            </a:r>
            <a:r>
              <a:rPr lang="en-US" baseline="0" dirty="0" smtClean="0"/>
              <a:t> bullet: FF “Dates” (aka “Date 1” and “Date 2”) = MARC </a:t>
            </a:r>
            <a:r>
              <a:rPr lang="en-US" baseline="0" dirty="0" smtClean="0"/>
              <a:t>008/07-14</a:t>
            </a:r>
            <a:endParaRPr lang="en-US" baseline="0" dirty="0" smtClean="0"/>
          </a:p>
        </p:txBody>
      </p:sp>
      <p:sp>
        <p:nvSpPr>
          <p:cNvPr id="4" name="Slide Number Placeholder 3"/>
          <p:cNvSpPr>
            <a:spLocks noGrp="1"/>
          </p:cNvSpPr>
          <p:nvPr>
            <p:ph type="sldNum" sz="quarter" idx="10"/>
          </p:nvPr>
        </p:nvSpPr>
        <p:spPr/>
        <p:txBody>
          <a:bodyPr/>
          <a:lstStyle/>
          <a:p>
            <a:fld id="{D888D139-4662-4753-96F5-BB7C4F625F57}" type="slidenum">
              <a:rPr lang="en-US" smtClean="0"/>
              <a:t>56</a:t>
            </a:fld>
            <a:endParaRPr lang="en-US" dirty="0"/>
          </a:p>
        </p:txBody>
      </p:sp>
    </p:spTree>
    <p:extLst>
      <p:ext uri="{BB962C8B-B14F-4D97-AF65-F5344CB8AC3E}">
        <p14:creationId xmlns:p14="http://schemas.microsoft.com/office/powerpoint/2010/main" val="3066268225"/>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Reminder from RDA basic training</a:t>
            </a:r>
          </a:p>
          <a:p>
            <a:endParaRPr lang="en-US" sz="1300" dirty="0"/>
          </a:p>
          <a:p>
            <a:r>
              <a:rPr lang="en-US" sz="1300" dirty="0"/>
              <a:t>1</a:t>
            </a:r>
            <a:r>
              <a:rPr lang="en-US" sz="1300" baseline="30000" dirty="0"/>
              <a:t>st</a:t>
            </a:r>
            <a:r>
              <a:rPr lang="en-US" sz="1300" dirty="0"/>
              <a:t> bullet: We’ll look at series and subseries together since instructions are largely the same.  Note that this is for MARC 490; series tracing (MARC 8XX) will be discussed later</a:t>
            </a:r>
          </a:p>
          <a:p>
            <a:r>
              <a:rPr lang="en-US" sz="1300" dirty="0"/>
              <a:t>2</a:t>
            </a:r>
            <a:r>
              <a:rPr lang="en-US" sz="1300" baseline="30000" dirty="0"/>
              <a:t>nd</a:t>
            </a:r>
            <a:r>
              <a:rPr lang="en-US" sz="1300" dirty="0"/>
              <a:t>-4</a:t>
            </a:r>
            <a:r>
              <a:rPr lang="en-US" sz="1300" baseline="30000" dirty="0"/>
              <a:t>th</a:t>
            </a:r>
            <a:r>
              <a:rPr lang="en-US" sz="1300" dirty="0"/>
              <a:t> bullets: change from AACR2</a:t>
            </a:r>
            <a:endParaRPr lang="en-US" dirty="0"/>
          </a:p>
        </p:txBody>
      </p:sp>
      <p:sp>
        <p:nvSpPr>
          <p:cNvPr id="4" name="Slide Number Placeholder 3"/>
          <p:cNvSpPr>
            <a:spLocks noGrp="1"/>
          </p:cNvSpPr>
          <p:nvPr>
            <p:ph type="sldNum" sz="quarter" idx="10"/>
          </p:nvPr>
        </p:nvSpPr>
        <p:spPr/>
        <p:txBody>
          <a:bodyPr/>
          <a:lstStyle/>
          <a:p>
            <a:fld id="{97FBB033-567F-4FD1-B1F8-A120E52E8D63}" type="slidenum">
              <a:rPr lang="en-US" smtClean="0"/>
              <a:t>57</a:t>
            </a:fld>
            <a:endParaRPr lang="en-US" dirty="0"/>
          </a:p>
        </p:txBody>
      </p:sp>
    </p:spTree>
    <p:extLst>
      <p:ext uri="{BB962C8B-B14F-4D97-AF65-F5344CB8AC3E}">
        <p14:creationId xmlns:p14="http://schemas.microsoft.com/office/powerpoint/2010/main" val="1353078698"/>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dirty="0"/>
              <a:t>You have already made this determination based on LC-PCC PS 0.0, section “Determining Mode of Issuance” (or LC-PCC PS 2.1)</a:t>
            </a:r>
          </a:p>
          <a:p>
            <a:r>
              <a:rPr lang="en-US" sz="1300" dirty="0"/>
              <a:t>MARC Leader/07, better known in OCLC as fixed field BLvl. </a:t>
            </a:r>
            <a:r>
              <a:rPr lang="pt-BR" sz="1300" dirty="0"/>
              <a:t>No change, no surprises: serial = s , IR = i</a:t>
            </a:r>
            <a:endParaRPr lang="en-US" dirty="0"/>
          </a:p>
        </p:txBody>
      </p:sp>
      <p:sp>
        <p:nvSpPr>
          <p:cNvPr id="4" name="Slide Number Placeholder 3"/>
          <p:cNvSpPr>
            <a:spLocks noGrp="1"/>
          </p:cNvSpPr>
          <p:nvPr>
            <p:ph type="sldNum" sz="quarter" idx="10"/>
          </p:nvPr>
        </p:nvSpPr>
        <p:spPr/>
        <p:txBody>
          <a:bodyPr/>
          <a:lstStyle/>
          <a:p>
            <a:fld id="{97FBB033-567F-4FD1-B1F8-A120E52E8D63}" type="slidenum">
              <a:rPr lang="en-US" smtClean="0"/>
              <a:t>58</a:t>
            </a:fld>
            <a:endParaRPr lang="en-US" dirty="0"/>
          </a:p>
        </p:txBody>
      </p:sp>
    </p:spTree>
    <p:extLst>
      <p:ext uri="{BB962C8B-B14F-4D97-AF65-F5344CB8AC3E}">
        <p14:creationId xmlns:p14="http://schemas.microsoft.com/office/powerpoint/2010/main" val="1379410457"/>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a:t>
            </a:r>
            <a:r>
              <a:rPr lang="en-US" baseline="30000" dirty="0" smtClean="0"/>
              <a:t>st</a:t>
            </a:r>
            <a:r>
              <a:rPr lang="en-US" dirty="0" smtClean="0"/>
              <a:t> bullet: includes AACR2</a:t>
            </a:r>
            <a:r>
              <a:rPr lang="en-US" baseline="0" dirty="0" smtClean="0"/>
              <a:t> versions of CSR and CCM</a:t>
            </a:r>
            <a:endParaRPr lang="en-US" dirty="0" smtClean="0"/>
          </a:p>
          <a:p>
            <a:r>
              <a:rPr lang="en-US" dirty="0" smtClean="0"/>
              <a:t>5</a:t>
            </a:r>
            <a:r>
              <a:rPr lang="en-US" baseline="30000" dirty="0" smtClean="0"/>
              <a:t>th</a:t>
            </a:r>
            <a:r>
              <a:rPr lang="en-US" dirty="0" smtClean="0"/>
              <a:t> bullet: i.e. do not use MARC 310</a:t>
            </a:r>
          </a:p>
          <a:p>
            <a:r>
              <a:rPr lang="en-US" dirty="0" smtClean="0"/>
              <a:t>6</a:t>
            </a:r>
            <a:r>
              <a:rPr lang="en-US" baseline="30000" dirty="0" smtClean="0"/>
              <a:t>th</a:t>
            </a:r>
            <a:r>
              <a:rPr lang="en-US" dirty="0" smtClean="0"/>
              <a:t> bullet: = MARC 008/18-19</a:t>
            </a:r>
          </a:p>
          <a:p>
            <a:r>
              <a:rPr lang="en-US" dirty="0" smtClean="0"/>
              <a:t>2</a:t>
            </a:r>
            <a:r>
              <a:rPr lang="en-US" baseline="30000" dirty="0" smtClean="0"/>
              <a:t>nd</a:t>
            </a:r>
            <a:r>
              <a:rPr lang="en-US" dirty="0" smtClean="0"/>
              <a:t> sub: fill characters are the OCLC workform</a:t>
            </a:r>
            <a:r>
              <a:rPr lang="en-US" baseline="0" dirty="0" smtClean="0"/>
              <a:t> default value</a:t>
            </a:r>
            <a:endParaRPr lang="en-US" dirty="0"/>
          </a:p>
        </p:txBody>
      </p:sp>
      <p:sp>
        <p:nvSpPr>
          <p:cNvPr id="4" name="Slide Number Placeholder 3"/>
          <p:cNvSpPr>
            <a:spLocks noGrp="1"/>
          </p:cNvSpPr>
          <p:nvPr>
            <p:ph type="sldNum" sz="quarter" idx="10"/>
          </p:nvPr>
        </p:nvSpPr>
        <p:spPr/>
        <p:txBody>
          <a:bodyPr/>
          <a:lstStyle/>
          <a:p>
            <a:fld id="{D888D139-4662-4753-96F5-BB7C4F625F57}" type="slidenum">
              <a:rPr lang="en-US" smtClean="0"/>
              <a:t>59</a:t>
            </a:fld>
            <a:endParaRPr lang="en-US" dirty="0"/>
          </a:p>
        </p:txBody>
      </p:sp>
    </p:spTree>
    <p:extLst>
      <p:ext uri="{BB962C8B-B14F-4D97-AF65-F5344CB8AC3E}">
        <p14:creationId xmlns:p14="http://schemas.microsoft.com/office/powerpoint/2010/main" val="12533862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start of slide: Switch</a:t>
            </a:r>
            <a:r>
              <a:rPr lang="en-US" baseline="0" dirty="0" smtClean="0"/>
              <a:t> to browser to show how to find documentation – start at Library home page</a:t>
            </a:r>
            <a:endParaRPr lang="en-US" dirty="0" smtClean="0"/>
          </a:p>
          <a:p>
            <a:endParaRPr lang="en-US" dirty="0" smtClean="0"/>
          </a:p>
          <a:p>
            <a:r>
              <a:rPr lang="en-US" dirty="0" smtClean="0"/>
              <a:t>3</a:t>
            </a:r>
            <a:r>
              <a:rPr lang="en-US" baseline="30000" dirty="0" smtClean="0"/>
              <a:t>rd</a:t>
            </a:r>
            <a:r>
              <a:rPr lang="en-US" baseline="0" dirty="0" smtClean="0"/>
              <a:t> sub: use with caution; some parts already out-of-date.  Will be updated to reflect new CSR &amp; CCM</a:t>
            </a:r>
            <a:endParaRPr lang="en-US" dirty="0"/>
          </a:p>
        </p:txBody>
      </p:sp>
      <p:sp>
        <p:nvSpPr>
          <p:cNvPr id="4" name="Slide Number Placeholder 3"/>
          <p:cNvSpPr>
            <a:spLocks noGrp="1"/>
          </p:cNvSpPr>
          <p:nvPr>
            <p:ph type="sldNum" sz="quarter" idx="10"/>
          </p:nvPr>
        </p:nvSpPr>
        <p:spPr/>
        <p:txBody>
          <a:bodyPr/>
          <a:lstStyle/>
          <a:p>
            <a:fld id="{D888D139-4662-4753-96F5-BB7C4F625F57}" type="slidenum">
              <a:rPr lang="en-US" smtClean="0"/>
              <a:t>6</a:t>
            </a:fld>
            <a:endParaRPr lang="en-US" dirty="0"/>
          </a:p>
        </p:txBody>
      </p:sp>
    </p:spTree>
    <p:extLst>
      <p:ext uri="{BB962C8B-B14F-4D97-AF65-F5344CB8AC3E}">
        <p14:creationId xmlns:p14="http://schemas.microsoft.com/office/powerpoint/2010/main" val="3539966623"/>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MARC 776 = related manifestation; will discuss later</a:t>
            </a:r>
          </a:p>
          <a:p>
            <a:r>
              <a:rPr lang="en-US" dirty="0" smtClean="0"/>
              <a:t>2</a:t>
            </a:r>
            <a:r>
              <a:rPr lang="en-US" baseline="30000" dirty="0" smtClean="0"/>
              <a:t>nd</a:t>
            </a:r>
            <a:r>
              <a:rPr lang="en-US" dirty="0" smtClean="0"/>
              <a:t> bullet: not</a:t>
            </a:r>
            <a:r>
              <a:rPr lang="en-US" baseline="0" dirty="0" smtClean="0"/>
              <a:t> all IRs have ISBN</a:t>
            </a:r>
          </a:p>
          <a:p>
            <a:r>
              <a:rPr lang="en-US" baseline="0" dirty="0" smtClean="0"/>
              <a:t>Also: ignore any ISBNs on serial issues</a:t>
            </a:r>
          </a:p>
          <a:p>
            <a:endParaRPr lang="en-US" baseline="0" dirty="0" smtClean="0"/>
          </a:p>
          <a:p>
            <a:r>
              <a:rPr lang="en-US" baseline="0" dirty="0" smtClean="0"/>
              <a:t>At end of slide: if you have any other manifestation-level identifiers, you may record them (except ISBNs on serials) but are not required to</a:t>
            </a:r>
            <a:endParaRPr lang="en-US" dirty="0"/>
          </a:p>
        </p:txBody>
      </p:sp>
      <p:sp>
        <p:nvSpPr>
          <p:cNvPr id="4" name="Slide Number Placeholder 3"/>
          <p:cNvSpPr>
            <a:spLocks noGrp="1"/>
          </p:cNvSpPr>
          <p:nvPr>
            <p:ph type="sldNum" sz="quarter" idx="10"/>
          </p:nvPr>
        </p:nvSpPr>
        <p:spPr/>
        <p:txBody>
          <a:bodyPr/>
          <a:lstStyle/>
          <a:p>
            <a:fld id="{D888D139-4662-4753-96F5-BB7C4F625F57}" type="slidenum">
              <a:rPr lang="en-US" smtClean="0"/>
              <a:t>60</a:t>
            </a:fld>
            <a:endParaRPr lang="en-US" dirty="0"/>
          </a:p>
        </p:txBody>
      </p:sp>
    </p:spTree>
    <p:extLst>
      <p:ext uri="{BB962C8B-B14F-4D97-AF65-F5344CB8AC3E}">
        <p14:creationId xmlns:p14="http://schemas.microsoft.com/office/powerpoint/2010/main" val="1576721219"/>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chemeClr val="tx1"/>
                </a:solidFill>
              </a:rPr>
              <a:t>NOTE: these instructions are renumbered with April RDA Toolkit release; were: RDA 2.20.2.3, RDA 2.20.13 (change: separated out Notes on Manifestation from Notes on Item)</a:t>
            </a:r>
            <a:endParaRPr lang="en-US" dirty="0" smtClean="0">
              <a:solidFill>
                <a:schemeClr val="tx1"/>
              </a:solidFill>
            </a:endParaRPr>
          </a:p>
          <a:p>
            <a:endParaRPr lang="en-US" dirty="0" smtClean="0">
              <a:solidFill>
                <a:schemeClr val="tx1"/>
              </a:solidFill>
            </a:endParaRPr>
          </a:p>
          <a:p>
            <a:r>
              <a:rPr lang="en-US" dirty="0" smtClean="0"/>
              <a:t>1</a:t>
            </a:r>
            <a:r>
              <a:rPr lang="en-US" baseline="30000" dirty="0" smtClean="0"/>
              <a:t>st</a:t>
            </a:r>
            <a:r>
              <a:rPr lang="en-US" dirty="0" smtClean="0"/>
              <a:t>-3</a:t>
            </a:r>
            <a:r>
              <a:rPr lang="en-US" baseline="30000" dirty="0" smtClean="0"/>
              <a:t>rd</a:t>
            </a:r>
            <a:r>
              <a:rPr lang="en-US" baseline="0" dirty="0" smtClean="0"/>
              <a:t> bullets, 1</a:t>
            </a:r>
            <a:r>
              <a:rPr lang="en-US" baseline="30000" dirty="0" smtClean="0"/>
              <a:t>st</a:t>
            </a:r>
            <a:r>
              <a:rPr lang="en-US" baseline="0" dirty="0" smtClean="0"/>
              <a:t> sub: no change from AACR2 version of CSR</a:t>
            </a:r>
          </a:p>
          <a:p>
            <a:r>
              <a:rPr lang="en-US" baseline="0" dirty="0" smtClean="0"/>
              <a:t>4</a:t>
            </a:r>
            <a:r>
              <a:rPr lang="en-US" baseline="30000" dirty="0" smtClean="0"/>
              <a:t>th</a:t>
            </a:r>
            <a:r>
              <a:rPr lang="en-US" baseline="0" dirty="0" smtClean="0"/>
              <a:t> bullet: same as LCRI 12.7B23</a:t>
            </a:r>
          </a:p>
          <a:p>
            <a:endParaRPr lang="en-US" baseline="0" dirty="0" smtClean="0"/>
          </a:p>
          <a:p>
            <a:r>
              <a:rPr lang="en-US" baseline="0" dirty="0" smtClean="0"/>
              <a:t>cont’d on next slide</a:t>
            </a:r>
            <a:endParaRPr lang="en-US" dirty="0"/>
          </a:p>
        </p:txBody>
      </p:sp>
      <p:sp>
        <p:nvSpPr>
          <p:cNvPr id="4" name="Slide Number Placeholder 3"/>
          <p:cNvSpPr>
            <a:spLocks noGrp="1"/>
          </p:cNvSpPr>
          <p:nvPr>
            <p:ph type="sldNum" sz="quarter" idx="10"/>
          </p:nvPr>
        </p:nvSpPr>
        <p:spPr/>
        <p:txBody>
          <a:bodyPr/>
          <a:lstStyle/>
          <a:p>
            <a:fld id="{D888D139-4662-4753-96F5-BB7C4F625F57}" type="slidenum">
              <a:rPr lang="en-US" smtClean="0"/>
              <a:t>61</a:t>
            </a:fld>
            <a:endParaRPr lang="en-US" dirty="0"/>
          </a:p>
        </p:txBody>
      </p:sp>
    </p:spTree>
    <p:extLst>
      <p:ext uri="{BB962C8B-B14F-4D97-AF65-F5344CB8AC3E}">
        <p14:creationId xmlns:p14="http://schemas.microsoft.com/office/powerpoint/2010/main" val="39302173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a:t>
            </a:r>
            <a:r>
              <a:rPr lang="en-US" baseline="30000" dirty="0" smtClean="0"/>
              <a:t>st</a:t>
            </a:r>
            <a:r>
              <a:rPr lang="en-US" dirty="0" smtClean="0"/>
              <a:t> bullet: same as LCRI 12.7B23</a:t>
            </a:r>
          </a:p>
          <a:p>
            <a:r>
              <a:rPr lang="en-US" dirty="0" smtClean="0"/>
              <a:t>2</a:t>
            </a:r>
            <a:r>
              <a:rPr lang="en-US" baseline="30000" dirty="0" smtClean="0"/>
              <a:t>nd</a:t>
            </a:r>
            <a:r>
              <a:rPr lang="en-US" dirty="0" smtClean="0"/>
              <a:t> bullet</a:t>
            </a:r>
            <a:r>
              <a:rPr lang="en-US" baseline="0" dirty="0" smtClean="0"/>
              <a:t> &amp; 1</a:t>
            </a:r>
            <a:r>
              <a:rPr lang="en-US" baseline="30000" dirty="0" smtClean="0"/>
              <a:t>st</a:t>
            </a:r>
            <a:r>
              <a:rPr lang="en-US" baseline="0" dirty="0" smtClean="0"/>
              <a:t> sub: no change from AACR2 version of CSR</a:t>
            </a:r>
          </a:p>
          <a:p>
            <a:r>
              <a:rPr lang="en-US" baseline="0" dirty="0" smtClean="0"/>
              <a:t>3</a:t>
            </a:r>
            <a:r>
              <a:rPr lang="en-US" baseline="30000" dirty="0" smtClean="0"/>
              <a:t>rd</a:t>
            </a:r>
            <a:r>
              <a:rPr lang="en-US" baseline="0" dirty="0" smtClean="0"/>
              <a:t> bullet: no change from AACR2 IR guidelines</a:t>
            </a:r>
          </a:p>
          <a:p>
            <a:endParaRPr lang="en-US" baseline="0" dirty="0" smtClean="0"/>
          </a:p>
          <a:p>
            <a:r>
              <a:rPr lang="en-US" baseline="0" dirty="0" smtClean="0"/>
              <a:t>At end of slide:  end of Core elements from Chapter 2.  Any questions?</a:t>
            </a:r>
            <a:endParaRPr lang="en-US" dirty="0"/>
          </a:p>
        </p:txBody>
      </p:sp>
      <p:sp>
        <p:nvSpPr>
          <p:cNvPr id="4" name="Slide Number Placeholder 3"/>
          <p:cNvSpPr>
            <a:spLocks noGrp="1"/>
          </p:cNvSpPr>
          <p:nvPr>
            <p:ph type="sldNum" sz="quarter" idx="10"/>
          </p:nvPr>
        </p:nvSpPr>
        <p:spPr/>
        <p:txBody>
          <a:bodyPr/>
          <a:lstStyle/>
          <a:p>
            <a:fld id="{D888D139-4662-4753-96F5-BB7C4F625F57}" type="slidenum">
              <a:rPr lang="en-US" smtClean="0"/>
              <a:t>62</a:t>
            </a:fld>
            <a:endParaRPr lang="en-US" dirty="0"/>
          </a:p>
        </p:txBody>
      </p:sp>
    </p:spTree>
    <p:extLst>
      <p:ext uri="{BB962C8B-B14F-4D97-AF65-F5344CB8AC3E}">
        <p14:creationId xmlns:p14="http://schemas.microsoft.com/office/powerpoint/2010/main" val="901263220"/>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Will</a:t>
            </a:r>
            <a:r>
              <a:rPr lang="en-US" baseline="0" dirty="0" smtClean="0"/>
              <a:t> work on A and B together; C-F on your own</a:t>
            </a:r>
            <a:endParaRPr lang="en-US" dirty="0" smtClean="0"/>
          </a:p>
        </p:txBody>
      </p:sp>
      <p:sp>
        <p:nvSpPr>
          <p:cNvPr id="4" name="Slide Number Placeholder 3"/>
          <p:cNvSpPr>
            <a:spLocks noGrp="1"/>
          </p:cNvSpPr>
          <p:nvPr>
            <p:ph type="sldNum" sz="quarter" idx="10"/>
          </p:nvPr>
        </p:nvSpPr>
        <p:spPr/>
        <p:txBody>
          <a:bodyPr/>
          <a:lstStyle/>
          <a:p>
            <a:fld id="{97FBB033-567F-4FD1-B1F8-A120E52E8D63}" type="slidenum">
              <a:rPr lang="en-US" smtClean="0"/>
              <a:t>63</a:t>
            </a:fld>
            <a:endParaRPr lang="en-US" dirty="0"/>
          </a:p>
        </p:txBody>
      </p:sp>
    </p:spTree>
    <p:extLst>
      <p:ext uri="{BB962C8B-B14F-4D97-AF65-F5344CB8AC3E}">
        <p14:creationId xmlns:p14="http://schemas.microsoft.com/office/powerpoint/2010/main" val="3511886890"/>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3</a:t>
            </a:r>
            <a:r>
              <a:rPr lang="en-US" baseline="30000" dirty="0" smtClean="0"/>
              <a:t>rd</a:t>
            </a:r>
            <a:r>
              <a:rPr lang="en-US" baseline="0" dirty="0" smtClean="0"/>
              <a:t> bullet &amp; subs: Remember, preferred source for publisher’s name is same source as title proper – cover, for this resource.  No place of publication found in same source, so go to any other source within the resource.</a:t>
            </a:r>
          </a:p>
        </p:txBody>
      </p:sp>
      <p:sp>
        <p:nvSpPr>
          <p:cNvPr id="4" name="Slide Number Placeholder 3"/>
          <p:cNvSpPr>
            <a:spLocks noGrp="1"/>
          </p:cNvSpPr>
          <p:nvPr>
            <p:ph type="sldNum" sz="quarter" idx="10"/>
          </p:nvPr>
        </p:nvSpPr>
        <p:spPr/>
        <p:txBody>
          <a:bodyPr/>
          <a:lstStyle/>
          <a:p>
            <a:fld id="{D888D139-4662-4753-96F5-BB7C4F625F57}" type="slidenum">
              <a:rPr lang="en-US" smtClean="0">
                <a:solidFill>
                  <a:prstClr val="black"/>
                </a:solidFill>
              </a:rPr>
              <a:pPr/>
              <a:t>64</a:t>
            </a:fld>
            <a:endParaRPr lang="en-US" dirty="0">
              <a:solidFill>
                <a:prstClr val="black"/>
              </a:solidFill>
            </a:endParaRPr>
          </a:p>
        </p:txBody>
      </p:sp>
    </p:spTree>
    <p:extLst>
      <p:ext uri="{BB962C8B-B14F-4D97-AF65-F5344CB8AC3E}">
        <p14:creationId xmlns:p14="http://schemas.microsoft.com/office/powerpoint/2010/main" val="3551519681"/>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2</a:t>
            </a:r>
            <a:r>
              <a:rPr lang="en-US" baseline="30000" dirty="0" smtClean="0"/>
              <a:t>nd</a:t>
            </a:r>
            <a:r>
              <a:rPr lang="en-US" baseline="0" dirty="0" smtClean="0"/>
              <a:t> bullet &amp; sub: based upon statement from “Scope”</a:t>
            </a:r>
          </a:p>
          <a:p>
            <a:r>
              <a:rPr lang="en-US" baseline="0" dirty="0" smtClean="0"/>
              <a:t>3</a:t>
            </a:r>
            <a:r>
              <a:rPr lang="en-US" baseline="30000" dirty="0" smtClean="0"/>
              <a:t>rd</a:t>
            </a:r>
            <a:r>
              <a:rPr lang="en-US" baseline="0" dirty="0" smtClean="0"/>
              <a:t> bullet &amp; sub: can be tricky when first issue after title change; confirm in ISSN Portal (already done for this title)</a:t>
            </a:r>
          </a:p>
        </p:txBody>
      </p:sp>
      <p:sp>
        <p:nvSpPr>
          <p:cNvPr id="4" name="Slide Number Placeholder 3"/>
          <p:cNvSpPr>
            <a:spLocks noGrp="1"/>
          </p:cNvSpPr>
          <p:nvPr>
            <p:ph type="sldNum" sz="quarter" idx="10"/>
          </p:nvPr>
        </p:nvSpPr>
        <p:spPr/>
        <p:txBody>
          <a:bodyPr/>
          <a:lstStyle/>
          <a:p>
            <a:fld id="{D888D139-4662-4753-96F5-BB7C4F625F57}" type="slidenum">
              <a:rPr lang="en-US" smtClean="0">
                <a:solidFill>
                  <a:prstClr val="black"/>
                </a:solidFill>
              </a:rPr>
              <a:pPr/>
              <a:t>65</a:t>
            </a:fld>
            <a:endParaRPr lang="en-US" dirty="0">
              <a:solidFill>
                <a:prstClr val="black"/>
              </a:solidFill>
            </a:endParaRPr>
          </a:p>
        </p:txBody>
      </p:sp>
    </p:spTree>
    <p:extLst>
      <p:ext uri="{BB962C8B-B14F-4D97-AF65-F5344CB8AC3E}">
        <p14:creationId xmlns:p14="http://schemas.microsoft.com/office/powerpoint/2010/main" val="3551519681"/>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2</a:t>
            </a:r>
            <a:r>
              <a:rPr lang="en-US" baseline="30000" dirty="0" smtClean="0"/>
              <a:t>nd</a:t>
            </a:r>
            <a:r>
              <a:rPr lang="en-US" baseline="0" dirty="0" smtClean="0"/>
              <a:t> bullet &amp; sub: in the absence of numbering, can’t be certain that earliest issue in list of issues is really the first; nothing within the issue gives any indication that it’s the first.  We just don’t have enough information.</a:t>
            </a:r>
          </a:p>
          <a:p>
            <a:r>
              <a:rPr lang="en-US" baseline="0" dirty="0" smtClean="0"/>
              <a:t>3</a:t>
            </a:r>
            <a:r>
              <a:rPr lang="en-US" baseline="30000" dirty="0" smtClean="0"/>
              <a:t>rd</a:t>
            </a:r>
            <a:r>
              <a:rPr lang="en-US" baseline="0" dirty="0" smtClean="0"/>
              <a:t> bullet &amp; subs: second publisher’s name is not Core – judgment call as to whether to include</a:t>
            </a:r>
          </a:p>
        </p:txBody>
      </p:sp>
      <p:sp>
        <p:nvSpPr>
          <p:cNvPr id="4" name="Slide Number Placeholder 3"/>
          <p:cNvSpPr>
            <a:spLocks noGrp="1"/>
          </p:cNvSpPr>
          <p:nvPr>
            <p:ph type="sldNum" sz="quarter" idx="10"/>
          </p:nvPr>
        </p:nvSpPr>
        <p:spPr/>
        <p:txBody>
          <a:bodyPr/>
          <a:lstStyle/>
          <a:p>
            <a:fld id="{D888D139-4662-4753-96F5-BB7C4F625F57}" type="slidenum">
              <a:rPr lang="en-US" smtClean="0">
                <a:solidFill>
                  <a:prstClr val="black"/>
                </a:solidFill>
              </a:rPr>
              <a:pPr/>
              <a:t>66</a:t>
            </a:fld>
            <a:endParaRPr lang="en-US" dirty="0">
              <a:solidFill>
                <a:prstClr val="black"/>
              </a:solidFill>
            </a:endParaRPr>
          </a:p>
        </p:txBody>
      </p:sp>
    </p:spTree>
    <p:extLst>
      <p:ext uri="{BB962C8B-B14F-4D97-AF65-F5344CB8AC3E}">
        <p14:creationId xmlns:p14="http://schemas.microsoft.com/office/powerpoint/2010/main" val="3551519681"/>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2</a:t>
            </a:r>
            <a:r>
              <a:rPr lang="en-US" baseline="30000" dirty="0" smtClean="0"/>
              <a:t>nd</a:t>
            </a:r>
            <a:r>
              <a:rPr lang="en-US" baseline="0" dirty="0" smtClean="0"/>
              <a:t> bullet &amp; sub: OK to base upon loi as long as you spot-check a few issues</a:t>
            </a:r>
          </a:p>
          <a:p>
            <a:r>
              <a:rPr lang="en-US" baseline="0" dirty="0" smtClean="0"/>
              <a:t>4</a:t>
            </a:r>
            <a:r>
              <a:rPr lang="en-US" baseline="30000" dirty="0" smtClean="0"/>
              <a:t>th</a:t>
            </a:r>
            <a:r>
              <a:rPr lang="en-US" baseline="0" dirty="0" smtClean="0"/>
              <a:t> bullet &amp; subs: this is what source of title looks like for an online serial using P/N guidelines.  For LIC, don’t need to specify source of info unless it’s different from DBO.  Re. LIC: look at latest issue, make sure there aren’t any descriptive changes from earliest issue that you need to record</a:t>
            </a:r>
          </a:p>
          <a:p>
            <a:endParaRPr lang="en-US" baseline="0" dirty="0" smtClean="0"/>
          </a:p>
          <a:p>
            <a:pPr defTabSz="931774">
              <a:defRPr/>
            </a:pPr>
            <a:r>
              <a:rPr lang="en-US" baseline="0" dirty="0" smtClean="0"/>
              <a:t>At end of slide:  Work on the next 4 on your own.  Take 10(?) minutes</a:t>
            </a:r>
          </a:p>
        </p:txBody>
      </p:sp>
      <p:sp>
        <p:nvSpPr>
          <p:cNvPr id="4" name="Slide Number Placeholder 3"/>
          <p:cNvSpPr>
            <a:spLocks noGrp="1"/>
          </p:cNvSpPr>
          <p:nvPr>
            <p:ph type="sldNum" sz="quarter" idx="10"/>
          </p:nvPr>
        </p:nvSpPr>
        <p:spPr/>
        <p:txBody>
          <a:bodyPr/>
          <a:lstStyle/>
          <a:p>
            <a:fld id="{D888D139-4662-4753-96F5-BB7C4F625F57}" type="slidenum">
              <a:rPr lang="en-US" smtClean="0">
                <a:solidFill>
                  <a:prstClr val="black"/>
                </a:solidFill>
              </a:rPr>
              <a:pPr/>
              <a:t>67</a:t>
            </a:fld>
            <a:endParaRPr lang="en-US" dirty="0">
              <a:solidFill>
                <a:prstClr val="black"/>
              </a:solidFill>
            </a:endParaRPr>
          </a:p>
        </p:txBody>
      </p:sp>
    </p:spTree>
    <p:extLst>
      <p:ext uri="{BB962C8B-B14F-4D97-AF65-F5344CB8AC3E}">
        <p14:creationId xmlns:p14="http://schemas.microsoft.com/office/powerpoint/2010/main" val="3551519681"/>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D888D139-4662-4753-96F5-BB7C4F625F57}" type="slidenum">
              <a:rPr lang="en-US" smtClean="0">
                <a:solidFill>
                  <a:prstClr val="black"/>
                </a:solidFill>
              </a:rPr>
              <a:pPr/>
              <a:t>68</a:t>
            </a:fld>
            <a:endParaRPr lang="en-US" dirty="0">
              <a:solidFill>
                <a:prstClr val="black"/>
              </a:solidFill>
            </a:endParaRPr>
          </a:p>
        </p:txBody>
      </p:sp>
    </p:spTree>
    <p:extLst>
      <p:ext uri="{BB962C8B-B14F-4D97-AF65-F5344CB8AC3E}">
        <p14:creationId xmlns:p14="http://schemas.microsoft.com/office/powerpoint/2010/main" val="3551519681"/>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3</a:t>
            </a:r>
            <a:r>
              <a:rPr lang="en-US" baseline="30000" dirty="0" smtClean="0"/>
              <a:t>rd</a:t>
            </a:r>
            <a:r>
              <a:rPr lang="en-US" baseline="0" dirty="0" smtClean="0"/>
              <a:t> bullet &amp; sub: does not appear on resource; taken from ISSN Portal (ISSN apparently assigned in 2011)</a:t>
            </a:r>
          </a:p>
          <a:p>
            <a:r>
              <a:rPr lang="en-US" baseline="0" dirty="0" smtClean="0"/>
              <a:t>4</a:t>
            </a:r>
            <a:r>
              <a:rPr lang="en-US" baseline="30000" dirty="0" smtClean="0"/>
              <a:t>th</a:t>
            </a:r>
            <a:r>
              <a:rPr lang="en-US" baseline="0" dirty="0" smtClean="0"/>
              <a:t> bullet &amp; sub: let’s pretend for now that we have just the first issue; will look later at making changes</a:t>
            </a:r>
          </a:p>
        </p:txBody>
      </p:sp>
      <p:sp>
        <p:nvSpPr>
          <p:cNvPr id="4" name="Slide Number Placeholder 3"/>
          <p:cNvSpPr>
            <a:spLocks noGrp="1"/>
          </p:cNvSpPr>
          <p:nvPr>
            <p:ph type="sldNum" sz="quarter" idx="10"/>
          </p:nvPr>
        </p:nvSpPr>
        <p:spPr/>
        <p:txBody>
          <a:bodyPr/>
          <a:lstStyle/>
          <a:p>
            <a:fld id="{D888D139-4662-4753-96F5-BB7C4F625F57}" type="slidenum">
              <a:rPr lang="en-US" smtClean="0">
                <a:solidFill>
                  <a:prstClr val="black"/>
                </a:solidFill>
              </a:rPr>
              <a:pPr/>
              <a:t>69</a:t>
            </a:fld>
            <a:endParaRPr lang="en-US" dirty="0">
              <a:solidFill>
                <a:prstClr val="black"/>
              </a:solidFill>
            </a:endParaRPr>
          </a:p>
        </p:txBody>
      </p:sp>
    </p:spTree>
    <p:extLst>
      <p:ext uri="{BB962C8B-B14F-4D97-AF65-F5344CB8AC3E}">
        <p14:creationId xmlns:p14="http://schemas.microsoft.com/office/powerpoint/2010/main" val="35515196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a:t>
            </a:r>
            <a:r>
              <a:rPr lang="en-US" baseline="30000" dirty="0" smtClean="0"/>
              <a:t>st</a:t>
            </a:r>
            <a:r>
              <a:rPr lang="en-US" dirty="0" smtClean="0"/>
              <a:t> sub: show how</a:t>
            </a:r>
            <a:r>
              <a:rPr lang="en-US" baseline="0" dirty="0" smtClean="0"/>
              <a:t> to identify updated modules in Cat. Desktop</a:t>
            </a:r>
          </a:p>
          <a:p>
            <a:r>
              <a:rPr lang="en-US" baseline="0" dirty="0" smtClean="0"/>
              <a:t>Updated modules:</a:t>
            </a:r>
          </a:p>
          <a:p>
            <a:pPr lvl="3" rtl="0"/>
            <a:r>
              <a:rPr lang="en-US" dirty="0"/>
              <a:t>Module 3. Preferred source and other sources of information (</a:t>
            </a:r>
            <a:r>
              <a:rPr lang="en-US" i="1" dirty="0"/>
              <a:t>was:</a:t>
            </a:r>
            <a:r>
              <a:rPr lang="en-US" dirty="0"/>
              <a:t> Chief source and other sources of information)</a:t>
            </a:r>
          </a:p>
          <a:p>
            <a:pPr lvl="3"/>
            <a:r>
              <a:rPr lang="en-US" dirty="0"/>
              <a:t>Module 4. Persons, Families, and Corporate Bodies Associated with a Work (</a:t>
            </a:r>
            <a:r>
              <a:rPr lang="en-US" i="1" dirty="0"/>
              <a:t>was:</a:t>
            </a:r>
            <a:r>
              <a:rPr lang="en-US" dirty="0"/>
              <a:t> Main and added entries)</a:t>
            </a:r>
          </a:p>
          <a:p>
            <a:pPr lvl="3"/>
            <a:r>
              <a:rPr lang="en-US" dirty="0"/>
              <a:t>Module 5. Authorized Access Points for Serial Works and Expressions (</a:t>
            </a:r>
            <a:r>
              <a:rPr lang="en-US" i="1" dirty="0"/>
              <a:t>was:</a:t>
            </a:r>
            <a:r>
              <a:rPr lang="en-US" dirty="0"/>
              <a:t> Uniform titles)</a:t>
            </a:r>
          </a:p>
          <a:p>
            <a:pPr lvl="3"/>
            <a:r>
              <a:rPr lang="en-US" dirty="0"/>
              <a:t>Module 7. Additional authorized access points and variant access points for the title (</a:t>
            </a:r>
            <a:r>
              <a:rPr lang="en-US" i="1" dirty="0"/>
              <a:t>was:</a:t>
            </a:r>
            <a:r>
              <a:rPr lang="en-US" dirty="0"/>
              <a:t> Variant titles and title added entries)</a:t>
            </a:r>
          </a:p>
          <a:p>
            <a:pPr lvl="3"/>
            <a:r>
              <a:rPr lang="en-US" dirty="0"/>
              <a:t>Module 9. Edition statement</a:t>
            </a:r>
          </a:p>
          <a:p>
            <a:pPr lvl="3"/>
            <a:r>
              <a:rPr lang="en-US" dirty="0"/>
              <a:t>Module 10. Publication, distribution, etc. (</a:t>
            </a:r>
            <a:r>
              <a:rPr lang="en-US" i="1" dirty="0"/>
              <a:t>was:</a:t>
            </a:r>
            <a:r>
              <a:rPr lang="en-US" dirty="0"/>
              <a:t> Publication, distribution, etc. area)</a:t>
            </a:r>
          </a:p>
          <a:p>
            <a:pPr lvl="3"/>
            <a:r>
              <a:rPr lang="en-US" dirty="0"/>
              <a:t>Module 15. Subject headings</a:t>
            </a:r>
          </a:p>
          <a:p>
            <a:pPr lvl="3" rtl="0"/>
            <a:r>
              <a:rPr lang="en-US" dirty="0"/>
              <a:t>Module 31. Remote access electronic serials (online serials)</a:t>
            </a:r>
          </a:p>
          <a:p>
            <a:r>
              <a:rPr lang="en-US" baseline="0" dirty="0" smtClean="0"/>
              <a:t>2</a:t>
            </a:r>
            <a:r>
              <a:rPr lang="en-US" baseline="30000" dirty="0" smtClean="0"/>
              <a:t>nd</a:t>
            </a:r>
            <a:r>
              <a:rPr lang="en-US" baseline="0" dirty="0" smtClean="0"/>
              <a:t> sub: this is the current plan; may or may not come to fruition since MARC is going away</a:t>
            </a:r>
          </a:p>
        </p:txBody>
      </p:sp>
      <p:sp>
        <p:nvSpPr>
          <p:cNvPr id="4" name="Slide Number Placeholder 3"/>
          <p:cNvSpPr>
            <a:spLocks noGrp="1"/>
          </p:cNvSpPr>
          <p:nvPr>
            <p:ph type="sldNum" sz="quarter" idx="10"/>
          </p:nvPr>
        </p:nvSpPr>
        <p:spPr/>
        <p:txBody>
          <a:bodyPr/>
          <a:lstStyle/>
          <a:p>
            <a:fld id="{D888D139-4662-4753-96F5-BB7C4F625F57}" type="slidenum">
              <a:rPr lang="en-US" smtClean="0"/>
              <a:t>7</a:t>
            </a:fld>
            <a:endParaRPr lang="en-US" dirty="0"/>
          </a:p>
        </p:txBody>
      </p:sp>
    </p:spTree>
    <p:extLst>
      <p:ext uri="{BB962C8B-B14F-4D97-AF65-F5344CB8AC3E}">
        <p14:creationId xmlns:p14="http://schemas.microsoft.com/office/powerpoint/2010/main" val="2540829505"/>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2</a:t>
            </a:r>
            <a:r>
              <a:rPr lang="en-US" baseline="30000" dirty="0" smtClean="0"/>
              <a:t>nd</a:t>
            </a:r>
            <a:r>
              <a:rPr lang="en-US" baseline="0" dirty="0" smtClean="0"/>
              <a:t> bullet &amp; sub: don’t know whether title changed since 1974.  If you aren’t going to do further research, don’t use this element; you don’t have enough information (e.g. title may have changed since 1974)</a:t>
            </a:r>
          </a:p>
        </p:txBody>
      </p:sp>
      <p:sp>
        <p:nvSpPr>
          <p:cNvPr id="4" name="Slide Number Placeholder 3"/>
          <p:cNvSpPr>
            <a:spLocks noGrp="1"/>
          </p:cNvSpPr>
          <p:nvPr>
            <p:ph type="sldNum" sz="quarter" idx="10"/>
          </p:nvPr>
        </p:nvSpPr>
        <p:spPr/>
        <p:txBody>
          <a:bodyPr/>
          <a:lstStyle/>
          <a:p>
            <a:fld id="{D888D139-4662-4753-96F5-BB7C4F625F57}" type="slidenum">
              <a:rPr lang="en-US" smtClean="0">
                <a:solidFill>
                  <a:prstClr val="black"/>
                </a:solidFill>
              </a:rPr>
              <a:pPr/>
              <a:t>70</a:t>
            </a:fld>
            <a:endParaRPr lang="en-US" dirty="0">
              <a:solidFill>
                <a:prstClr val="black"/>
              </a:solidFill>
            </a:endParaRPr>
          </a:p>
        </p:txBody>
      </p:sp>
    </p:spTree>
    <p:extLst>
      <p:ext uri="{BB962C8B-B14F-4D97-AF65-F5344CB8AC3E}">
        <p14:creationId xmlns:p14="http://schemas.microsoft.com/office/powerpoint/2010/main" val="3551519681"/>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D888D139-4662-4753-96F5-BB7C4F625F57}" type="slidenum">
              <a:rPr lang="en-US" smtClean="0">
                <a:solidFill>
                  <a:prstClr val="black"/>
                </a:solidFill>
              </a:rPr>
              <a:pPr/>
              <a:t>71</a:t>
            </a:fld>
            <a:endParaRPr lang="en-US" dirty="0">
              <a:solidFill>
                <a:prstClr val="black"/>
              </a:solidFill>
            </a:endParaRPr>
          </a:p>
        </p:txBody>
      </p:sp>
    </p:spTree>
    <p:extLst>
      <p:ext uri="{BB962C8B-B14F-4D97-AF65-F5344CB8AC3E}">
        <p14:creationId xmlns:p14="http://schemas.microsoft.com/office/powerpoint/2010/main" val="3551519681"/>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2</a:t>
            </a:r>
            <a:r>
              <a:rPr lang="en-US" baseline="30000" dirty="0" smtClean="0"/>
              <a:t>nd</a:t>
            </a:r>
            <a:r>
              <a:rPr lang="en-US" baseline="0" dirty="0" smtClean="0"/>
              <a:t> bullet &amp; subs: this title &amp; the ISSN printed on it are not in the ISSN Portal.  Searching OCLC results in what may be an earlier title, but (assuming all you have is piece in hand &amp; it is not already cataloged) you lack intervening issues and thus don’t know whether there has been yet another title change.</a:t>
            </a:r>
          </a:p>
        </p:txBody>
      </p:sp>
      <p:sp>
        <p:nvSpPr>
          <p:cNvPr id="4" name="Slide Number Placeholder 3"/>
          <p:cNvSpPr>
            <a:spLocks noGrp="1"/>
          </p:cNvSpPr>
          <p:nvPr>
            <p:ph type="sldNum" sz="quarter" idx="10"/>
          </p:nvPr>
        </p:nvSpPr>
        <p:spPr/>
        <p:txBody>
          <a:bodyPr/>
          <a:lstStyle/>
          <a:p>
            <a:fld id="{D888D139-4662-4753-96F5-BB7C4F625F57}" type="slidenum">
              <a:rPr lang="en-US" smtClean="0">
                <a:solidFill>
                  <a:prstClr val="black"/>
                </a:solidFill>
              </a:rPr>
              <a:pPr/>
              <a:t>72</a:t>
            </a:fld>
            <a:endParaRPr lang="en-US" dirty="0">
              <a:solidFill>
                <a:prstClr val="black"/>
              </a:solidFill>
            </a:endParaRPr>
          </a:p>
        </p:txBody>
      </p:sp>
    </p:spTree>
    <p:extLst>
      <p:ext uri="{BB962C8B-B14F-4D97-AF65-F5344CB8AC3E}">
        <p14:creationId xmlns:p14="http://schemas.microsoft.com/office/powerpoint/2010/main" val="3551519681"/>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4</a:t>
            </a:r>
            <a:r>
              <a:rPr lang="en-US" baseline="30000" dirty="0" smtClean="0"/>
              <a:t>th</a:t>
            </a:r>
            <a:r>
              <a:rPr lang="en-US" dirty="0" smtClean="0"/>
              <a:t> bullet &amp; subs: numeric/alphabetic designation is core, and</a:t>
            </a:r>
            <a:r>
              <a:rPr lang="en-US" baseline="0" dirty="0" smtClean="0"/>
              <a:t> none on same source as title proper, so take from any source.  Chronological designation: preferred source is same source as title proper, so taken from cover; though acceptable to use months instead.  Mention presence of alternate chronological designation in 515.</a:t>
            </a:r>
            <a:endParaRPr lang="en-US" dirty="0" smtClean="0"/>
          </a:p>
        </p:txBody>
      </p:sp>
      <p:sp>
        <p:nvSpPr>
          <p:cNvPr id="4" name="Slide Number Placeholder 3"/>
          <p:cNvSpPr>
            <a:spLocks noGrp="1"/>
          </p:cNvSpPr>
          <p:nvPr>
            <p:ph type="sldNum" sz="quarter" idx="10"/>
          </p:nvPr>
        </p:nvSpPr>
        <p:spPr/>
        <p:txBody>
          <a:bodyPr/>
          <a:lstStyle/>
          <a:p>
            <a:fld id="{D888D139-4662-4753-96F5-BB7C4F625F57}" type="slidenum">
              <a:rPr lang="en-US" smtClean="0">
                <a:solidFill>
                  <a:prstClr val="black"/>
                </a:solidFill>
              </a:rPr>
              <a:pPr/>
              <a:t>73</a:t>
            </a:fld>
            <a:endParaRPr lang="en-US" dirty="0">
              <a:solidFill>
                <a:prstClr val="black"/>
              </a:solidFill>
            </a:endParaRPr>
          </a:p>
        </p:txBody>
      </p:sp>
    </p:spTree>
    <p:extLst>
      <p:ext uri="{BB962C8B-B14F-4D97-AF65-F5344CB8AC3E}">
        <p14:creationId xmlns:p14="http://schemas.microsoft.com/office/powerpoint/2010/main" val="3551519681"/>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D888D139-4662-4753-96F5-BB7C4F625F57}" type="slidenum">
              <a:rPr lang="en-US" smtClean="0">
                <a:solidFill>
                  <a:prstClr val="black"/>
                </a:solidFill>
              </a:rPr>
              <a:pPr/>
              <a:t>74</a:t>
            </a:fld>
            <a:endParaRPr lang="en-US" dirty="0">
              <a:solidFill>
                <a:prstClr val="black"/>
              </a:solidFill>
            </a:endParaRPr>
          </a:p>
        </p:txBody>
      </p:sp>
    </p:spTree>
    <p:extLst>
      <p:ext uri="{BB962C8B-B14F-4D97-AF65-F5344CB8AC3E}">
        <p14:creationId xmlns:p14="http://schemas.microsoft.com/office/powerpoint/2010/main" val="3551519681"/>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2</a:t>
            </a:r>
            <a:r>
              <a:rPr lang="en-US" baseline="30000" dirty="0" smtClean="0"/>
              <a:t>nd</a:t>
            </a:r>
            <a:r>
              <a:rPr lang="en-US" baseline="0" dirty="0" smtClean="0"/>
              <a:t> bullet &amp; subs: this is the product of research done outside the piece; will see more of this when we discuss work AAPs</a:t>
            </a:r>
          </a:p>
          <a:p>
            <a:r>
              <a:rPr lang="en-US" baseline="0" dirty="0" smtClean="0"/>
              <a:t>4</a:t>
            </a:r>
            <a:r>
              <a:rPr lang="en-US" baseline="30000" dirty="0" smtClean="0"/>
              <a:t>th</a:t>
            </a:r>
            <a:r>
              <a:rPr lang="en-US" baseline="0" dirty="0" smtClean="0"/>
              <a:t> bullet &amp; subs: date of publication is optional here (since designation is chronological), but helps users determine coverage (i.e. 2005 issue probably covers all of calendar year 2005, since it wasn’t issued until fairly late in 2006)</a:t>
            </a:r>
          </a:p>
          <a:p>
            <a:endParaRPr lang="en-US" baseline="0" dirty="0" smtClean="0"/>
          </a:p>
          <a:p>
            <a:pPr defTabSz="931774">
              <a:defRPr/>
            </a:pPr>
            <a:r>
              <a:rPr lang="en-US" dirty="0" smtClean="0"/>
              <a:t>End of exercises on edition</a:t>
            </a:r>
            <a:r>
              <a:rPr lang="en-US" baseline="0" dirty="0" smtClean="0"/>
              <a:t> stmt etc.</a:t>
            </a:r>
            <a:endParaRPr lang="en-US" dirty="0" smtClean="0"/>
          </a:p>
        </p:txBody>
      </p:sp>
      <p:sp>
        <p:nvSpPr>
          <p:cNvPr id="4" name="Slide Number Placeholder 3"/>
          <p:cNvSpPr>
            <a:spLocks noGrp="1"/>
          </p:cNvSpPr>
          <p:nvPr>
            <p:ph type="sldNum" sz="quarter" idx="10"/>
          </p:nvPr>
        </p:nvSpPr>
        <p:spPr/>
        <p:txBody>
          <a:bodyPr/>
          <a:lstStyle/>
          <a:p>
            <a:fld id="{D888D139-4662-4753-96F5-BB7C4F625F57}" type="slidenum">
              <a:rPr lang="en-US" smtClean="0">
                <a:solidFill>
                  <a:prstClr val="black"/>
                </a:solidFill>
              </a:rPr>
              <a:pPr/>
              <a:t>75</a:t>
            </a:fld>
            <a:endParaRPr lang="en-US" dirty="0">
              <a:solidFill>
                <a:prstClr val="black"/>
              </a:solidFill>
            </a:endParaRPr>
          </a:p>
        </p:txBody>
      </p:sp>
    </p:spTree>
    <p:extLst>
      <p:ext uri="{BB962C8B-B14F-4D97-AF65-F5344CB8AC3E}">
        <p14:creationId xmlns:p14="http://schemas.microsoft.com/office/powerpoint/2010/main" val="3551519681"/>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FBB033-567F-4FD1-B1F8-A120E52E8D63}" type="slidenum">
              <a:rPr lang="en-US" smtClean="0"/>
              <a:t>76</a:t>
            </a:fld>
            <a:endParaRPr lang="en-US" dirty="0"/>
          </a:p>
        </p:txBody>
      </p:sp>
    </p:spTree>
    <p:extLst>
      <p:ext uri="{BB962C8B-B14F-4D97-AF65-F5344CB8AC3E}">
        <p14:creationId xmlns:p14="http://schemas.microsoft.com/office/powerpoint/2010/main" val="2842731212"/>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FBB033-567F-4FD1-B1F8-A120E52E8D63}" type="slidenum">
              <a:rPr lang="en-US" smtClean="0"/>
              <a:t>77</a:t>
            </a:fld>
            <a:endParaRPr lang="en-US" dirty="0"/>
          </a:p>
        </p:txBody>
      </p:sp>
    </p:spTree>
    <p:extLst>
      <p:ext uri="{BB962C8B-B14F-4D97-AF65-F5344CB8AC3E}">
        <p14:creationId xmlns:p14="http://schemas.microsoft.com/office/powerpoint/2010/main" val="24550597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aseline="0" dirty="0" smtClean="0"/>
              <a:t>We’ll still need to know AACR2 for the foreseeable future; but w</a:t>
            </a:r>
            <a:r>
              <a:rPr lang="en-US" dirty="0" smtClean="0"/>
              <a:t>e no</a:t>
            </a:r>
            <a:r>
              <a:rPr lang="en-US" baseline="0" dirty="0" smtClean="0"/>
              <a:t> longer have a chapter all to ourselves</a:t>
            </a:r>
            <a:endParaRPr lang="en-US" dirty="0"/>
          </a:p>
        </p:txBody>
      </p:sp>
      <p:sp>
        <p:nvSpPr>
          <p:cNvPr id="4" name="Slide Number Placeholder 3"/>
          <p:cNvSpPr>
            <a:spLocks noGrp="1"/>
          </p:cNvSpPr>
          <p:nvPr>
            <p:ph type="sldNum" sz="quarter" idx="10"/>
          </p:nvPr>
        </p:nvSpPr>
        <p:spPr/>
        <p:txBody>
          <a:bodyPr/>
          <a:lstStyle/>
          <a:p>
            <a:fld id="{D888D139-4662-4753-96F5-BB7C4F625F57}" type="slidenum">
              <a:rPr lang="en-US" smtClean="0"/>
              <a:t>8</a:t>
            </a:fld>
            <a:endParaRPr lang="en-US" dirty="0"/>
          </a:p>
        </p:txBody>
      </p:sp>
    </p:spTree>
    <p:extLst>
      <p:ext uri="{BB962C8B-B14F-4D97-AF65-F5344CB8AC3E}">
        <p14:creationId xmlns:p14="http://schemas.microsoft.com/office/powerpoint/2010/main" val="5141085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a:t>
            </a:r>
            <a:r>
              <a:rPr lang="en-US" baseline="30000" dirty="0" smtClean="0"/>
              <a:t>st</a:t>
            </a:r>
            <a:r>
              <a:rPr lang="en-US" dirty="0" smtClean="0"/>
              <a:t> bullet (Chapters 1-4) &amp; 2</a:t>
            </a:r>
            <a:r>
              <a:rPr lang="en-US" baseline="30000" dirty="0" smtClean="0"/>
              <a:t>nd</a:t>
            </a:r>
            <a:r>
              <a:rPr lang="en-US" dirty="0" smtClean="0"/>
              <a:t> bullet</a:t>
            </a:r>
            <a:r>
              <a:rPr lang="en-US" baseline="0" dirty="0" smtClean="0"/>
              <a:t> (Chapters 5-7)</a:t>
            </a:r>
            <a:r>
              <a:rPr lang="en-US" dirty="0" smtClean="0"/>
              <a:t>: will spend most of our time here in this training.</a:t>
            </a:r>
            <a:r>
              <a:rPr lang="en-US" baseline="0" dirty="0" smtClean="0"/>
              <a:t>  FRBR Group 1 entities</a:t>
            </a:r>
            <a:endParaRPr lang="en-US" dirty="0" smtClean="0"/>
          </a:p>
          <a:p>
            <a:r>
              <a:rPr lang="en-US" dirty="0" smtClean="0"/>
              <a:t>ALSO, 2</a:t>
            </a:r>
            <a:r>
              <a:rPr lang="en-US" baseline="30000" dirty="0" smtClean="0"/>
              <a:t>nd</a:t>
            </a:r>
            <a:r>
              <a:rPr lang="en-US" dirty="0" smtClean="0"/>
              <a:t> bullet: elements</a:t>
            </a:r>
            <a:r>
              <a:rPr lang="en-US" baseline="0" dirty="0" smtClean="0"/>
              <a:t> in Sect. 2: some are for bib records, some are for authority records, many are for both</a:t>
            </a:r>
            <a:endParaRPr lang="en-US" dirty="0" smtClean="0"/>
          </a:p>
          <a:p>
            <a:r>
              <a:rPr lang="en-US" dirty="0" smtClean="0"/>
              <a:t>3</a:t>
            </a:r>
            <a:r>
              <a:rPr lang="en-US" baseline="30000" dirty="0" smtClean="0"/>
              <a:t>rd</a:t>
            </a:r>
            <a:r>
              <a:rPr lang="en-US" dirty="0" smtClean="0"/>
              <a:t> bullet (Chapters 8-11): covered on Day 5 of basic</a:t>
            </a:r>
            <a:r>
              <a:rPr lang="en-US" baseline="0" dirty="0" smtClean="0"/>
              <a:t> RDA training; use when you need an AAP for a PFC that is not already established</a:t>
            </a:r>
          </a:p>
          <a:p>
            <a:r>
              <a:rPr lang="en-US" baseline="0" dirty="0" smtClean="0"/>
              <a:t>4</a:t>
            </a:r>
            <a:r>
              <a:rPr lang="en-US" baseline="30000" dirty="0" smtClean="0"/>
              <a:t>th</a:t>
            </a:r>
            <a:r>
              <a:rPr lang="en-US" baseline="0" dirty="0" smtClean="0"/>
              <a:t> bullet (Chapters 12-16): mostly not developed</a:t>
            </a:r>
          </a:p>
          <a:p>
            <a:r>
              <a:rPr lang="en-US" baseline="0" dirty="0" smtClean="0"/>
              <a:t>5</a:t>
            </a:r>
            <a:r>
              <a:rPr lang="en-US" baseline="30000" dirty="0" smtClean="0"/>
              <a:t>th</a:t>
            </a:r>
            <a:r>
              <a:rPr lang="en-US" baseline="0" dirty="0" smtClean="0"/>
              <a:t> bullet (Chapter 17): conceptual underpinning of Chapter 6, AAP for work/expression of resource in hand</a:t>
            </a:r>
            <a:endParaRPr lang="en-US" dirty="0"/>
          </a:p>
        </p:txBody>
      </p:sp>
      <p:sp>
        <p:nvSpPr>
          <p:cNvPr id="4" name="Slide Number Placeholder 3"/>
          <p:cNvSpPr>
            <a:spLocks noGrp="1"/>
          </p:cNvSpPr>
          <p:nvPr>
            <p:ph type="sldNum" sz="quarter" idx="10"/>
          </p:nvPr>
        </p:nvSpPr>
        <p:spPr/>
        <p:txBody>
          <a:bodyPr/>
          <a:lstStyle/>
          <a:p>
            <a:fld id="{D888D139-4662-4753-96F5-BB7C4F625F57}" type="slidenum">
              <a:rPr lang="en-US" smtClean="0"/>
              <a:t>9</a:t>
            </a:fld>
            <a:endParaRPr lang="en-US" dirty="0"/>
          </a:p>
        </p:txBody>
      </p:sp>
    </p:spTree>
    <p:extLst>
      <p:ext uri="{BB962C8B-B14F-4D97-AF65-F5344CB8AC3E}">
        <p14:creationId xmlns:p14="http://schemas.microsoft.com/office/powerpoint/2010/main" val="41783673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30BAE33-2B31-4A60-8887-F71138C089EF}" type="datetime1">
              <a:rPr lang="en-US" smtClean="0"/>
              <a:t>5/13/2014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50983C-42EE-4FAE-97EF-E9ED6A9AF7E2}" type="slidenum">
              <a:rPr lang="en-US" smtClean="0"/>
              <a:t>‹#›</a:t>
            </a:fld>
            <a:endParaRPr lang="en-US" dirty="0"/>
          </a:p>
        </p:txBody>
      </p:sp>
    </p:spTree>
    <p:extLst>
      <p:ext uri="{BB962C8B-B14F-4D97-AF65-F5344CB8AC3E}">
        <p14:creationId xmlns:p14="http://schemas.microsoft.com/office/powerpoint/2010/main" val="1508038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832CD3-8B8C-4611-97A8-79B45D1D1CF8}" type="datetime1">
              <a:rPr lang="en-US" smtClean="0"/>
              <a:t>5/13/2014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50983C-42EE-4FAE-97EF-E9ED6A9AF7E2}" type="slidenum">
              <a:rPr lang="en-US" smtClean="0"/>
              <a:t>‹#›</a:t>
            </a:fld>
            <a:endParaRPr lang="en-US" dirty="0"/>
          </a:p>
        </p:txBody>
      </p:sp>
    </p:spTree>
    <p:extLst>
      <p:ext uri="{BB962C8B-B14F-4D97-AF65-F5344CB8AC3E}">
        <p14:creationId xmlns:p14="http://schemas.microsoft.com/office/powerpoint/2010/main" val="6615103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907AFB-3027-4652-8DC1-5455F6FB079D}" type="datetime1">
              <a:rPr lang="en-US" smtClean="0"/>
              <a:t>5/13/2014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50983C-42EE-4FAE-97EF-E9ED6A9AF7E2}" type="slidenum">
              <a:rPr lang="en-US" smtClean="0"/>
              <a:t>‹#›</a:t>
            </a:fld>
            <a:endParaRPr lang="en-US" dirty="0"/>
          </a:p>
        </p:txBody>
      </p:sp>
    </p:spTree>
    <p:extLst>
      <p:ext uri="{BB962C8B-B14F-4D97-AF65-F5344CB8AC3E}">
        <p14:creationId xmlns:p14="http://schemas.microsoft.com/office/powerpoint/2010/main" val="2493168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9581FF-DB81-4994-A431-DC20930718A8}" type="datetime1">
              <a:rPr lang="en-US" smtClean="0"/>
              <a:t>5/13/2014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50983C-42EE-4FAE-97EF-E9ED6A9AF7E2}" type="slidenum">
              <a:rPr lang="en-US" smtClean="0"/>
              <a:t>‹#›</a:t>
            </a:fld>
            <a:endParaRPr lang="en-US" dirty="0"/>
          </a:p>
        </p:txBody>
      </p:sp>
    </p:spTree>
    <p:extLst>
      <p:ext uri="{BB962C8B-B14F-4D97-AF65-F5344CB8AC3E}">
        <p14:creationId xmlns:p14="http://schemas.microsoft.com/office/powerpoint/2010/main" val="3471668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55C487-A237-4AA8-93C6-3996F55C5E64}" type="datetime1">
              <a:rPr lang="en-US" smtClean="0"/>
              <a:t>5/13/2014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50983C-42EE-4FAE-97EF-E9ED6A9AF7E2}" type="slidenum">
              <a:rPr lang="en-US" smtClean="0"/>
              <a:t>‹#›</a:t>
            </a:fld>
            <a:endParaRPr lang="en-US" dirty="0"/>
          </a:p>
        </p:txBody>
      </p:sp>
    </p:spTree>
    <p:extLst>
      <p:ext uri="{BB962C8B-B14F-4D97-AF65-F5344CB8AC3E}">
        <p14:creationId xmlns:p14="http://schemas.microsoft.com/office/powerpoint/2010/main" val="505902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582D99-EFF1-42BA-B520-E78A14A0C4F6}" type="datetime1">
              <a:rPr lang="en-US" smtClean="0"/>
              <a:t>5/13/2014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850983C-42EE-4FAE-97EF-E9ED6A9AF7E2}" type="slidenum">
              <a:rPr lang="en-US" smtClean="0"/>
              <a:t>‹#›</a:t>
            </a:fld>
            <a:endParaRPr lang="en-US" dirty="0"/>
          </a:p>
        </p:txBody>
      </p:sp>
    </p:spTree>
    <p:extLst>
      <p:ext uri="{BB962C8B-B14F-4D97-AF65-F5344CB8AC3E}">
        <p14:creationId xmlns:p14="http://schemas.microsoft.com/office/powerpoint/2010/main" val="3599861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149DDD4-E360-4DA2-A5D9-98FA188ED50C}" type="datetime1">
              <a:rPr lang="en-US" smtClean="0"/>
              <a:t>5/13/2014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850983C-42EE-4FAE-97EF-E9ED6A9AF7E2}" type="slidenum">
              <a:rPr lang="en-US" smtClean="0"/>
              <a:t>‹#›</a:t>
            </a:fld>
            <a:endParaRPr lang="en-US" dirty="0"/>
          </a:p>
        </p:txBody>
      </p:sp>
    </p:spTree>
    <p:extLst>
      <p:ext uri="{BB962C8B-B14F-4D97-AF65-F5344CB8AC3E}">
        <p14:creationId xmlns:p14="http://schemas.microsoft.com/office/powerpoint/2010/main" val="1409366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EF4374A-17CD-4D19-AD4F-36BB078C4B60}" type="datetime1">
              <a:rPr lang="en-US" smtClean="0"/>
              <a:t>5/13/2014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850983C-42EE-4FAE-97EF-E9ED6A9AF7E2}" type="slidenum">
              <a:rPr lang="en-US" smtClean="0"/>
              <a:t>‹#›</a:t>
            </a:fld>
            <a:endParaRPr lang="en-US" dirty="0"/>
          </a:p>
        </p:txBody>
      </p:sp>
    </p:spTree>
    <p:extLst>
      <p:ext uri="{BB962C8B-B14F-4D97-AF65-F5344CB8AC3E}">
        <p14:creationId xmlns:p14="http://schemas.microsoft.com/office/powerpoint/2010/main" val="2068927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319379-D523-41A7-A964-F74EF25C9757}" type="datetime1">
              <a:rPr lang="en-US" smtClean="0"/>
              <a:t>5/13/2014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850983C-42EE-4FAE-97EF-E9ED6A9AF7E2}" type="slidenum">
              <a:rPr lang="en-US" smtClean="0"/>
              <a:t>‹#›</a:t>
            </a:fld>
            <a:endParaRPr lang="en-US" dirty="0"/>
          </a:p>
        </p:txBody>
      </p:sp>
    </p:spTree>
    <p:extLst>
      <p:ext uri="{BB962C8B-B14F-4D97-AF65-F5344CB8AC3E}">
        <p14:creationId xmlns:p14="http://schemas.microsoft.com/office/powerpoint/2010/main" val="3998591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74C76C-D24C-4914-8895-8BF8F2108C37}" type="datetime1">
              <a:rPr lang="en-US" smtClean="0"/>
              <a:t>5/13/2014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850983C-42EE-4FAE-97EF-E9ED6A9AF7E2}" type="slidenum">
              <a:rPr lang="en-US" smtClean="0"/>
              <a:t>‹#›</a:t>
            </a:fld>
            <a:endParaRPr lang="en-US" dirty="0"/>
          </a:p>
        </p:txBody>
      </p:sp>
    </p:spTree>
    <p:extLst>
      <p:ext uri="{BB962C8B-B14F-4D97-AF65-F5344CB8AC3E}">
        <p14:creationId xmlns:p14="http://schemas.microsoft.com/office/powerpoint/2010/main" val="1582869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093013-9F83-413B-9F30-5A5F2B5F5A61}" type="datetime1">
              <a:rPr lang="en-US" smtClean="0"/>
              <a:t>5/13/2014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850983C-42EE-4FAE-97EF-E9ED6A9AF7E2}" type="slidenum">
              <a:rPr lang="en-US" smtClean="0"/>
              <a:t>‹#›</a:t>
            </a:fld>
            <a:endParaRPr lang="en-US" dirty="0"/>
          </a:p>
        </p:txBody>
      </p:sp>
    </p:spTree>
    <p:extLst>
      <p:ext uri="{BB962C8B-B14F-4D97-AF65-F5344CB8AC3E}">
        <p14:creationId xmlns:p14="http://schemas.microsoft.com/office/powerpoint/2010/main" val="2062147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7DF583-431D-4BF9-966C-0317B5D71E5A}" type="datetime1">
              <a:rPr lang="en-US" smtClean="0"/>
              <a:t>5/13/2014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50983C-42EE-4FAE-97EF-E9ED6A9AF7E2}" type="slidenum">
              <a:rPr lang="en-US" smtClean="0"/>
              <a:t>‹#›</a:t>
            </a:fld>
            <a:endParaRPr lang="en-US" dirty="0"/>
          </a:p>
        </p:txBody>
      </p:sp>
    </p:spTree>
    <p:extLst>
      <p:ext uri="{BB962C8B-B14F-4D97-AF65-F5344CB8AC3E}">
        <p14:creationId xmlns:p14="http://schemas.microsoft.com/office/powerpoint/2010/main" val="7762710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access.rdatoolkit.org/1.6.html"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access.rdatoolkit.org/1.6.html"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21.xml.rels><?xml version="1.0" encoding="UTF-8" standalone="yes"?>
<Relationships xmlns="http://schemas.openxmlformats.org/package/2006/relationships"><Relationship Id="rId3" Type="http://schemas.openxmlformats.org/officeDocument/2006/relationships/hyperlink" Target="http://access.rdatoolkit.org/2.1.html"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22.xml.rels><?xml version="1.0" encoding="UTF-8" standalone="yes"?>
<Relationships xmlns="http://schemas.openxmlformats.org/package/2006/relationships"><Relationship Id="rId3" Type="http://schemas.openxmlformats.org/officeDocument/2006/relationships/hyperlink" Target="http://access.rdatoolkit.org/1.7.html"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23.xml.rels><?xml version="1.0" encoding="UTF-8" standalone="yes"?>
<Relationships xmlns="http://schemas.openxmlformats.org/package/2006/relationships"><Relationship Id="rId3" Type="http://schemas.openxmlformats.org/officeDocument/2006/relationships/hyperlink" Target="http://access.rdatoolkit.org/1.7.html"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24.xml.rels><?xml version="1.0" encoding="UTF-8" standalone="yes"?>
<Relationships xmlns="http://schemas.openxmlformats.org/package/2006/relationships"><Relationship Id="rId3" Type="http://schemas.openxmlformats.org/officeDocument/2006/relationships/hyperlink" Target="http://access.rdatoolkit.org/1.8.html"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25.xml.rels><?xml version="1.0" encoding="UTF-8" standalone="yes"?>
<Relationships xmlns="http://schemas.openxmlformats.org/package/2006/relationships"><Relationship Id="rId3" Type="http://schemas.openxmlformats.org/officeDocument/2006/relationships/hyperlink" Target="http://access.rdatoolkit.org/1.8.html"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26.xml.rels><?xml version="1.0" encoding="UTF-8" standalone="yes"?>
<Relationships xmlns="http://schemas.openxmlformats.org/package/2006/relationships"><Relationship Id="rId3" Type="http://schemas.openxmlformats.org/officeDocument/2006/relationships/hyperlink" Target="http://access.rdatoolkit.org/1.11.html"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27.xml.rels><?xml version="1.0" encoding="UTF-8" standalone="yes"?>
<Relationships xmlns="http://schemas.openxmlformats.org/package/2006/relationships"><Relationship Id="rId3" Type="http://schemas.openxmlformats.org/officeDocument/2006/relationships/hyperlink" Target="http://access.rdatoolkit.org/2.2.2.html"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28.xml.rels><?xml version="1.0" encoding="UTF-8" standalone="yes"?>
<Relationships xmlns="http://schemas.openxmlformats.org/package/2006/relationships"><Relationship Id="rId3" Type="http://schemas.openxmlformats.org/officeDocument/2006/relationships/hyperlink" Target="http://access.rdatoolkit.org/2.2.2.html"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29.xml.rels><?xml version="1.0" encoding="UTF-8" standalone="yes"?>
<Relationships xmlns="http://schemas.openxmlformats.org/package/2006/relationships"><Relationship Id="rId3" Type="http://schemas.openxmlformats.org/officeDocument/2006/relationships/hyperlink" Target="http://access.rdatoolkit.org/2.2.2.html"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access.rdatoolkit.org/2.2.4.html"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31.xml.rels><?xml version="1.0" encoding="UTF-8" standalone="yes"?>
<Relationships xmlns="http://schemas.openxmlformats.org/package/2006/relationships"><Relationship Id="rId3" Type="http://schemas.openxmlformats.org/officeDocument/2006/relationships/hyperlink" Target="http://access.rdatoolkit.org/2.3.1.4.html"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32.xml.rels><?xml version="1.0" encoding="UTF-8" standalone="yes"?>
<Relationships xmlns="http://schemas.openxmlformats.org/package/2006/relationships"><Relationship Id="rId3" Type="http://schemas.openxmlformats.org/officeDocument/2006/relationships/hyperlink" Target="http://access.rdatoolkit.org/2.3.1.4.html"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33.xml.rels><?xml version="1.0" encoding="UTF-8" standalone="yes"?>
<Relationships xmlns="http://schemas.openxmlformats.org/package/2006/relationships"><Relationship Id="rId3" Type="http://schemas.openxmlformats.org/officeDocument/2006/relationships/hyperlink" Target="http://access.rdatoolkit.org/2.3.1.4.html"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34.xml.rels><?xml version="1.0" encoding="UTF-8" standalone="yes"?>
<Relationships xmlns="http://schemas.openxmlformats.org/package/2006/relationships"><Relationship Id="rId3" Type="http://schemas.openxmlformats.org/officeDocument/2006/relationships/hyperlink" Target="http://access.rdatoolkit.org/2.3.2.html"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 Id="rId6" Type="http://schemas.openxmlformats.org/officeDocument/2006/relationships/image" Target="../media/image2.emf"/><Relationship Id="rId5" Type="http://schemas.openxmlformats.org/officeDocument/2006/relationships/hyperlink" Target="http://access.rdatoolkit.org/2.2.2.2.html" TargetMode="External"/><Relationship Id="rId4" Type="http://schemas.openxmlformats.org/officeDocument/2006/relationships/hyperlink" Target="http://access.rdatoolkit.org/1.7.html"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access.rdatoolkit.org/2.3.2.5.html"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36.xml.rels><?xml version="1.0" encoding="UTF-8" standalone="yes"?>
<Relationships xmlns="http://schemas.openxmlformats.org/package/2006/relationships"><Relationship Id="rId3" Type="http://schemas.openxmlformats.org/officeDocument/2006/relationships/hyperlink" Target="http://access.rdatoolkit.org/2.3.3.html"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37.xml.rels><?xml version="1.0" encoding="UTF-8" standalone="yes"?>
<Relationships xmlns="http://schemas.openxmlformats.org/package/2006/relationships"><Relationship Id="rId3" Type="http://schemas.openxmlformats.org/officeDocument/2006/relationships/hyperlink" Target="http://access.rdatoolkit.org/2.3.4.html"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38.xml.rels><?xml version="1.0" encoding="UTF-8" standalone="yes"?>
<Relationships xmlns="http://schemas.openxmlformats.org/package/2006/relationships"><Relationship Id="rId3" Type="http://schemas.openxmlformats.org/officeDocument/2006/relationships/hyperlink" Target="http://access.rdatoolkit.org/2.3.6.html"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39.xml.rels><?xml version="1.0" encoding="UTF-8" standalone="yes"?>
<Relationships xmlns="http://schemas.openxmlformats.org/package/2006/relationships"><Relationship Id="rId3" Type="http://schemas.openxmlformats.org/officeDocument/2006/relationships/hyperlink" Target="http://access.rdatoolkit.org/2.3.6.html" TargetMode="External"/><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3" Type="http://schemas.openxmlformats.org/officeDocument/2006/relationships/hyperlink" Target="http://access.rdatoolkit.org/2.3.7.html" TargetMode="External"/><Relationship Id="rId2" Type="http://schemas.openxmlformats.org/officeDocument/2006/relationships/notesSlide" Target="../notesSlides/notesSlide40.xml"/><Relationship Id="rId1" Type="http://schemas.openxmlformats.org/officeDocument/2006/relationships/slideLayout" Target="../slideLayouts/slideLayout2.xml"/><Relationship Id="rId5" Type="http://schemas.openxmlformats.org/officeDocument/2006/relationships/image" Target="../media/image2.emf"/><Relationship Id="rId4" Type="http://schemas.openxmlformats.org/officeDocument/2006/relationships/hyperlink" Target="http://access.rdatoolkit.org/2.3.2.12.3.html"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access.rdatoolkit.org/2.3.8.html" TargetMode="External"/><Relationship Id="rId2" Type="http://schemas.openxmlformats.org/officeDocument/2006/relationships/notesSlide" Target="../notesSlides/notesSlide41.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42.xml.rels><?xml version="1.0" encoding="UTF-8" standalone="yes"?>
<Relationships xmlns="http://schemas.openxmlformats.org/package/2006/relationships"><Relationship Id="rId3" Type="http://schemas.openxmlformats.org/officeDocument/2006/relationships/hyperlink" Target="http://access.rdatoolkit.org/2.3.10.html" TargetMode="External"/><Relationship Id="rId2" Type="http://schemas.openxmlformats.org/officeDocument/2006/relationships/notesSlide" Target="../notesSlides/notesSlide42.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43.xml.rels><?xml version="1.0" encoding="UTF-8" standalone="yes"?>
<Relationships xmlns="http://schemas.openxmlformats.org/package/2006/relationships"><Relationship Id="rId3" Type="http://schemas.openxmlformats.org/officeDocument/2006/relationships/hyperlink" Target="http://access.rdatoolkit.org/2.4.2.html" TargetMode="External"/><Relationship Id="rId2" Type="http://schemas.openxmlformats.org/officeDocument/2006/relationships/notesSlide" Target="../notesSlides/notesSlide43.xml"/><Relationship Id="rId1" Type="http://schemas.openxmlformats.org/officeDocument/2006/relationships/slideLayout" Target="../slideLayouts/slideLayout2.xml"/><Relationship Id="rId5" Type="http://schemas.openxmlformats.org/officeDocument/2006/relationships/image" Target="../media/image2.emf"/><Relationship Id="rId4" Type="http://schemas.openxmlformats.org/officeDocument/2006/relationships/hyperlink" Target="http://lccn.loc.gov/n2007046467" TargetMode="External"/></Relationships>
</file>

<file path=ppt/slides/_rels/slide4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5.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access.rdatoolkit.org/2.5.2.html" TargetMode="External"/><Relationship Id="rId2" Type="http://schemas.openxmlformats.org/officeDocument/2006/relationships/notesSlide" Target="../notesSlides/notesSlide51.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52.xml.rels><?xml version="1.0" encoding="UTF-8" standalone="yes"?>
<Relationships xmlns="http://schemas.openxmlformats.org/package/2006/relationships"><Relationship Id="rId3" Type="http://schemas.openxmlformats.org/officeDocument/2006/relationships/hyperlink" Target="http://access.rdatoolkit.org/2.6.html" TargetMode="External"/><Relationship Id="rId2" Type="http://schemas.openxmlformats.org/officeDocument/2006/relationships/notesSlide" Target="../notesSlides/notesSlide52.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53.xml.rels><?xml version="1.0" encoding="UTF-8" standalone="yes"?>
<Relationships xmlns="http://schemas.openxmlformats.org/package/2006/relationships"><Relationship Id="rId3" Type="http://schemas.openxmlformats.org/officeDocument/2006/relationships/hyperlink" Target="http://access.rdatoolkit.org/2.6.html" TargetMode="External"/><Relationship Id="rId2" Type="http://schemas.openxmlformats.org/officeDocument/2006/relationships/notesSlide" Target="../notesSlides/notesSlide53.xml"/><Relationship Id="rId1" Type="http://schemas.openxmlformats.org/officeDocument/2006/relationships/slideLayout" Target="../slideLayouts/slideLayout2.xml"/><Relationship Id="rId5" Type="http://schemas.openxmlformats.org/officeDocument/2006/relationships/image" Target="../media/image2.emf"/><Relationship Id="rId4" Type="http://schemas.openxmlformats.org/officeDocument/2006/relationships/hyperlink" Target="http://access.rdatoolkit.org/2.17.5.3.html" TargetMode="External"/></Relationships>
</file>

<file path=ppt/slides/_rels/slide5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hyperlink" Target="http://access.rdatoolkit.org/2.8.html" TargetMode="External"/><Relationship Id="rId2" Type="http://schemas.openxmlformats.org/officeDocument/2006/relationships/notesSlide" Target="../notesSlides/notesSlide55.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56.xml.rels><?xml version="1.0" encoding="UTF-8" standalone="yes"?>
<Relationships xmlns="http://schemas.openxmlformats.org/package/2006/relationships"><Relationship Id="rId3" Type="http://schemas.openxmlformats.org/officeDocument/2006/relationships/hyperlink" Target="http://access.rdatoolkit.org/2.8.html" TargetMode="External"/><Relationship Id="rId2" Type="http://schemas.openxmlformats.org/officeDocument/2006/relationships/notesSlide" Target="../notesSlides/notesSlide56.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57.xml.rels><?xml version="1.0" encoding="UTF-8" standalone="yes"?>
<Relationships xmlns="http://schemas.openxmlformats.org/package/2006/relationships"><Relationship Id="rId3" Type="http://schemas.openxmlformats.org/officeDocument/2006/relationships/hyperlink" Target="http://access.rdatoolkit.org/2.12.html" TargetMode="External"/><Relationship Id="rId2" Type="http://schemas.openxmlformats.org/officeDocument/2006/relationships/notesSlide" Target="../notesSlides/notesSlide57.xml"/><Relationship Id="rId1" Type="http://schemas.openxmlformats.org/officeDocument/2006/relationships/slideLayout" Target="../slideLayouts/slideLayout2.xml"/><Relationship Id="rId5" Type="http://schemas.openxmlformats.org/officeDocument/2006/relationships/image" Target="../media/image2.emf"/><Relationship Id="rId4" Type="http://schemas.openxmlformats.org/officeDocument/2006/relationships/hyperlink" Target="http://access.rdatoolkit.org/1.8.html" TargetMode="External"/></Relationships>
</file>

<file path=ppt/slides/_rels/slide58.xml.rels><?xml version="1.0" encoding="UTF-8" standalone="yes"?>
<Relationships xmlns="http://schemas.openxmlformats.org/package/2006/relationships"><Relationship Id="rId3" Type="http://schemas.openxmlformats.org/officeDocument/2006/relationships/hyperlink" Target="http://access.rdatoolkit.org/2.13.html" TargetMode="External"/><Relationship Id="rId2" Type="http://schemas.openxmlformats.org/officeDocument/2006/relationships/notesSlide" Target="../notesSlides/notesSlide58.xml"/><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image" Target="../media/image2.emf"/></Relationships>
</file>

<file path=ppt/slides/_rels/slide59.xml.rels><?xml version="1.0" encoding="UTF-8" standalone="yes"?>
<Relationships xmlns="http://schemas.openxmlformats.org/package/2006/relationships"><Relationship Id="rId3" Type="http://schemas.openxmlformats.org/officeDocument/2006/relationships/hyperlink" Target="http://access.rdatoolkit.org/2.14.html" TargetMode="External"/><Relationship Id="rId2" Type="http://schemas.openxmlformats.org/officeDocument/2006/relationships/notesSlide" Target="../notesSlides/notesSlide59.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hyperlink" Target="http://access.rdatoolkit.org/2.15.html" TargetMode="External"/><Relationship Id="rId2" Type="http://schemas.openxmlformats.org/officeDocument/2006/relationships/notesSlide" Target="../notesSlides/notesSlide60.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61.xml.rels><?xml version="1.0" encoding="UTF-8" standalone="yes"?>
<Relationships xmlns="http://schemas.openxmlformats.org/package/2006/relationships"><Relationship Id="rId3" Type="http://schemas.openxmlformats.org/officeDocument/2006/relationships/hyperlink" Target="http://access.rdatoolkit.org/2.17.2.3.html" TargetMode="External"/><Relationship Id="rId2" Type="http://schemas.openxmlformats.org/officeDocument/2006/relationships/notesSlide" Target="../notesSlides/notesSlide61.xml"/><Relationship Id="rId1" Type="http://schemas.openxmlformats.org/officeDocument/2006/relationships/slideLayout" Target="../slideLayouts/slideLayout2.xml"/><Relationship Id="rId5" Type="http://schemas.openxmlformats.org/officeDocument/2006/relationships/image" Target="../media/image2.emf"/><Relationship Id="rId4" Type="http://schemas.openxmlformats.org/officeDocument/2006/relationships/hyperlink" Target="http://access.rdatoolkit.org/2.17.13.html"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access.rdatoolkit.org/2.17.2.3.html" TargetMode="External"/><Relationship Id="rId2" Type="http://schemas.openxmlformats.org/officeDocument/2006/relationships/notesSlide" Target="../notesSlides/notesSlide62.xml"/><Relationship Id="rId1" Type="http://schemas.openxmlformats.org/officeDocument/2006/relationships/slideLayout" Target="../slideLayouts/slideLayout2.xml"/><Relationship Id="rId5" Type="http://schemas.openxmlformats.org/officeDocument/2006/relationships/image" Target="../media/image2.emf"/><Relationship Id="rId4" Type="http://schemas.openxmlformats.org/officeDocument/2006/relationships/hyperlink" Target="http://access.rdatoolkit.org/2.17.13.html" TargetMode="External"/></Relationships>
</file>

<file path=ppt/slides/_rels/slide6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3.xml"/><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76.xml"/><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5300" y="2693988"/>
            <a:ext cx="8153400" cy="1470025"/>
          </a:xfrm>
        </p:spPr>
        <p:txBody>
          <a:bodyPr/>
          <a:lstStyle/>
          <a:p>
            <a:r>
              <a:rPr lang="en-US" dirty="0" smtClean="0">
                <a:solidFill>
                  <a:schemeClr val="tx2"/>
                </a:solidFill>
              </a:rPr>
              <a:t>PCC RDA CONSER Standard Record (CSR)</a:t>
            </a:r>
            <a:endParaRPr lang="en-US" dirty="0">
              <a:solidFill>
                <a:schemeClr val="tx2"/>
              </a:solidFill>
            </a:endParaRPr>
          </a:p>
        </p:txBody>
      </p:sp>
      <p:sp>
        <p:nvSpPr>
          <p:cNvPr id="3" name="Subtitle 2"/>
          <p:cNvSpPr>
            <a:spLocks noGrp="1"/>
          </p:cNvSpPr>
          <p:nvPr>
            <p:ph type="subTitle" idx="1"/>
          </p:nvPr>
        </p:nvSpPr>
        <p:spPr>
          <a:xfrm>
            <a:off x="1371600" y="4267200"/>
            <a:ext cx="6400800" cy="2362200"/>
          </a:xfrm>
        </p:spPr>
        <p:txBody>
          <a:bodyPr/>
          <a:lstStyle/>
          <a:p>
            <a:r>
              <a:rPr lang="en-US" sz="3600" dirty="0" smtClean="0">
                <a:solidFill>
                  <a:schemeClr val="tx2"/>
                </a:solidFill>
              </a:rPr>
              <a:t>in RDA instruction number order</a:t>
            </a:r>
          </a:p>
          <a:p>
            <a:r>
              <a:rPr lang="en-US" dirty="0" smtClean="0">
                <a:solidFill>
                  <a:schemeClr val="tx2"/>
                </a:solidFill>
              </a:rPr>
              <a:t>Part 1 of 3</a:t>
            </a:r>
          </a:p>
          <a:p>
            <a:r>
              <a:rPr lang="en-US" sz="2800" dirty="0" smtClean="0">
                <a:solidFill>
                  <a:schemeClr val="tx2"/>
                </a:solidFill>
              </a:rPr>
              <a:t>Presented by UC Berkeley</a:t>
            </a:r>
          </a:p>
          <a:p>
            <a:r>
              <a:rPr lang="en-US" sz="2400" dirty="0" smtClean="0">
                <a:solidFill>
                  <a:schemeClr val="tx2"/>
                </a:solidFill>
              </a:rPr>
              <a:t>Spring 2014</a:t>
            </a:r>
            <a:endParaRPr lang="en-US" sz="2400" dirty="0">
              <a:solidFill>
                <a:schemeClr val="tx2"/>
              </a:solidFill>
            </a:endParaRPr>
          </a:p>
        </p:txBody>
      </p:sp>
      <p:pic>
        <p:nvPicPr>
          <p:cNvPr id="5" name="Picture 5" descr="RDAlogo_rgb"/>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a:xfrm>
            <a:off x="1976019" y="838200"/>
            <a:ext cx="5191963" cy="144048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88861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solidFill>
                  <a:schemeClr val="tx2"/>
                </a:solidFill>
              </a:rPr>
              <a:t>RDA Toolkit organization:</a:t>
            </a:r>
            <a:br>
              <a:rPr lang="en-US" dirty="0" smtClean="0">
                <a:solidFill>
                  <a:schemeClr val="tx2"/>
                </a:solidFill>
              </a:rPr>
            </a:br>
            <a:r>
              <a:rPr lang="en-US" dirty="0" smtClean="0">
                <a:solidFill>
                  <a:schemeClr val="tx2"/>
                </a:solidFill>
              </a:rPr>
              <a:t>refresher cont’d</a:t>
            </a:r>
            <a:endParaRPr lang="en-US" dirty="0">
              <a:solidFill>
                <a:schemeClr val="tx2"/>
              </a:solidFill>
            </a:endParaRPr>
          </a:p>
        </p:txBody>
      </p:sp>
      <p:sp>
        <p:nvSpPr>
          <p:cNvPr id="3" name="Content Placeholder 2"/>
          <p:cNvSpPr>
            <a:spLocks noGrp="1"/>
          </p:cNvSpPr>
          <p:nvPr>
            <p:ph idx="1"/>
          </p:nvPr>
        </p:nvSpPr>
        <p:spPr/>
        <p:txBody>
          <a:bodyPr>
            <a:normAutofit fontScale="92500" lnSpcReduction="10000"/>
          </a:bodyPr>
          <a:lstStyle/>
          <a:p>
            <a:r>
              <a:rPr lang="en-US" dirty="0" smtClean="0">
                <a:solidFill>
                  <a:schemeClr val="tx2"/>
                </a:solidFill>
              </a:rPr>
              <a:t>Sect. 6: Relationships to PFCs </a:t>
            </a:r>
            <a:r>
              <a:rPr lang="en-US" sz="2800" dirty="0" smtClean="0">
                <a:solidFill>
                  <a:schemeClr val="tx2"/>
                </a:solidFill>
              </a:rPr>
              <a:t>(i.e. making “name entries”)</a:t>
            </a:r>
          </a:p>
          <a:p>
            <a:r>
              <a:rPr lang="en-US" dirty="0" smtClean="0">
                <a:solidFill>
                  <a:schemeClr val="tx2"/>
                </a:solidFill>
              </a:rPr>
              <a:t>Sect. </a:t>
            </a:r>
            <a:r>
              <a:rPr lang="en-US" dirty="0">
                <a:solidFill>
                  <a:schemeClr val="tx2"/>
                </a:solidFill>
              </a:rPr>
              <a:t>7</a:t>
            </a:r>
            <a:r>
              <a:rPr lang="en-US" dirty="0" smtClean="0">
                <a:solidFill>
                  <a:schemeClr val="tx2"/>
                </a:solidFill>
              </a:rPr>
              <a:t>: Relationships to COEPs </a:t>
            </a:r>
            <a:r>
              <a:rPr lang="en-US" sz="2800" dirty="0" smtClean="0">
                <a:solidFill>
                  <a:schemeClr val="tx2"/>
                </a:solidFill>
              </a:rPr>
              <a:t>(i.e. assigning subject headings)</a:t>
            </a:r>
          </a:p>
          <a:p>
            <a:r>
              <a:rPr lang="en-US" dirty="0" smtClean="0">
                <a:solidFill>
                  <a:schemeClr val="tx2"/>
                </a:solidFill>
              </a:rPr>
              <a:t>Sect. 8: Relationships between WEMIs </a:t>
            </a:r>
            <a:r>
              <a:rPr lang="en-US" sz="2800" dirty="0" smtClean="0">
                <a:solidFill>
                  <a:schemeClr val="tx2"/>
                </a:solidFill>
              </a:rPr>
              <a:t>(relationship of a resource to a separate resource)</a:t>
            </a:r>
            <a:endParaRPr lang="en-US" dirty="0" smtClean="0">
              <a:solidFill>
                <a:schemeClr val="tx2"/>
              </a:solidFill>
            </a:endParaRPr>
          </a:p>
          <a:p>
            <a:r>
              <a:rPr lang="en-US" dirty="0" smtClean="0">
                <a:solidFill>
                  <a:schemeClr val="tx2"/>
                </a:solidFill>
              </a:rPr>
              <a:t>Sect. 9: Relationships between PFCs </a:t>
            </a:r>
            <a:r>
              <a:rPr lang="en-US" sz="2800" dirty="0" smtClean="0">
                <a:solidFill>
                  <a:schemeClr val="tx2"/>
                </a:solidFill>
              </a:rPr>
              <a:t>(elements for name authority records)</a:t>
            </a:r>
            <a:endParaRPr lang="en-US" dirty="0" smtClean="0">
              <a:solidFill>
                <a:schemeClr val="tx2"/>
              </a:solidFill>
            </a:endParaRPr>
          </a:p>
          <a:p>
            <a:r>
              <a:rPr lang="en-US" dirty="0" smtClean="0">
                <a:solidFill>
                  <a:schemeClr val="tx2"/>
                </a:solidFill>
              </a:rPr>
              <a:t>Sect. 10: Relationships between COEPs </a:t>
            </a:r>
            <a:r>
              <a:rPr lang="en-US" sz="2800" dirty="0" smtClean="0">
                <a:solidFill>
                  <a:schemeClr val="tx2"/>
                </a:solidFill>
              </a:rPr>
              <a:t>(elements for subject authority records)</a:t>
            </a:r>
            <a:endParaRPr lang="en-US" sz="2800" dirty="0">
              <a:solidFill>
                <a:schemeClr val="tx2"/>
              </a:solidFill>
            </a:endParaRPr>
          </a:p>
        </p:txBody>
      </p:sp>
      <p:sp>
        <p:nvSpPr>
          <p:cNvPr id="4" name="Slide Number Placeholder 3"/>
          <p:cNvSpPr>
            <a:spLocks noGrp="1"/>
          </p:cNvSpPr>
          <p:nvPr>
            <p:ph type="sldNum" sz="quarter" idx="12"/>
          </p:nvPr>
        </p:nvSpPr>
        <p:spPr/>
        <p:txBody>
          <a:bodyPr/>
          <a:lstStyle/>
          <a:p>
            <a:fld id="{5850983C-42EE-4FAE-97EF-E9ED6A9AF7E2}" type="slidenum">
              <a:rPr lang="en-US" smtClean="0"/>
              <a:t>10</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4113724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solidFill>
                  <a:schemeClr val="tx2"/>
                </a:solidFill>
              </a:rPr>
              <a:t>RDA Toolkit organization:</a:t>
            </a:r>
            <a:br>
              <a:rPr lang="en-US" dirty="0" smtClean="0">
                <a:solidFill>
                  <a:schemeClr val="tx2"/>
                </a:solidFill>
              </a:rPr>
            </a:br>
            <a:r>
              <a:rPr lang="en-US" dirty="0" smtClean="0">
                <a:solidFill>
                  <a:schemeClr val="tx2"/>
                </a:solidFill>
              </a:rPr>
              <a:t>refresher cont’d</a:t>
            </a:r>
            <a:endParaRPr lang="en-US" dirty="0">
              <a:solidFill>
                <a:schemeClr val="tx2"/>
              </a:solidFill>
            </a:endParaRPr>
          </a:p>
        </p:txBody>
      </p:sp>
      <p:sp>
        <p:nvSpPr>
          <p:cNvPr id="3" name="Content Placeholder 2"/>
          <p:cNvSpPr>
            <a:spLocks noGrp="1"/>
          </p:cNvSpPr>
          <p:nvPr>
            <p:ph idx="1"/>
          </p:nvPr>
        </p:nvSpPr>
        <p:spPr/>
        <p:txBody>
          <a:bodyPr>
            <a:normAutofit/>
          </a:bodyPr>
          <a:lstStyle/>
          <a:p>
            <a:r>
              <a:rPr lang="en-US" dirty="0" smtClean="0">
                <a:solidFill>
                  <a:schemeClr val="tx2"/>
                </a:solidFill>
              </a:rPr>
              <a:t>Appendices – a few key ones</a:t>
            </a:r>
          </a:p>
          <a:p>
            <a:pPr lvl="1"/>
            <a:r>
              <a:rPr lang="en-US" sz="3200" dirty="0" smtClean="0">
                <a:solidFill>
                  <a:schemeClr val="tx2"/>
                </a:solidFill>
              </a:rPr>
              <a:t>A: Capitalization</a:t>
            </a:r>
          </a:p>
          <a:p>
            <a:pPr lvl="1"/>
            <a:r>
              <a:rPr lang="en-US" sz="3200" dirty="0" smtClean="0">
                <a:solidFill>
                  <a:schemeClr val="tx2"/>
                </a:solidFill>
              </a:rPr>
              <a:t>I: Relationship Designators: resource to PFC (for use with Chapters 18-22)</a:t>
            </a:r>
          </a:p>
          <a:p>
            <a:pPr lvl="1"/>
            <a:r>
              <a:rPr lang="en-US" sz="3200" dirty="0" smtClean="0">
                <a:solidFill>
                  <a:schemeClr val="tx2"/>
                </a:solidFill>
              </a:rPr>
              <a:t>J: Relationship Designators: resource to resource (for use with Chapters 24-28)</a:t>
            </a:r>
            <a:endParaRPr lang="en-US" sz="3200" dirty="0">
              <a:solidFill>
                <a:schemeClr val="tx2"/>
              </a:solidFill>
            </a:endParaRPr>
          </a:p>
        </p:txBody>
      </p:sp>
      <p:sp>
        <p:nvSpPr>
          <p:cNvPr id="4" name="Slide Number Placeholder 3"/>
          <p:cNvSpPr>
            <a:spLocks noGrp="1"/>
          </p:cNvSpPr>
          <p:nvPr>
            <p:ph type="sldNum" sz="quarter" idx="12"/>
          </p:nvPr>
        </p:nvSpPr>
        <p:spPr/>
        <p:txBody>
          <a:bodyPr/>
          <a:lstStyle/>
          <a:p>
            <a:fld id="{5850983C-42EE-4FAE-97EF-E9ED6A9AF7E2}" type="slidenum">
              <a:rPr lang="en-US" smtClean="0"/>
              <a:t>11</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1218117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solidFill>
              </a:rPr>
              <a:t>A walk through the CSR</a:t>
            </a:r>
            <a:endParaRPr lang="en-US" dirty="0">
              <a:solidFill>
                <a:schemeClr val="tx2"/>
              </a:solidFill>
            </a:endParaRPr>
          </a:p>
        </p:txBody>
      </p:sp>
      <p:sp>
        <p:nvSpPr>
          <p:cNvPr id="3" name="Content Placeholder 2"/>
          <p:cNvSpPr>
            <a:spLocks noGrp="1"/>
          </p:cNvSpPr>
          <p:nvPr>
            <p:ph idx="1"/>
          </p:nvPr>
        </p:nvSpPr>
        <p:spPr/>
        <p:txBody>
          <a:bodyPr>
            <a:normAutofit/>
          </a:bodyPr>
          <a:lstStyle/>
          <a:p>
            <a:r>
              <a:rPr lang="en-US" dirty="0" smtClean="0">
                <a:solidFill>
                  <a:schemeClr val="tx2"/>
                </a:solidFill>
              </a:rPr>
              <a:t>Mainly for serials; IRs mentioned in passing</a:t>
            </a:r>
          </a:p>
          <a:p>
            <a:r>
              <a:rPr lang="en-US" dirty="0" smtClean="0">
                <a:solidFill>
                  <a:schemeClr val="tx2"/>
                </a:solidFill>
              </a:rPr>
              <a:t>Most but not all listed elements are Core;     be sure to read Notes</a:t>
            </a:r>
          </a:p>
          <a:p>
            <a:r>
              <a:rPr lang="en-US" dirty="0" smtClean="0">
                <a:solidFill>
                  <a:schemeClr val="tx2"/>
                </a:solidFill>
              </a:rPr>
              <a:t>Will look at elements or instructions </a:t>
            </a:r>
            <a:r>
              <a:rPr lang="en-US" b="1" i="1" dirty="0" smtClean="0">
                <a:solidFill>
                  <a:schemeClr val="tx2"/>
                </a:solidFill>
              </a:rPr>
              <a:t>not</a:t>
            </a:r>
            <a:r>
              <a:rPr lang="en-US" dirty="0" smtClean="0">
                <a:solidFill>
                  <a:schemeClr val="tx2"/>
                </a:solidFill>
              </a:rPr>
              <a:t> in CSR: very important and/or very different from AACR2</a:t>
            </a:r>
          </a:p>
          <a:p>
            <a:r>
              <a:rPr lang="en-US" dirty="0" smtClean="0">
                <a:solidFill>
                  <a:schemeClr val="tx2"/>
                </a:solidFill>
              </a:rPr>
              <a:t>In RDA instruction order because MARC is going away</a:t>
            </a:r>
          </a:p>
        </p:txBody>
      </p:sp>
      <p:sp>
        <p:nvSpPr>
          <p:cNvPr id="4" name="Slide Number Placeholder 3"/>
          <p:cNvSpPr>
            <a:spLocks noGrp="1"/>
          </p:cNvSpPr>
          <p:nvPr>
            <p:ph type="sldNum" sz="quarter" idx="12"/>
          </p:nvPr>
        </p:nvSpPr>
        <p:spPr/>
        <p:txBody>
          <a:bodyPr/>
          <a:lstStyle/>
          <a:p>
            <a:fld id="{5850983C-42EE-4FAE-97EF-E9ED6A9AF7E2}" type="slidenum">
              <a:rPr lang="en-US" smtClean="0"/>
              <a:t>12</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3889903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solidFill>
              </a:rPr>
              <a:t>Old CSR, New CSR</a:t>
            </a:r>
            <a:endParaRPr lang="en-US" dirty="0">
              <a:solidFill>
                <a:schemeClr val="tx2"/>
              </a:solidFill>
            </a:endParaRPr>
          </a:p>
        </p:txBody>
      </p:sp>
      <p:sp>
        <p:nvSpPr>
          <p:cNvPr id="3" name="Content Placeholder 2"/>
          <p:cNvSpPr>
            <a:spLocks noGrp="1"/>
          </p:cNvSpPr>
          <p:nvPr>
            <p:ph idx="1"/>
          </p:nvPr>
        </p:nvSpPr>
        <p:spPr>
          <a:xfrm>
            <a:off x="457200" y="1600200"/>
            <a:ext cx="8229600" cy="4709160"/>
          </a:xfrm>
        </p:spPr>
        <p:txBody>
          <a:bodyPr>
            <a:normAutofit/>
          </a:bodyPr>
          <a:lstStyle/>
          <a:p>
            <a:r>
              <a:rPr lang="en-US" dirty="0" smtClean="0">
                <a:solidFill>
                  <a:schemeClr val="tx2"/>
                </a:solidFill>
              </a:rPr>
              <a:t>“Old” CSR = AACR2 version</a:t>
            </a:r>
          </a:p>
          <a:p>
            <a:pPr lvl="1"/>
            <a:r>
              <a:rPr lang="en-US" dirty="0" smtClean="0">
                <a:solidFill>
                  <a:schemeClr val="tx2"/>
                </a:solidFill>
              </a:rPr>
              <a:t>Introduced in 2007</a:t>
            </a:r>
          </a:p>
          <a:p>
            <a:pPr lvl="1"/>
            <a:r>
              <a:rPr lang="en-US" dirty="0" smtClean="0">
                <a:solidFill>
                  <a:schemeClr val="tx2"/>
                </a:solidFill>
              </a:rPr>
              <a:t>Anticipated some RDA changes, e.g.:</a:t>
            </a:r>
          </a:p>
          <a:p>
            <a:pPr lvl="2"/>
            <a:r>
              <a:rPr lang="en-US" dirty="0" smtClean="0">
                <a:solidFill>
                  <a:schemeClr val="tx2"/>
                </a:solidFill>
              </a:rPr>
              <a:t>Fewer required elements (i.e. fields)</a:t>
            </a:r>
          </a:p>
          <a:p>
            <a:pPr lvl="2"/>
            <a:r>
              <a:rPr lang="en-US" dirty="0" smtClean="0">
                <a:solidFill>
                  <a:schemeClr val="tx2"/>
                </a:solidFill>
              </a:rPr>
              <a:t>Appendix B (abbreviations) optional for some elements</a:t>
            </a:r>
          </a:p>
          <a:p>
            <a:r>
              <a:rPr lang="en-US" dirty="0" smtClean="0">
                <a:solidFill>
                  <a:schemeClr val="tx2"/>
                </a:solidFill>
              </a:rPr>
              <a:t>“New” CSR = RDA version</a:t>
            </a:r>
          </a:p>
          <a:p>
            <a:pPr lvl="1"/>
            <a:r>
              <a:rPr lang="en-US" dirty="0" smtClean="0">
                <a:solidFill>
                  <a:schemeClr val="tx2"/>
                </a:solidFill>
              </a:rPr>
              <a:t>Very similar to the AACR2 version</a:t>
            </a:r>
          </a:p>
          <a:p>
            <a:r>
              <a:rPr lang="en-US" dirty="0" smtClean="0">
                <a:solidFill>
                  <a:schemeClr val="tx2"/>
                </a:solidFill>
              </a:rPr>
              <a:t>Familiarity with the old → head start on the new</a:t>
            </a:r>
            <a:endParaRPr lang="en-US" dirty="0">
              <a:solidFill>
                <a:schemeClr val="tx2"/>
              </a:solidFill>
            </a:endParaRPr>
          </a:p>
        </p:txBody>
      </p:sp>
      <p:sp>
        <p:nvSpPr>
          <p:cNvPr id="4" name="Slide Number Placeholder 3"/>
          <p:cNvSpPr>
            <a:spLocks noGrp="1"/>
          </p:cNvSpPr>
          <p:nvPr>
            <p:ph type="sldNum" sz="quarter" idx="12"/>
          </p:nvPr>
        </p:nvSpPr>
        <p:spPr/>
        <p:txBody>
          <a:bodyPr/>
          <a:lstStyle/>
          <a:p>
            <a:fld id="{5850983C-42EE-4FAE-97EF-E9ED6A9AF7E2}" type="slidenum">
              <a:rPr lang="en-US" smtClean="0"/>
              <a:t>13</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1632539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solidFill>
                  <a:schemeClr val="tx2"/>
                </a:solidFill>
              </a:rPr>
              <a:t>Significant Differences,</a:t>
            </a:r>
            <a:br>
              <a:rPr lang="en-US" sz="4900" dirty="0" smtClean="0">
                <a:solidFill>
                  <a:schemeClr val="tx2"/>
                </a:solidFill>
              </a:rPr>
            </a:br>
            <a:r>
              <a:rPr lang="en-US" sz="4000" dirty="0" smtClean="0">
                <a:solidFill>
                  <a:schemeClr val="tx2"/>
                </a:solidFill>
              </a:rPr>
              <a:t>Frequently Encountered</a:t>
            </a:r>
            <a:endParaRPr lang="en-US" sz="4000" dirty="0">
              <a:solidFill>
                <a:schemeClr val="tx2"/>
              </a:solidFill>
            </a:endParaRPr>
          </a:p>
        </p:txBody>
      </p:sp>
      <p:sp>
        <p:nvSpPr>
          <p:cNvPr id="3" name="Content Placeholder 2"/>
          <p:cNvSpPr>
            <a:spLocks noGrp="1"/>
          </p:cNvSpPr>
          <p:nvPr>
            <p:ph idx="1"/>
          </p:nvPr>
        </p:nvSpPr>
        <p:spPr>
          <a:xfrm>
            <a:off x="457200" y="1600200"/>
            <a:ext cx="8229600" cy="4825692"/>
          </a:xfrm>
        </p:spPr>
        <p:txBody>
          <a:bodyPr>
            <a:normAutofit/>
          </a:bodyPr>
          <a:lstStyle/>
          <a:p>
            <a:r>
              <a:rPr lang="en-US" dirty="0">
                <a:solidFill>
                  <a:schemeClr val="tx2"/>
                </a:solidFill>
              </a:rPr>
              <a:t>Numbering:</a:t>
            </a:r>
          </a:p>
          <a:p>
            <a:pPr lvl="1"/>
            <a:r>
              <a:rPr lang="en-US" dirty="0">
                <a:solidFill>
                  <a:schemeClr val="tx2"/>
                </a:solidFill>
              </a:rPr>
              <a:t>Numerals are not transcribed, rest of numbering is transcribed</a:t>
            </a:r>
          </a:p>
          <a:p>
            <a:pPr lvl="1"/>
            <a:r>
              <a:rPr lang="en-US" dirty="0">
                <a:solidFill>
                  <a:schemeClr val="tx2"/>
                </a:solidFill>
              </a:rPr>
              <a:t>No more abbreviations</a:t>
            </a:r>
          </a:p>
          <a:p>
            <a:r>
              <a:rPr lang="en-US" dirty="0" smtClean="0">
                <a:solidFill>
                  <a:schemeClr val="tx2"/>
                </a:solidFill>
              </a:rPr>
              <a:t>Publication (etc.) statement(s):</a:t>
            </a:r>
          </a:p>
          <a:p>
            <a:pPr lvl="1"/>
            <a:r>
              <a:rPr lang="en-US" dirty="0" smtClean="0">
                <a:solidFill>
                  <a:schemeClr val="tx2"/>
                </a:solidFill>
              </a:rPr>
              <a:t>Transcribe data as it appears</a:t>
            </a:r>
          </a:p>
          <a:p>
            <a:pPr lvl="1"/>
            <a:r>
              <a:rPr lang="en-US" dirty="0" smtClean="0">
                <a:solidFill>
                  <a:schemeClr val="tx2"/>
                </a:solidFill>
              </a:rPr>
              <a:t>Sources of information</a:t>
            </a:r>
          </a:p>
          <a:p>
            <a:pPr lvl="1"/>
            <a:r>
              <a:rPr lang="en-US" dirty="0" smtClean="0">
                <a:solidFill>
                  <a:schemeClr val="tx2"/>
                </a:solidFill>
              </a:rPr>
              <a:t>Multiple statements for different kinds of data</a:t>
            </a:r>
          </a:p>
          <a:p>
            <a:r>
              <a:rPr lang="en-US" dirty="0" smtClean="0">
                <a:solidFill>
                  <a:schemeClr val="tx2"/>
                </a:solidFill>
              </a:rPr>
              <a:t>cont’d…</a:t>
            </a:r>
          </a:p>
        </p:txBody>
      </p:sp>
      <p:sp>
        <p:nvSpPr>
          <p:cNvPr id="4" name="Slide Number Placeholder 3"/>
          <p:cNvSpPr>
            <a:spLocks noGrp="1"/>
          </p:cNvSpPr>
          <p:nvPr>
            <p:ph type="sldNum" sz="quarter" idx="12"/>
          </p:nvPr>
        </p:nvSpPr>
        <p:spPr/>
        <p:txBody>
          <a:bodyPr/>
          <a:lstStyle/>
          <a:p>
            <a:fld id="{5850983C-42EE-4FAE-97EF-E9ED6A9AF7E2}" type="slidenum">
              <a:rPr lang="en-US" smtClean="0"/>
              <a:t>14</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1030647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solidFill>
                  <a:schemeClr val="tx2"/>
                </a:solidFill>
              </a:rPr>
              <a:t>Significant </a:t>
            </a:r>
            <a:r>
              <a:rPr lang="en-US" sz="4900" dirty="0">
                <a:solidFill>
                  <a:schemeClr val="tx2"/>
                </a:solidFill>
              </a:rPr>
              <a:t>Differenc</a:t>
            </a:r>
            <a:r>
              <a:rPr lang="en-US" sz="4900" dirty="0" smtClean="0">
                <a:solidFill>
                  <a:schemeClr val="tx2"/>
                </a:solidFill>
              </a:rPr>
              <a:t>es,</a:t>
            </a:r>
            <a:br>
              <a:rPr lang="en-US" sz="4900" dirty="0" smtClean="0">
                <a:solidFill>
                  <a:schemeClr val="tx2"/>
                </a:solidFill>
              </a:rPr>
            </a:br>
            <a:r>
              <a:rPr lang="en-US" sz="4000" dirty="0" smtClean="0">
                <a:solidFill>
                  <a:schemeClr val="tx2"/>
                </a:solidFill>
              </a:rPr>
              <a:t>Frequently Encountered cont’d</a:t>
            </a:r>
            <a:endParaRPr lang="en-US" sz="4000" dirty="0">
              <a:solidFill>
                <a:schemeClr val="tx2"/>
              </a:solidFill>
            </a:endParaRPr>
          </a:p>
        </p:txBody>
      </p:sp>
      <p:sp>
        <p:nvSpPr>
          <p:cNvPr id="3" name="Content Placeholder 2"/>
          <p:cNvSpPr>
            <a:spLocks noGrp="1"/>
          </p:cNvSpPr>
          <p:nvPr>
            <p:ph idx="1"/>
          </p:nvPr>
        </p:nvSpPr>
        <p:spPr/>
        <p:txBody>
          <a:bodyPr>
            <a:normAutofit/>
          </a:bodyPr>
          <a:lstStyle/>
          <a:p>
            <a:r>
              <a:rPr lang="en-US" dirty="0">
                <a:solidFill>
                  <a:schemeClr val="tx2"/>
                </a:solidFill>
              </a:rPr>
              <a:t>Notes:</a:t>
            </a:r>
          </a:p>
          <a:p>
            <a:pPr lvl="1"/>
            <a:r>
              <a:rPr lang="en-US" dirty="0">
                <a:solidFill>
                  <a:schemeClr val="tx2"/>
                </a:solidFill>
              </a:rPr>
              <a:t>No longer required to justify “added entries</a:t>
            </a:r>
            <a:r>
              <a:rPr lang="en-US" dirty="0" smtClean="0">
                <a:solidFill>
                  <a:schemeClr val="tx2"/>
                </a:solidFill>
              </a:rPr>
              <a:t>”</a:t>
            </a:r>
          </a:p>
          <a:p>
            <a:pPr lvl="1"/>
            <a:r>
              <a:rPr lang="en-US" dirty="0" smtClean="0">
                <a:solidFill>
                  <a:schemeClr val="tx2"/>
                </a:solidFill>
              </a:rPr>
              <a:t>Prefer machine-actionable data</a:t>
            </a:r>
          </a:p>
          <a:p>
            <a:r>
              <a:rPr lang="en-US" dirty="0" smtClean="0">
                <a:solidFill>
                  <a:schemeClr val="tx2"/>
                </a:solidFill>
              </a:rPr>
              <a:t>MARC 33X fields replace GMD</a:t>
            </a:r>
          </a:p>
          <a:p>
            <a:r>
              <a:rPr lang="en-US" dirty="0" smtClean="0">
                <a:solidFill>
                  <a:schemeClr val="tx2"/>
                </a:solidFill>
              </a:rPr>
              <a:t>AAP for the work (i.e. “main entry”) must be unique</a:t>
            </a:r>
          </a:p>
          <a:p>
            <a:pPr lvl="1"/>
            <a:r>
              <a:rPr lang="en-US" dirty="0" smtClean="0">
                <a:solidFill>
                  <a:schemeClr val="tx2"/>
                </a:solidFill>
              </a:rPr>
              <a:t>This requirement went away with the Old CSR, now it’s back</a:t>
            </a:r>
            <a:endParaRPr lang="en-US" dirty="0">
              <a:solidFill>
                <a:schemeClr val="tx2"/>
              </a:solidFill>
            </a:endParaRPr>
          </a:p>
        </p:txBody>
      </p:sp>
      <p:sp>
        <p:nvSpPr>
          <p:cNvPr id="4" name="Slide Number Placeholder 3"/>
          <p:cNvSpPr>
            <a:spLocks noGrp="1"/>
          </p:cNvSpPr>
          <p:nvPr>
            <p:ph type="sldNum" sz="quarter" idx="12"/>
          </p:nvPr>
        </p:nvSpPr>
        <p:spPr/>
        <p:txBody>
          <a:bodyPr/>
          <a:lstStyle/>
          <a:p>
            <a:fld id="{5850983C-42EE-4FAE-97EF-E9ED6A9AF7E2}" type="slidenum">
              <a:rPr lang="en-US" smtClean="0"/>
              <a:t>15</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1260775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solidFill>
                  <a:schemeClr val="tx2"/>
                </a:solidFill>
              </a:rPr>
              <a:t>Significant </a:t>
            </a:r>
            <a:r>
              <a:rPr lang="en-US" sz="4900" dirty="0">
                <a:solidFill>
                  <a:schemeClr val="tx2"/>
                </a:solidFill>
              </a:rPr>
              <a:t>Differenc</a:t>
            </a:r>
            <a:r>
              <a:rPr lang="en-US" sz="4900" dirty="0" smtClean="0">
                <a:solidFill>
                  <a:schemeClr val="tx2"/>
                </a:solidFill>
              </a:rPr>
              <a:t>es,</a:t>
            </a:r>
            <a:br>
              <a:rPr lang="en-US" sz="4900" dirty="0" smtClean="0">
                <a:solidFill>
                  <a:schemeClr val="tx2"/>
                </a:solidFill>
              </a:rPr>
            </a:br>
            <a:r>
              <a:rPr lang="en-US" sz="4000" dirty="0" smtClean="0">
                <a:solidFill>
                  <a:schemeClr val="tx2"/>
                </a:solidFill>
              </a:rPr>
              <a:t>Less Frequently Encountered</a:t>
            </a:r>
            <a:endParaRPr lang="en-US" sz="4000" dirty="0">
              <a:solidFill>
                <a:schemeClr val="tx2"/>
              </a:solidFill>
            </a:endParaRPr>
          </a:p>
        </p:txBody>
      </p:sp>
      <p:sp>
        <p:nvSpPr>
          <p:cNvPr id="3" name="Content Placeholder 2"/>
          <p:cNvSpPr>
            <a:spLocks noGrp="1"/>
          </p:cNvSpPr>
          <p:nvPr>
            <p:ph idx="1"/>
          </p:nvPr>
        </p:nvSpPr>
        <p:spPr/>
        <p:txBody>
          <a:bodyPr>
            <a:normAutofit/>
          </a:bodyPr>
          <a:lstStyle/>
          <a:p>
            <a:r>
              <a:rPr lang="en-US" dirty="0" smtClean="0">
                <a:solidFill>
                  <a:schemeClr val="tx2"/>
                </a:solidFill>
              </a:rPr>
              <a:t>Edition statement</a:t>
            </a:r>
          </a:p>
          <a:p>
            <a:pPr lvl="1"/>
            <a:r>
              <a:rPr lang="en-US" dirty="0" smtClean="0">
                <a:solidFill>
                  <a:schemeClr val="tx2"/>
                </a:solidFill>
              </a:rPr>
              <a:t>Transcribe as it appears</a:t>
            </a:r>
          </a:p>
          <a:p>
            <a:r>
              <a:rPr lang="en-US" dirty="0" smtClean="0">
                <a:solidFill>
                  <a:schemeClr val="tx2"/>
                </a:solidFill>
              </a:rPr>
              <a:t>AAP for language editions</a:t>
            </a:r>
          </a:p>
          <a:p>
            <a:pPr lvl="1"/>
            <a:r>
              <a:rPr lang="en-US" dirty="0" smtClean="0">
                <a:solidFill>
                  <a:schemeClr val="tx2"/>
                </a:solidFill>
              </a:rPr>
              <a:t>Treat the same as translations in AAP (“heading”)</a:t>
            </a:r>
          </a:p>
          <a:p>
            <a:r>
              <a:rPr lang="en-US" dirty="0" smtClean="0">
                <a:solidFill>
                  <a:schemeClr val="tx2"/>
                </a:solidFill>
              </a:rPr>
              <a:t>Compilation of expressions</a:t>
            </a:r>
          </a:p>
          <a:p>
            <a:pPr lvl="1"/>
            <a:r>
              <a:rPr lang="en-US" dirty="0" smtClean="0">
                <a:solidFill>
                  <a:schemeClr val="tx2"/>
                </a:solidFill>
              </a:rPr>
              <a:t>Need analytical AAPs (title or name/title “added entries”)</a:t>
            </a:r>
            <a:endParaRPr lang="en-US" dirty="0">
              <a:solidFill>
                <a:schemeClr val="tx2"/>
              </a:solidFill>
            </a:endParaRPr>
          </a:p>
        </p:txBody>
      </p:sp>
      <p:sp>
        <p:nvSpPr>
          <p:cNvPr id="4" name="Slide Number Placeholder 3"/>
          <p:cNvSpPr>
            <a:spLocks noGrp="1"/>
          </p:cNvSpPr>
          <p:nvPr>
            <p:ph type="sldNum" sz="quarter" idx="12"/>
          </p:nvPr>
        </p:nvSpPr>
        <p:spPr/>
        <p:txBody>
          <a:bodyPr/>
          <a:lstStyle/>
          <a:p>
            <a:fld id="{5850983C-42EE-4FAE-97EF-E9ED6A9AF7E2}" type="slidenum">
              <a:rPr lang="en-US" smtClean="0"/>
              <a:t>16</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1659499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solidFill>
                  <a:schemeClr val="tx2"/>
                </a:solidFill>
              </a:rPr>
              <a:t>Getting Started:</a:t>
            </a:r>
            <a:br>
              <a:rPr lang="en-US" dirty="0" smtClean="0">
                <a:solidFill>
                  <a:schemeClr val="tx2"/>
                </a:solidFill>
              </a:rPr>
            </a:br>
            <a:r>
              <a:rPr lang="en-US" dirty="0" smtClean="0">
                <a:solidFill>
                  <a:schemeClr val="tx2"/>
                </a:solidFill>
              </a:rPr>
              <a:t>Is it a serial? Is it an IR?</a:t>
            </a:r>
            <a:endParaRPr lang="en-US" dirty="0">
              <a:solidFill>
                <a:schemeClr val="tx2"/>
              </a:solidFill>
            </a:endParaRPr>
          </a:p>
        </p:txBody>
      </p:sp>
      <p:sp>
        <p:nvSpPr>
          <p:cNvPr id="3" name="Content Placeholder 2"/>
          <p:cNvSpPr>
            <a:spLocks noGrp="1"/>
          </p:cNvSpPr>
          <p:nvPr>
            <p:ph idx="1"/>
          </p:nvPr>
        </p:nvSpPr>
        <p:spPr/>
        <p:txBody>
          <a:bodyPr>
            <a:normAutofit fontScale="92500" lnSpcReduction="10000"/>
          </a:bodyPr>
          <a:lstStyle/>
          <a:p>
            <a:r>
              <a:rPr lang="en-US" dirty="0">
                <a:solidFill>
                  <a:schemeClr val="tx2"/>
                </a:solidFill>
              </a:rPr>
              <a:t>No change from AACR2</a:t>
            </a:r>
            <a:endParaRPr lang="en-US" u="sng" dirty="0" smtClean="0">
              <a:solidFill>
                <a:schemeClr val="tx2"/>
              </a:solidFill>
            </a:endParaRPr>
          </a:p>
          <a:p>
            <a:r>
              <a:rPr lang="en-US" u="sng" dirty="0" smtClean="0">
                <a:solidFill>
                  <a:schemeClr val="tx2"/>
                </a:solidFill>
              </a:rPr>
              <a:t>Is it a serial?</a:t>
            </a:r>
            <a:endParaRPr lang="en-US" dirty="0" smtClean="0">
              <a:solidFill>
                <a:schemeClr val="tx2"/>
              </a:solidFill>
            </a:endParaRPr>
          </a:p>
          <a:p>
            <a:pPr lvl="1"/>
            <a:r>
              <a:rPr lang="en-US" sz="3200" dirty="0" smtClean="0">
                <a:solidFill>
                  <a:schemeClr val="tx2"/>
                </a:solidFill>
              </a:rPr>
              <a:t>successive parts</a:t>
            </a:r>
          </a:p>
          <a:p>
            <a:pPr lvl="1"/>
            <a:r>
              <a:rPr lang="en-US" sz="3200" dirty="0" smtClean="0">
                <a:solidFill>
                  <a:schemeClr val="tx2"/>
                </a:solidFill>
              </a:rPr>
              <a:t>usually bears numbering</a:t>
            </a:r>
          </a:p>
          <a:p>
            <a:pPr lvl="1"/>
            <a:r>
              <a:rPr lang="en-US" sz="3200" dirty="0" smtClean="0">
                <a:solidFill>
                  <a:schemeClr val="tx2"/>
                </a:solidFill>
              </a:rPr>
              <a:t>no predetermined conclusion</a:t>
            </a:r>
          </a:p>
          <a:p>
            <a:r>
              <a:rPr lang="en-US" u="sng" dirty="0" smtClean="0">
                <a:solidFill>
                  <a:schemeClr val="tx2"/>
                </a:solidFill>
              </a:rPr>
              <a:t>Is it an integrating resource?</a:t>
            </a:r>
            <a:endParaRPr lang="en-US" dirty="0" smtClean="0">
              <a:solidFill>
                <a:schemeClr val="tx2"/>
              </a:solidFill>
            </a:endParaRPr>
          </a:p>
          <a:p>
            <a:pPr marL="400050" lvl="1" indent="0">
              <a:buNone/>
            </a:pPr>
            <a:r>
              <a:rPr lang="en-US" sz="3200" dirty="0" smtClean="0">
                <a:solidFill>
                  <a:schemeClr val="tx2"/>
                </a:solidFill>
              </a:rPr>
              <a:t>“A resource that is added to or changed by means of updates that do not remain discrete but are integrated into the whole.”</a:t>
            </a:r>
            <a:endParaRPr lang="en-US" sz="3200" dirty="0">
              <a:solidFill>
                <a:schemeClr val="tx2"/>
              </a:solidFill>
            </a:endParaRPr>
          </a:p>
        </p:txBody>
      </p:sp>
      <p:sp>
        <p:nvSpPr>
          <p:cNvPr id="4" name="Slide Number Placeholder 3"/>
          <p:cNvSpPr>
            <a:spLocks noGrp="1"/>
          </p:cNvSpPr>
          <p:nvPr>
            <p:ph type="sldNum" sz="quarter" idx="12"/>
          </p:nvPr>
        </p:nvSpPr>
        <p:spPr/>
        <p:txBody>
          <a:bodyPr/>
          <a:lstStyle/>
          <a:p>
            <a:fld id="{5850983C-42EE-4FAE-97EF-E9ED6A9AF7E2}" type="slidenum">
              <a:rPr lang="en-US" smtClean="0"/>
              <a:t>17</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655065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solidFill>
                  <a:schemeClr val="tx2"/>
                </a:solidFill>
              </a:rPr>
              <a:t>Getting Started:</a:t>
            </a:r>
            <a:br>
              <a:rPr lang="en-US" sz="4900" dirty="0" smtClean="0">
                <a:solidFill>
                  <a:schemeClr val="tx2"/>
                </a:solidFill>
              </a:rPr>
            </a:br>
            <a:r>
              <a:rPr lang="en-US" sz="4000" dirty="0" smtClean="0">
                <a:solidFill>
                  <a:schemeClr val="tx2"/>
                </a:solidFill>
              </a:rPr>
              <a:t>When might a separate record be needed?</a:t>
            </a:r>
            <a:endParaRPr lang="en-US" sz="4000" dirty="0">
              <a:solidFill>
                <a:schemeClr val="tx2"/>
              </a:solidFill>
            </a:endParaRPr>
          </a:p>
        </p:txBody>
      </p:sp>
      <p:sp>
        <p:nvSpPr>
          <p:cNvPr id="3" name="Content Placeholder 2"/>
          <p:cNvSpPr>
            <a:spLocks noGrp="1"/>
          </p:cNvSpPr>
          <p:nvPr>
            <p:ph idx="1"/>
          </p:nvPr>
        </p:nvSpPr>
        <p:spPr/>
        <p:txBody>
          <a:bodyPr/>
          <a:lstStyle/>
          <a:p>
            <a:r>
              <a:rPr lang="en-US" dirty="0" smtClean="0">
                <a:solidFill>
                  <a:schemeClr val="tx2"/>
                </a:solidFill>
              </a:rPr>
              <a:t>Supplements, issued in parts, reprints, etc.</a:t>
            </a:r>
          </a:p>
          <a:p>
            <a:pPr lvl="1"/>
            <a:r>
              <a:rPr lang="en-US" dirty="0" smtClean="0">
                <a:solidFill>
                  <a:schemeClr val="tx2"/>
                </a:solidFill>
              </a:rPr>
              <a:t>no change from AACR2</a:t>
            </a:r>
          </a:p>
          <a:p>
            <a:pPr lvl="1"/>
            <a:r>
              <a:rPr lang="en-US" dirty="0" smtClean="0">
                <a:solidFill>
                  <a:schemeClr val="tx2"/>
                </a:solidFill>
              </a:rPr>
              <a:t>see LC-PCC PS 0.0, section “Determining Number of Records”</a:t>
            </a:r>
          </a:p>
          <a:p>
            <a:r>
              <a:rPr lang="en-US" dirty="0" smtClean="0">
                <a:solidFill>
                  <a:schemeClr val="tx2"/>
                </a:solidFill>
              </a:rPr>
              <a:t>Changes in descriptive or identifying elements</a:t>
            </a:r>
          </a:p>
          <a:p>
            <a:pPr lvl="1"/>
            <a:r>
              <a:rPr lang="en-US" dirty="0" smtClean="0">
                <a:solidFill>
                  <a:schemeClr val="tx2"/>
                </a:solidFill>
              </a:rPr>
              <a:t>see RDA 1.6</a:t>
            </a:r>
          </a:p>
          <a:p>
            <a:pPr lvl="1"/>
            <a:r>
              <a:rPr lang="en-US" dirty="0" smtClean="0">
                <a:solidFill>
                  <a:schemeClr val="tx2"/>
                </a:solidFill>
              </a:rPr>
              <a:t>cont’d on next 2 slides…</a:t>
            </a:r>
            <a:endParaRPr lang="en-US" dirty="0">
              <a:solidFill>
                <a:schemeClr val="tx2"/>
              </a:solidFill>
            </a:endParaRPr>
          </a:p>
        </p:txBody>
      </p:sp>
      <p:sp>
        <p:nvSpPr>
          <p:cNvPr id="4" name="Slide Number Placeholder 3"/>
          <p:cNvSpPr>
            <a:spLocks noGrp="1"/>
          </p:cNvSpPr>
          <p:nvPr>
            <p:ph type="sldNum" sz="quarter" idx="12"/>
          </p:nvPr>
        </p:nvSpPr>
        <p:spPr/>
        <p:txBody>
          <a:bodyPr/>
          <a:lstStyle/>
          <a:p>
            <a:fld id="{5850983C-42EE-4FAE-97EF-E9ED6A9AF7E2}" type="slidenum">
              <a:rPr lang="en-US" smtClean="0"/>
              <a:t>18</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1821287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2"/>
                </a:solidFill>
              </a:rPr>
              <a:t>Changes Requiring a New Description</a:t>
            </a:r>
            <a:br>
              <a:rPr lang="en-US" dirty="0" smtClean="0">
                <a:solidFill>
                  <a:schemeClr val="tx2"/>
                </a:solidFill>
              </a:rPr>
            </a:br>
            <a:r>
              <a:rPr lang="en-US" sz="4000" dirty="0" smtClean="0">
                <a:solidFill>
                  <a:schemeClr val="tx2"/>
                </a:solidFill>
                <a:hlinkClick r:id="rId3"/>
              </a:rPr>
              <a:t>RDA 1.6</a:t>
            </a:r>
            <a:endParaRPr lang="en-US" sz="4000" dirty="0">
              <a:solidFill>
                <a:schemeClr val="tx2"/>
              </a:solidFill>
            </a:endParaRPr>
          </a:p>
        </p:txBody>
      </p:sp>
      <p:sp>
        <p:nvSpPr>
          <p:cNvPr id="3" name="Content Placeholder 2"/>
          <p:cNvSpPr>
            <a:spLocks noGrp="1"/>
          </p:cNvSpPr>
          <p:nvPr>
            <p:ph idx="1"/>
          </p:nvPr>
        </p:nvSpPr>
        <p:spPr/>
        <p:txBody>
          <a:bodyPr/>
          <a:lstStyle/>
          <a:p>
            <a:r>
              <a:rPr lang="en-US" dirty="0" smtClean="0">
                <a:solidFill>
                  <a:schemeClr val="tx2"/>
                </a:solidFill>
              </a:rPr>
              <a:t>Serials: RDA 1.6.2</a:t>
            </a:r>
          </a:p>
          <a:p>
            <a:pPr lvl="1"/>
            <a:r>
              <a:rPr lang="en-US" dirty="0" smtClean="0">
                <a:solidFill>
                  <a:schemeClr val="tx2"/>
                </a:solidFill>
              </a:rPr>
              <a:t>Mode of issuance</a:t>
            </a:r>
          </a:p>
          <a:p>
            <a:pPr lvl="1"/>
            <a:r>
              <a:rPr lang="en-US" dirty="0" smtClean="0">
                <a:solidFill>
                  <a:schemeClr val="tx2"/>
                </a:solidFill>
              </a:rPr>
              <a:t>Carrier characteristics (i.e. format/physical medium)</a:t>
            </a:r>
          </a:p>
          <a:p>
            <a:pPr lvl="1"/>
            <a:r>
              <a:rPr lang="en-US" dirty="0" smtClean="0">
                <a:solidFill>
                  <a:schemeClr val="tx2"/>
                </a:solidFill>
              </a:rPr>
              <a:t>Major change in title proper</a:t>
            </a:r>
          </a:p>
          <a:p>
            <a:pPr lvl="1"/>
            <a:r>
              <a:rPr lang="en-US" dirty="0" smtClean="0">
                <a:solidFill>
                  <a:schemeClr val="tx2"/>
                </a:solidFill>
              </a:rPr>
              <a:t>Responsibility – when name of PFC is part of AAP for the work</a:t>
            </a:r>
          </a:p>
          <a:p>
            <a:pPr lvl="1"/>
            <a:r>
              <a:rPr lang="en-US" dirty="0" smtClean="0">
                <a:solidFill>
                  <a:schemeClr val="tx2"/>
                </a:solidFill>
              </a:rPr>
              <a:t>Edition statement signifying significant change in scope or coverage</a:t>
            </a:r>
            <a:endParaRPr lang="en-US" dirty="0">
              <a:solidFill>
                <a:schemeClr val="tx2"/>
              </a:solidFill>
            </a:endParaRPr>
          </a:p>
        </p:txBody>
      </p:sp>
      <p:sp>
        <p:nvSpPr>
          <p:cNvPr id="4" name="Slide Number Placeholder 3"/>
          <p:cNvSpPr>
            <a:spLocks noGrp="1"/>
          </p:cNvSpPr>
          <p:nvPr>
            <p:ph type="sldNum" sz="quarter" idx="12"/>
          </p:nvPr>
        </p:nvSpPr>
        <p:spPr/>
        <p:txBody>
          <a:bodyPr/>
          <a:lstStyle/>
          <a:p>
            <a:fld id="{5850983C-42EE-4FAE-97EF-E9ED6A9AF7E2}" type="slidenum">
              <a:rPr lang="en-US" smtClean="0"/>
              <a:t>19</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2553424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solidFill>
              </a:rPr>
              <a:t>Learning Objectives</a:t>
            </a:r>
            <a:endParaRPr lang="en-US" dirty="0">
              <a:solidFill>
                <a:schemeClr val="tx2"/>
              </a:solidFill>
            </a:endParaRPr>
          </a:p>
        </p:txBody>
      </p:sp>
      <p:sp>
        <p:nvSpPr>
          <p:cNvPr id="3" name="Content Placeholder 2"/>
          <p:cNvSpPr>
            <a:spLocks noGrp="1"/>
          </p:cNvSpPr>
          <p:nvPr>
            <p:ph idx="1"/>
          </p:nvPr>
        </p:nvSpPr>
        <p:spPr>
          <a:xfrm>
            <a:off x="457200" y="1600200"/>
            <a:ext cx="8382000" cy="4525963"/>
          </a:xfrm>
        </p:spPr>
        <p:txBody>
          <a:bodyPr>
            <a:normAutofit fontScale="92500" lnSpcReduction="10000"/>
          </a:bodyPr>
          <a:lstStyle/>
          <a:p>
            <a:r>
              <a:rPr lang="en-US" dirty="0" smtClean="0">
                <a:solidFill>
                  <a:schemeClr val="tx2"/>
                </a:solidFill>
              </a:rPr>
              <a:t>Apply the CSR (PCC Core) and UC Berkeley Policy Statements to describe textual serials and integrating resources (non-rare) in several formats: print, online, tangible electronic, microform</a:t>
            </a:r>
          </a:p>
          <a:p>
            <a:r>
              <a:rPr lang="en-US" dirty="0" smtClean="0">
                <a:solidFill>
                  <a:schemeClr val="tx2"/>
                </a:solidFill>
              </a:rPr>
              <a:t>Distinguish substantive differences between AACR2 rules/AACR2 version of CCM &amp; CSR and RDA instructions (plus local guidelines) for PCC Core elements</a:t>
            </a:r>
          </a:p>
          <a:p>
            <a:r>
              <a:rPr lang="en-US" dirty="0" smtClean="0">
                <a:solidFill>
                  <a:schemeClr val="tx2"/>
                </a:solidFill>
              </a:rPr>
              <a:t>Exercise appropriate judgment when reviewing and editing existing copy for the local catalog</a:t>
            </a:r>
            <a:endParaRPr lang="en-US" dirty="0">
              <a:solidFill>
                <a:schemeClr val="tx2"/>
              </a:solidFill>
            </a:endParaRPr>
          </a:p>
        </p:txBody>
      </p:sp>
      <p:sp>
        <p:nvSpPr>
          <p:cNvPr id="4" name="Slide Number Placeholder 3"/>
          <p:cNvSpPr>
            <a:spLocks noGrp="1"/>
          </p:cNvSpPr>
          <p:nvPr>
            <p:ph type="sldNum" sz="quarter" idx="12"/>
          </p:nvPr>
        </p:nvSpPr>
        <p:spPr/>
        <p:txBody>
          <a:bodyPr/>
          <a:lstStyle/>
          <a:p>
            <a:fld id="{D58CA5BC-0915-4598-8AF6-3853EEF99DC2}" type="slidenum">
              <a:rPr lang="en-US" smtClean="0"/>
              <a:t>2</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283561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2"/>
                </a:solidFill>
              </a:rPr>
              <a:t>Changes Requiring a New Description</a:t>
            </a:r>
            <a:br>
              <a:rPr lang="en-US" dirty="0" smtClean="0">
                <a:solidFill>
                  <a:schemeClr val="tx2"/>
                </a:solidFill>
              </a:rPr>
            </a:br>
            <a:r>
              <a:rPr lang="en-US" sz="4000" dirty="0" smtClean="0">
                <a:solidFill>
                  <a:schemeClr val="tx2"/>
                </a:solidFill>
                <a:hlinkClick r:id="rId3"/>
              </a:rPr>
              <a:t>RDA 1.6</a:t>
            </a:r>
            <a:endParaRPr lang="en-US" sz="4000" dirty="0">
              <a:solidFill>
                <a:schemeClr val="tx2"/>
              </a:solidFill>
            </a:endParaRPr>
          </a:p>
        </p:txBody>
      </p:sp>
      <p:sp>
        <p:nvSpPr>
          <p:cNvPr id="3" name="Content Placeholder 2"/>
          <p:cNvSpPr>
            <a:spLocks noGrp="1"/>
          </p:cNvSpPr>
          <p:nvPr>
            <p:ph idx="1"/>
          </p:nvPr>
        </p:nvSpPr>
        <p:spPr/>
        <p:txBody>
          <a:bodyPr/>
          <a:lstStyle/>
          <a:p>
            <a:r>
              <a:rPr lang="en-US" dirty="0" smtClean="0">
                <a:solidFill>
                  <a:schemeClr val="tx2"/>
                </a:solidFill>
              </a:rPr>
              <a:t>Integrating Resources: RDA 1.6.3</a:t>
            </a:r>
          </a:p>
          <a:p>
            <a:pPr lvl="1"/>
            <a:r>
              <a:rPr lang="en-US" dirty="0" smtClean="0">
                <a:solidFill>
                  <a:schemeClr val="tx2"/>
                </a:solidFill>
              </a:rPr>
              <a:t>Mode of issuance</a:t>
            </a:r>
          </a:p>
          <a:p>
            <a:pPr lvl="1"/>
            <a:r>
              <a:rPr lang="en-US" dirty="0" smtClean="0">
                <a:solidFill>
                  <a:schemeClr val="tx2"/>
                </a:solidFill>
              </a:rPr>
              <a:t>Media type</a:t>
            </a:r>
          </a:p>
          <a:p>
            <a:pPr lvl="1"/>
            <a:r>
              <a:rPr lang="en-US" dirty="0" smtClean="0">
                <a:solidFill>
                  <a:schemeClr val="tx2"/>
                </a:solidFill>
              </a:rPr>
              <a:t>Re-basing</a:t>
            </a:r>
          </a:p>
          <a:p>
            <a:pPr lvl="1"/>
            <a:r>
              <a:rPr lang="en-US" dirty="0" smtClean="0">
                <a:solidFill>
                  <a:schemeClr val="tx2"/>
                </a:solidFill>
              </a:rPr>
              <a:t>Edition statement signifying significant change in scope or coverage</a:t>
            </a:r>
          </a:p>
        </p:txBody>
      </p:sp>
      <p:sp>
        <p:nvSpPr>
          <p:cNvPr id="4" name="Slide Number Placeholder 3"/>
          <p:cNvSpPr>
            <a:spLocks noGrp="1"/>
          </p:cNvSpPr>
          <p:nvPr>
            <p:ph type="sldNum" sz="quarter" idx="12"/>
          </p:nvPr>
        </p:nvSpPr>
        <p:spPr/>
        <p:txBody>
          <a:bodyPr/>
          <a:lstStyle/>
          <a:p>
            <a:fld id="{5850983C-42EE-4FAE-97EF-E9ED6A9AF7E2}" type="slidenum">
              <a:rPr lang="en-US" smtClean="0"/>
              <a:t>20</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2650312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2"/>
                </a:solidFill>
              </a:rPr>
              <a:t>Basis for Identification of the Resource</a:t>
            </a:r>
            <a:br>
              <a:rPr lang="en-US" dirty="0" smtClean="0">
                <a:solidFill>
                  <a:schemeClr val="tx2"/>
                </a:solidFill>
              </a:rPr>
            </a:br>
            <a:r>
              <a:rPr lang="en-US" sz="4000" dirty="0" smtClean="0">
                <a:solidFill>
                  <a:schemeClr val="tx2"/>
                </a:solidFill>
                <a:hlinkClick r:id="rId3"/>
              </a:rPr>
              <a:t>RDA 2.1</a:t>
            </a:r>
            <a:endParaRPr lang="en-US" sz="4000" dirty="0">
              <a:solidFill>
                <a:schemeClr val="tx2"/>
              </a:solidFill>
            </a:endParaRPr>
          </a:p>
        </p:txBody>
      </p:sp>
      <p:sp>
        <p:nvSpPr>
          <p:cNvPr id="3" name="Content Placeholder 2"/>
          <p:cNvSpPr>
            <a:spLocks noGrp="1"/>
          </p:cNvSpPr>
          <p:nvPr>
            <p:ph idx="1"/>
          </p:nvPr>
        </p:nvSpPr>
        <p:spPr/>
        <p:txBody>
          <a:bodyPr/>
          <a:lstStyle/>
          <a:p>
            <a:r>
              <a:rPr lang="en-US" dirty="0" smtClean="0">
                <a:solidFill>
                  <a:schemeClr val="tx2"/>
                </a:solidFill>
              </a:rPr>
              <a:t>No change from AACR2</a:t>
            </a:r>
          </a:p>
          <a:p>
            <a:r>
              <a:rPr lang="en-US" dirty="0" smtClean="0">
                <a:solidFill>
                  <a:schemeClr val="tx2"/>
                </a:solidFill>
              </a:rPr>
              <a:t>Serials: RDA 2.1.2.3, CCM 3.1</a:t>
            </a:r>
          </a:p>
          <a:p>
            <a:pPr lvl="1"/>
            <a:r>
              <a:rPr lang="en-US" sz="3200" dirty="0" smtClean="0">
                <a:solidFill>
                  <a:schemeClr val="tx2"/>
                </a:solidFill>
              </a:rPr>
              <a:t>If issues are numbered: choose issue with the lowest number</a:t>
            </a:r>
          </a:p>
          <a:p>
            <a:pPr lvl="1"/>
            <a:r>
              <a:rPr lang="en-US" sz="3200" dirty="0" smtClean="0">
                <a:solidFill>
                  <a:schemeClr val="tx2"/>
                </a:solidFill>
              </a:rPr>
              <a:t>If issues are unnumbered: choose issue with the earliest issue date</a:t>
            </a:r>
          </a:p>
          <a:p>
            <a:r>
              <a:rPr lang="en-US" dirty="0" smtClean="0">
                <a:solidFill>
                  <a:schemeClr val="tx2"/>
                </a:solidFill>
              </a:rPr>
              <a:t>Integrating Resources: RDA 2.1.2.4</a:t>
            </a:r>
          </a:p>
          <a:p>
            <a:pPr lvl="1"/>
            <a:r>
              <a:rPr lang="en-US" sz="3200" dirty="0" smtClean="0">
                <a:solidFill>
                  <a:schemeClr val="tx2"/>
                </a:solidFill>
              </a:rPr>
              <a:t>Choose the current iteration (i.e. latest)</a:t>
            </a:r>
            <a:endParaRPr lang="en-US" sz="3200" dirty="0">
              <a:solidFill>
                <a:schemeClr val="tx2"/>
              </a:solidFill>
            </a:endParaRPr>
          </a:p>
        </p:txBody>
      </p:sp>
      <p:sp>
        <p:nvSpPr>
          <p:cNvPr id="4" name="Slide Number Placeholder 3"/>
          <p:cNvSpPr>
            <a:spLocks noGrp="1"/>
          </p:cNvSpPr>
          <p:nvPr>
            <p:ph type="sldNum" sz="quarter" idx="12"/>
          </p:nvPr>
        </p:nvSpPr>
        <p:spPr/>
        <p:txBody>
          <a:bodyPr/>
          <a:lstStyle/>
          <a:p>
            <a:fld id="{5850983C-42EE-4FAE-97EF-E9ED6A9AF7E2}" type="slidenum">
              <a:rPr lang="en-US" smtClean="0"/>
              <a:t>21</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869092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solidFill>
                  <a:schemeClr val="tx2"/>
                </a:solidFill>
              </a:rPr>
              <a:t>Transcription</a:t>
            </a:r>
            <a:br>
              <a:rPr lang="en-US" sz="4900" dirty="0" smtClean="0">
                <a:solidFill>
                  <a:schemeClr val="tx2"/>
                </a:solidFill>
              </a:rPr>
            </a:br>
            <a:r>
              <a:rPr lang="en-US" sz="4000" dirty="0" smtClean="0">
                <a:solidFill>
                  <a:schemeClr val="tx2"/>
                </a:solidFill>
                <a:hlinkClick r:id="rId3"/>
              </a:rPr>
              <a:t>RDA 1.7</a:t>
            </a:r>
            <a:endParaRPr lang="en-US" sz="4000" dirty="0">
              <a:solidFill>
                <a:schemeClr val="tx2"/>
              </a:solidFill>
            </a:endParaRPr>
          </a:p>
        </p:txBody>
      </p:sp>
      <p:sp>
        <p:nvSpPr>
          <p:cNvPr id="3" name="Content Placeholder 2"/>
          <p:cNvSpPr>
            <a:spLocks noGrp="1"/>
          </p:cNvSpPr>
          <p:nvPr>
            <p:ph idx="1"/>
          </p:nvPr>
        </p:nvSpPr>
        <p:spPr>
          <a:xfrm>
            <a:off x="457200" y="1600200"/>
            <a:ext cx="8229600" cy="4709160"/>
          </a:xfrm>
        </p:spPr>
        <p:txBody>
          <a:bodyPr>
            <a:normAutofit fontScale="92500" lnSpcReduction="20000"/>
          </a:bodyPr>
          <a:lstStyle/>
          <a:p>
            <a:r>
              <a:rPr lang="en-US" dirty="0" smtClean="0">
                <a:solidFill>
                  <a:schemeClr val="tx2"/>
                </a:solidFill>
              </a:rPr>
              <a:t>Capitalization: RDA 1.7.2</a:t>
            </a:r>
          </a:p>
          <a:p>
            <a:pPr lvl="1"/>
            <a:r>
              <a:rPr lang="en-US" sz="3200" dirty="0" smtClean="0">
                <a:solidFill>
                  <a:schemeClr val="tx2"/>
                </a:solidFill>
              </a:rPr>
              <a:t>Prefer Appendix A</a:t>
            </a:r>
          </a:p>
          <a:p>
            <a:pPr lvl="1"/>
            <a:r>
              <a:rPr lang="en-US" sz="3200" dirty="0" smtClean="0">
                <a:solidFill>
                  <a:schemeClr val="tx2"/>
                </a:solidFill>
              </a:rPr>
              <a:t>Other guide/standard or “take what you see” acceptable in copy</a:t>
            </a:r>
          </a:p>
          <a:p>
            <a:r>
              <a:rPr lang="en-US" dirty="0" smtClean="0">
                <a:solidFill>
                  <a:schemeClr val="tx2"/>
                </a:solidFill>
              </a:rPr>
              <a:t>Punctuation: RDA 1.7.3</a:t>
            </a:r>
          </a:p>
          <a:p>
            <a:pPr lvl="1"/>
            <a:r>
              <a:rPr lang="en-US" sz="3200" dirty="0" smtClean="0">
                <a:solidFill>
                  <a:schemeClr val="tx2"/>
                </a:solidFill>
              </a:rPr>
              <a:t>Transcribe as it appears, except when it separates elements on the source</a:t>
            </a:r>
          </a:p>
          <a:p>
            <a:r>
              <a:rPr lang="en-US" dirty="0" smtClean="0">
                <a:solidFill>
                  <a:schemeClr val="tx2"/>
                </a:solidFill>
              </a:rPr>
              <a:t>Diacritical Marks: RDA 1.7.4</a:t>
            </a:r>
          </a:p>
          <a:p>
            <a:pPr lvl="1"/>
            <a:r>
              <a:rPr lang="en-US" sz="3200" dirty="0" smtClean="0">
                <a:solidFill>
                  <a:schemeClr val="tx2"/>
                </a:solidFill>
              </a:rPr>
              <a:t>Follow UCB PS 1.7.4: do not add when not present in source, except when necessary and known</a:t>
            </a:r>
            <a:endParaRPr lang="en-US" sz="3200" dirty="0">
              <a:solidFill>
                <a:schemeClr val="tx2"/>
              </a:solidFill>
            </a:endParaRPr>
          </a:p>
        </p:txBody>
      </p:sp>
      <p:sp>
        <p:nvSpPr>
          <p:cNvPr id="4" name="Slide Number Placeholder 3"/>
          <p:cNvSpPr>
            <a:spLocks noGrp="1"/>
          </p:cNvSpPr>
          <p:nvPr>
            <p:ph type="sldNum" sz="quarter" idx="12"/>
          </p:nvPr>
        </p:nvSpPr>
        <p:spPr/>
        <p:txBody>
          <a:bodyPr/>
          <a:lstStyle/>
          <a:p>
            <a:fld id="{5850983C-42EE-4FAE-97EF-E9ED6A9AF7E2}" type="slidenum">
              <a:rPr lang="en-US" smtClean="0"/>
              <a:t>22</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2443446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solidFill>
                  <a:schemeClr val="tx2"/>
                </a:solidFill>
              </a:rPr>
              <a:t>Transcription cont’d</a:t>
            </a:r>
            <a:br>
              <a:rPr lang="en-US" sz="4900" dirty="0" smtClean="0">
                <a:solidFill>
                  <a:schemeClr val="tx2"/>
                </a:solidFill>
              </a:rPr>
            </a:br>
            <a:r>
              <a:rPr lang="en-US" sz="4000" dirty="0" smtClean="0">
                <a:solidFill>
                  <a:schemeClr val="tx2"/>
                </a:solidFill>
                <a:hlinkClick r:id="rId3"/>
              </a:rPr>
              <a:t>RDA 1.7</a:t>
            </a:r>
            <a:endParaRPr lang="en-US" sz="4000" dirty="0">
              <a:solidFill>
                <a:schemeClr val="tx2"/>
              </a:solidFill>
            </a:endParaRPr>
          </a:p>
        </p:txBody>
      </p:sp>
      <p:sp>
        <p:nvSpPr>
          <p:cNvPr id="3" name="Content Placeholder 2"/>
          <p:cNvSpPr>
            <a:spLocks noGrp="1"/>
          </p:cNvSpPr>
          <p:nvPr>
            <p:ph idx="1"/>
          </p:nvPr>
        </p:nvSpPr>
        <p:spPr/>
        <p:txBody>
          <a:bodyPr>
            <a:normAutofit fontScale="92500" lnSpcReduction="10000"/>
          </a:bodyPr>
          <a:lstStyle/>
          <a:p>
            <a:r>
              <a:rPr lang="en-US" dirty="0" smtClean="0">
                <a:solidFill>
                  <a:schemeClr val="tx2"/>
                </a:solidFill>
              </a:rPr>
              <a:t>Abbreviations: RDA 1.7.8</a:t>
            </a:r>
          </a:p>
          <a:p>
            <a:pPr lvl="1"/>
            <a:r>
              <a:rPr lang="en-US" sz="3200" dirty="0" smtClean="0">
                <a:solidFill>
                  <a:schemeClr val="tx2"/>
                </a:solidFill>
              </a:rPr>
              <a:t>Transcribe as found; do not abbreviate when not abbreviated in source</a:t>
            </a:r>
          </a:p>
          <a:p>
            <a:r>
              <a:rPr lang="en-US" dirty="0" smtClean="0">
                <a:solidFill>
                  <a:schemeClr val="tx2"/>
                </a:solidFill>
              </a:rPr>
              <a:t>Inaccuracies: RDA 1.7.9</a:t>
            </a:r>
          </a:p>
          <a:p>
            <a:pPr lvl="1"/>
            <a:r>
              <a:rPr lang="en-US" sz="3200" dirty="0" smtClean="0">
                <a:solidFill>
                  <a:schemeClr val="tx2"/>
                </a:solidFill>
              </a:rPr>
              <a:t>Transcribe as found, unless specific instruction for element says otherwise</a:t>
            </a:r>
          </a:p>
          <a:p>
            <a:pPr lvl="1"/>
            <a:r>
              <a:rPr lang="en-US" sz="3200" dirty="0" smtClean="0">
                <a:solidFill>
                  <a:schemeClr val="tx2"/>
                </a:solidFill>
              </a:rPr>
              <a:t>BIG EXCEPTION for serials and IRs: for title proper, correct obvious errors; make a note indicating how title actually appears on source</a:t>
            </a:r>
            <a:endParaRPr lang="en-US" sz="3200" dirty="0">
              <a:solidFill>
                <a:schemeClr val="tx2"/>
              </a:solidFill>
            </a:endParaRPr>
          </a:p>
        </p:txBody>
      </p:sp>
      <p:sp>
        <p:nvSpPr>
          <p:cNvPr id="4" name="Slide Number Placeholder 3"/>
          <p:cNvSpPr>
            <a:spLocks noGrp="1"/>
          </p:cNvSpPr>
          <p:nvPr>
            <p:ph type="sldNum" sz="quarter" idx="12"/>
          </p:nvPr>
        </p:nvSpPr>
        <p:spPr/>
        <p:txBody>
          <a:bodyPr/>
          <a:lstStyle/>
          <a:p>
            <a:fld id="{5850983C-42EE-4FAE-97EF-E9ED6A9AF7E2}" type="slidenum">
              <a:rPr lang="en-US" smtClean="0"/>
              <a:t>23</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1882984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solidFill>
                  <a:schemeClr val="tx2"/>
                </a:solidFill>
              </a:rPr>
              <a:t>Numbers/Numerals</a:t>
            </a:r>
            <a:br>
              <a:rPr lang="en-US" sz="4900" dirty="0" smtClean="0">
                <a:solidFill>
                  <a:schemeClr val="tx2"/>
                </a:solidFill>
              </a:rPr>
            </a:br>
            <a:r>
              <a:rPr lang="en-US" sz="4000" dirty="0" smtClean="0">
                <a:solidFill>
                  <a:schemeClr val="tx2"/>
                </a:solidFill>
                <a:hlinkClick r:id="rId3"/>
              </a:rPr>
              <a:t>RDA 1.8</a:t>
            </a:r>
            <a:endParaRPr lang="en-US" sz="4000" dirty="0">
              <a:solidFill>
                <a:schemeClr val="tx2"/>
              </a:solidFill>
            </a:endParaRPr>
          </a:p>
        </p:txBody>
      </p:sp>
      <p:sp>
        <p:nvSpPr>
          <p:cNvPr id="3" name="Content Placeholder 2"/>
          <p:cNvSpPr>
            <a:spLocks noGrp="1"/>
          </p:cNvSpPr>
          <p:nvPr>
            <p:ph idx="1"/>
          </p:nvPr>
        </p:nvSpPr>
        <p:spPr/>
        <p:txBody>
          <a:bodyPr/>
          <a:lstStyle/>
          <a:p>
            <a:r>
              <a:rPr lang="en-US" dirty="0" smtClean="0">
                <a:solidFill>
                  <a:schemeClr val="tx2"/>
                </a:solidFill>
              </a:rPr>
              <a:t>Record numerals as they appear (UCB PS 1.8.2); record words as numerals (RDA 1.8.3)</a:t>
            </a:r>
          </a:p>
          <a:p>
            <a:r>
              <a:rPr lang="en-US" dirty="0" smtClean="0">
                <a:solidFill>
                  <a:schemeClr val="tx2"/>
                </a:solidFill>
              </a:rPr>
              <a:t>RDA 1.8 applies to many elements that are used in serials cataloging; see list at RDA 1.8.1</a:t>
            </a:r>
          </a:p>
          <a:p>
            <a:pPr marL="400050" lvl="1" indent="0">
              <a:buNone/>
            </a:pPr>
            <a:r>
              <a:rPr lang="en-US" sz="3200" dirty="0" smtClean="0">
                <a:solidFill>
                  <a:schemeClr val="tx2"/>
                </a:solidFill>
              </a:rPr>
              <a:t>For any serial/series numbering:</a:t>
            </a:r>
          </a:p>
          <a:p>
            <a:pPr lvl="1"/>
            <a:r>
              <a:rPr lang="en-US" sz="3200" dirty="0" smtClean="0">
                <a:solidFill>
                  <a:schemeClr val="tx2"/>
                </a:solidFill>
              </a:rPr>
              <a:t>“Term” part is transcribed per 1.7</a:t>
            </a:r>
          </a:p>
          <a:p>
            <a:pPr lvl="1"/>
            <a:r>
              <a:rPr lang="en-US" sz="3200" dirty="0" smtClean="0">
                <a:solidFill>
                  <a:schemeClr val="tx2"/>
                </a:solidFill>
              </a:rPr>
              <a:t>“Number” part is recorded per 1.8</a:t>
            </a:r>
          </a:p>
        </p:txBody>
      </p:sp>
      <p:sp>
        <p:nvSpPr>
          <p:cNvPr id="4" name="Slide Number Placeholder 3"/>
          <p:cNvSpPr>
            <a:spLocks noGrp="1"/>
          </p:cNvSpPr>
          <p:nvPr>
            <p:ph type="sldNum" sz="quarter" idx="12"/>
          </p:nvPr>
        </p:nvSpPr>
        <p:spPr/>
        <p:txBody>
          <a:bodyPr/>
          <a:lstStyle/>
          <a:p>
            <a:fld id="{5850983C-42EE-4FAE-97EF-E9ED6A9AF7E2}" type="slidenum">
              <a:rPr lang="en-US" smtClean="0"/>
              <a:t>24</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680783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solidFill>
                  <a:schemeClr val="tx2"/>
                </a:solidFill>
              </a:rPr>
              <a:t>Numbers/Numerals</a:t>
            </a:r>
            <a:br>
              <a:rPr lang="en-US" sz="4900" dirty="0" smtClean="0">
                <a:solidFill>
                  <a:schemeClr val="tx2"/>
                </a:solidFill>
              </a:rPr>
            </a:br>
            <a:r>
              <a:rPr lang="en-US" sz="4000" dirty="0" smtClean="0">
                <a:solidFill>
                  <a:schemeClr val="tx2"/>
                </a:solidFill>
                <a:hlinkClick r:id="rId3"/>
              </a:rPr>
              <a:t>RDA 1.8</a:t>
            </a:r>
            <a:endParaRPr lang="en-US" sz="4000" dirty="0">
              <a:solidFill>
                <a:schemeClr val="tx2"/>
              </a:solidFill>
            </a:endParaRPr>
          </a:p>
        </p:txBody>
      </p:sp>
      <p:sp>
        <p:nvSpPr>
          <p:cNvPr id="3" name="Content Placeholder 2"/>
          <p:cNvSpPr>
            <a:spLocks noGrp="1"/>
          </p:cNvSpPr>
          <p:nvPr>
            <p:ph idx="1"/>
          </p:nvPr>
        </p:nvSpPr>
        <p:spPr/>
        <p:txBody>
          <a:bodyPr/>
          <a:lstStyle/>
          <a:p>
            <a:r>
              <a:rPr lang="en-US" sz="3200" dirty="0" smtClean="0">
                <a:solidFill>
                  <a:schemeClr val="tx2"/>
                </a:solidFill>
              </a:rPr>
              <a:t>Examples:</a:t>
            </a:r>
          </a:p>
          <a:p>
            <a:pPr marL="400050" lvl="1" indent="0">
              <a:buNone/>
            </a:pPr>
            <a:endParaRPr lang="en-US" sz="2000" dirty="0" smtClean="0">
              <a:solidFill>
                <a:schemeClr val="tx2"/>
              </a:solidFill>
            </a:endParaRPr>
          </a:p>
          <a:p>
            <a:pPr marL="400050" lvl="1" indent="0">
              <a:buNone/>
            </a:pPr>
            <a:r>
              <a:rPr lang="en-US" sz="3200" dirty="0" smtClean="0">
                <a:solidFill>
                  <a:schemeClr val="tx2"/>
                </a:solidFill>
              </a:rPr>
              <a:t>On </a:t>
            </a:r>
            <a:r>
              <a:rPr lang="en-US" sz="3200" dirty="0">
                <a:solidFill>
                  <a:schemeClr val="tx2"/>
                </a:solidFill>
              </a:rPr>
              <a:t>source: </a:t>
            </a:r>
            <a:r>
              <a:rPr lang="en-US" sz="3200" i="1" dirty="0"/>
              <a:t>VOLUME I, NUMBER 1</a:t>
            </a:r>
          </a:p>
          <a:p>
            <a:pPr marL="400050" lvl="1" indent="0">
              <a:buNone/>
            </a:pPr>
            <a:r>
              <a:rPr lang="en-US" sz="3200" dirty="0">
                <a:solidFill>
                  <a:schemeClr val="tx2"/>
                </a:solidFill>
              </a:rPr>
              <a:t>Record as: </a:t>
            </a:r>
            <a:r>
              <a:rPr lang="en-US" sz="3000" dirty="0">
                <a:latin typeface="ALA BT Courier" panose="02070509030505020404" pitchFamily="50" charset="2"/>
              </a:rPr>
              <a:t>Volume I, number </a:t>
            </a:r>
            <a:r>
              <a:rPr lang="en-US" sz="3000" dirty="0" smtClean="0">
                <a:latin typeface="ALA BT Courier" panose="02070509030505020404" pitchFamily="50" charset="2"/>
              </a:rPr>
              <a:t>1</a:t>
            </a:r>
          </a:p>
          <a:p>
            <a:pPr marL="400050" lvl="1" indent="0">
              <a:buNone/>
            </a:pPr>
            <a:endParaRPr lang="en-US" sz="3200" dirty="0" smtClean="0">
              <a:solidFill>
                <a:schemeClr val="tx2"/>
              </a:solidFill>
            </a:endParaRPr>
          </a:p>
          <a:p>
            <a:pPr marL="400050" lvl="1" indent="0">
              <a:buNone/>
            </a:pPr>
            <a:r>
              <a:rPr lang="en-US" sz="3200" dirty="0" smtClean="0">
                <a:solidFill>
                  <a:schemeClr val="tx2"/>
                </a:solidFill>
              </a:rPr>
              <a:t>On </a:t>
            </a:r>
            <a:r>
              <a:rPr lang="en-US" sz="3200" dirty="0">
                <a:solidFill>
                  <a:schemeClr val="tx2"/>
                </a:solidFill>
              </a:rPr>
              <a:t>source: </a:t>
            </a:r>
            <a:r>
              <a:rPr lang="en-US" sz="3200" i="1" dirty="0" smtClean="0"/>
              <a:t>Sexto Tomo</a:t>
            </a:r>
          </a:p>
          <a:p>
            <a:pPr marL="400050" lvl="1" indent="0">
              <a:buNone/>
            </a:pPr>
            <a:r>
              <a:rPr lang="en-US" sz="3200" dirty="0" smtClean="0">
                <a:solidFill>
                  <a:schemeClr val="tx2"/>
                </a:solidFill>
              </a:rPr>
              <a:t>Record as: </a:t>
            </a:r>
            <a:r>
              <a:rPr lang="en-US" sz="3000" dirty="0" smtClean="0">
                <a:latin typeface="ALA BT Courier" panose="02070509030505020404" pitchFamily="50" charset="2"/>
              </a:rPr>
              <a:t>6.</a:t>
            </a:r>
            <a:r>
              <a:rPr lang="en-US" sz="3000" baseline="30000" dirty="0" smtClean="0">
                <a:latin typeface="ALA BT Courier" panose="02070509030505020404" pitchFamily="50" charset="2"/>
              </a:rPr>
              <a:t>o</a:t>
            </a:r>
            <a:r>
              <a:rPr lang="en-US" sz="3000" dirty="0" smtClean="0">
                <a:latin typeface="ALA BT Courier" panose="02070509030505020404" pitchFamily="50" charset="2"/>
              </a:rPr>
              <a:t> tomo</a:t>
            </a:r>
          </a:p>
          <a:p>
            <a:endParaRPr lang="en-US" sz="3200" dirty="0" smtClean="0">
              <a:solidFill>
                <a:schemeClr val="tx2"/>
              </a:solidFill>
            </a:endParaRPr>
          </a:p>
        </p:txBody>
      </p:sp>
      <p:sp>
        <p:nvSpPr>
          <p:cNvPr id="4" name="Slide Number Placeholder 3"/>
          <p:cNvSpPr>
            <a:spLocks noGrp="1"/>
          </p:cNvSpPr>
          <p:nvPr>
            <p:ph type="sldNum" sz="quarter" idx="12"/>
          </p:nvPr>
        </p:nvSpPr>
        <p:spPr/>
        <p:txBody>
          <a:bodyPr/>
          <a:lstStyle/>
          <a:p>
            <a:fld id="{5850983C-42EE-4FAE-97EF-E9ED6A9AF7E2}" type="slidenum">
              <a:rPr lang="en-US" smtClean="0"/>
              <a:t>25</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3087111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solidFill>
                  <a:schemeClr val="tx2"/>
                </a:solidFill>
              </a:rPr>
              <a:t>Facsimiles and Reproductions</a:t>
            </a:r>
            <a:br>
              <a:rPr lang="en-US" sz="4900" dirty="0" smtClean="0">
                <a:solidFill>
                  <a:schemeClr val="tx2"/>
                </a:solidFill>
              </a:rPr>
            </a:br>
            <a:r>
              <a:rPr lang="en-US" sz="4000" dirty="0" smtClean="0">
                <a:solidFill>
                  <a:schemeClr val="tx2"/>
                </a:solidFill>
                <a:hlinkClick r:id="rId3"/>
              </a:rPr>
              <a:t>RDA 1.11</a:t>
            </a:r>
            <a:endParaRPr lang="en-US" sz="4000" dirty="0">
              <a:solidFill>
                <a:schemeClr val="tx2"/>
              </a:solidFill>
            </a:endParaRPr>
          </a:p>
        </p:txBody>
      </p:sp>
      <p:sp>
        <p:nvSpPr>
          <p:cNvPr id="3" name="Content Placeholder 2"/>
          <p:cNvSpPr>
            <a:spLocks noGrp="1"/>
          </p:cNvSpPr>
          <p:nvPr>
            <p:ph idx="1"/>
          </p:nvPr>
        </p:nvSpPr>
        <p:spPr/>
        <p:txBody>
          <a:bodyPr/>
          <a:lstStyle/>
          <a:p>
            <a:r>
              <a:rPr lang="en-US" dirty="0" smtClean="0">
                <a:solidFill>
                  <a:schemeClr val="tx2"/>
                </a:solidFill>
              </a:rPr>
              <a:t>For </a:t>
            </a:r>
            <a:r>
              <a:rPr lang="en-US" i="1" dirty="0" smtClean="0">
                <a:solidFill>
                  <a:schemeClr val="tx2"/>
                </a:solidFill>
              </a:rPr>
              <a:t>microform reproductions only</a:t>
            </a:r>
            <a:r>
              <a:rPr lang="en-US" dirty="0" smtClean="0">
                <a:solidFill>
                  <a:schemeClr val="tx2"/>
                </a:solidFill>
              </a:rPr>
              <a:t>: continue to follow LCRI 11</a:t>
            </a:r>
          </a:p>
          <a:p>
            <a:pPr lvl="1"/>
            <a:r>
              <a:rPr lang="en-US" sz="3200" dirty="0" smtClean="0">
                <a:solidFill>
                  <a:schemeClr val="tx2"/>
                </a:solidFill>
              </a:rPr>
              <a:t>Describe the original; include details of the reproduction in a note (MARC 533)</a:t>
            </a:r>
          </a:p>
          <a:p>
            <a:r>
              <a:rPr lang="en-US" dirty="0" smtClean="0">
                <a:solidFill>
                  <a:schemeClr val="tx2"/>
                </a:solidFill>
              </a:rPr>
              <a:t>For other formats, best practices are still being worked out</a:t>
            </a:r>
            <a:endParaRPr lang="en-US" dirty="0">
              <a:solidFill>
                <a:schemeClr val="tx2"/>
              </a:solidFill>
            </a:endParaRPr>
          </a:p>
        </p:txBody>
      </p:sp>
      <p:sp>
        <p:nvSpPr>
          <p:cNvPr id="4" name="Slide Number Placeholder 3"/>
          <p:cNvSpPr>
            <a:spLocks noGrp="1"/>
          </p:cNvSpPr>
          <p:nvPr>
            <p:ph type="sldNum" sz="quarter" idx="12"/>
          </p:nvPr>
        </p:nvSpPr>
        <p:spPr/>
        <p:txBody>
          <a:bodyPr/>
          <a:lstStyle/>
          <a:p>
            <a:fld id="{5850983C-42EE-4FAE-97EF-E9ED6A9AF7E2}" type="slidenum">
              <a:rPr lang="en-US" smtClean="0"/>
              <a:t>26</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2637990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200" dirty="0" smtClean="0">
                <a:solidFill>
                  <a:schemeClr val="tx2"/>
                </a:solidFill>
              </a:rPr>
              <a:t>Sources of Information: Preferred Source</a:t>
            </a:r>
            <a:br>
              <a:rPr lang="en-US" sz="4200" dirty="0" smtClean="0">
                <a:solidFill>
                  <a:schemeClr val="tx2"/>
                </a:solidFill>
              </a:rPr>
            </a:br>
            <a:r>
              <a:rPr lang="en-US" sz="4000" dirty="0" smtClean="0">
                <a:solidFill>
                  <a:schemeClr val="tx2"/>
                </a:solidFill>
                <a:hlinkClick r:id="rId3"/>
              </a:rPr>
              <a:t>RDA 2.2.2</a:t>
            </a:r>
            <a:endParaRPr lang="en-US" sz="4000" dirty="0">
              <a:solidFill>
                <a:schemeClr val="tx2"/>
              </a:solidFill>
            </a:endParaRPr>
          </a:p>
        </p:txBody>
      </p:sp>
      <p:sp>
        <p:nvSpPr>
          <p:cNvPr id="3" name="Content Placeholder 2"/>
          <p:cNvSpPr>
            <a:spLocks noGrp="1"/>
          </p:cNvSpPr>
          <p:nvPr>
            <p:ph idx="1"/>
          </p:nvPr>
        </p:nvSpPr>
        <p:spPr>
          <a:xfrm>
            <a:off x="457200" y="1600200"/>
            <a:ext cx="8229600" cy="4648200"/>
          </a:xfrm>
        </p:spPr>
        <p:txBody>
          <a:bodyPr>
            <a:normAutofit fontScale="92500" lnSpcReduction="20000"/>
          </a:bodyPr>
          <a:lstStyle/>
          <a:p>
            <a:r>
              <a:rPr lang="en-US" dirty="0" smtClean="0">
                <a:solidFill>
                  <a:schemeClr val="tx2"/>
                </a:solidFill>
              </a:rPr>
              <a:t>Print, or any facsimile reproduction in any format: apply 2.2.2.2</a:t>
            </a:r>
          </a:p>
          <a:p>
            <a:pPr lvl="1"/>
            <a:r>
              <a:rPr lang="en-US" sz="3200" dirty="0" smtClean="0">
                <a:solidFill>
                  <a:schemeClr val="tx2"/>
                </a:solidFill>
              </a:rPr>
              <a:t>First choice: title page</a:t>
            </a:r>
          </a:p>
          <a:p>
            <a:pPr lvl="1"/>
            <a:r>
              <a:rPr lang="en-US" sz="3200" dirty="0" smtClean="0">
                <a:solidFill>
                  <a:schemeClr val="tx2"/>
                </a:solidFill>
              </a:rPr>
              <a:t>If no title page, then hierarchy of choices</a:t>
            </a:r>
          </a:p>
          <a:p>
            <a:pPr marL="1371600" lvl="2" indent="-514350">
              <a:buFont typeface="+mj-lt"/>
              <a:buAutoNum type="alphaLcParenR"/>
            </a:pPr>
            <a:r>
              <a:rPr lang="en-US" sz="2800" dirty="0" smtClean="0">
                <a:solidFill>
                  <a:schemeClr val="tx2"/>
                </a:solidFill>
              </a:rPr>
              <a:t>cover or jacket</a:t>
            </a:r>
          </a:p>
          <a:p>
            <a:pPr marL="1371600" lvl="2" indent="-514350">
              <a:buFont typeface="+mj-lt"/>
              <a:buAutoNum type="alphaLcParenR"/>
            </a:pPr>
            <a:r>
              <a:rPr lang="en-US" sz="2800" dirty="0" smtClean="0">
                <a:solidFill>
                  <a:schemeClr val="tx2"/>
                </a:solidFill>
              </a:rPr>
              <a:t>caption</a:t>
            </a:r>
          </a:p>
          <a:p>
            <a:pPr marL="1371600" lvl="2" indent="-514350">
              <a:buFont typeface="+mj-lt"/>
              <a:buAutoNum type="alphaLcParenR"/>
            </a:pPr>
            <a:r>
              <a:rPr lang="en-US" sz="2800" dirty="0" smtClean="0">
                <a:solidFill>
                  <a:schemeClr val="tx2"/>
                </a:solidFill>
              </a:rPr>
              <a:t>masthead</a:t>
            </a:r>
          </a:p>
          <a:p>
            <a:pPr marL="1371600" lvl="2" indent="-514350">
              <a:buFont typeface="+mj-lt"/>
              <a:buAutoNum type="alphaLcParenR"/>
            </a:pPr>
            <a:r>
              <a:rPr lang="en-US" sz="2800" dirty="0" smtClean="0">
                <a:solidFill>
                  <a:schemeClr val="tx2"/>
                </a:solidFill>
              </a:rPr>
              <a:t>colophon</a:t>
            </a:r>
            <a:endParaRPr lang="en-US" sz="2800" dirty="0">
              <a:solidFill>
                <a:schemeClr val="tx2"/>
              </a:solidFill>
            </a:endParaRPr>
          </a:p>
          <a:p>
            <a:pPr lvl="1"/>
            <a:r>
              <a:rPr lang="en-US" sz="3200" dirty="0" smtClean="0">
                <a:solidFill>
                  <a:schemeClr val="tx2"/>
                </a:solidFill>
              </a:rPr>
              <a:t>If still no title, look at any other source within the resource</a:t>
            </a:r>
          </a:p>
          <a:p>
            <a:pPr lvl="1"/>
            <a:r>
              <a:rPr lang="en-US" sz="3200" dirty="0" smtClean="0">
                <a:solidFill>
                  <a:schemeClr val="tx2"/>
                </a:solidFill>
              </a:rPr>
              <a:t>Do not use square brackets</a:t>
            </a:r>
          </a:p>
        </p:txBody>
      </p:sp>
      <p:sp>
        <p:nvSpPr>
          <p:cNvPr id="4" name="Slide Number Placeholder 3"/>
          <p:cNvSpPr>
            <a:spLocks noGrp="1"/>
          </p:cNvSpPr>
          <p:nvPr>
            <p:ph type="sldNum" sz="quarter" idx="12"/>
          </p:nvPr>
        </p:nvSpPr>
        <p:spPr/>
        <p:txBody>
          <a:bodyPr/>
          <a:lstStyle/>
          <a:p>
            <a:fld id="{5850983C-42EE-4FAE-97EF-E9ED6A9AF7E2}" type="slidenum">
              <a:rPr lang="en-US" smtClean="0"/>
              <a:t>27</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1352157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200" dirty="0" smtClean="0">
                <a:solidFill>
                  <a:schemeClr val="tx2"/>
                </a:solidFill>
              </a:rPr>
              <a:t>Sources of Information: Preferred Source</a:t>
            </a:r>
            <a:br>
              <a:rPr lang="en-US" sz="4200" dirty="0" smtClean="0">
                <a:solidFill>
                  <a:schemeClr val="tx2"/>
                </a:solidFill>
              </a:rPr>
            </a:br>
            <a:r>
              <a:rPr lang="en-US" sz="4000" dirty="0" smtClean="0">
                <a:solidFill>
                  <a:schemeClr val="tx2"/>
                </a:solidFill>
              </a:rPr>
              <a:t>cont’d – </a:t>
            </a:r>
            <a:r>
              <a:rPr lang="en-US" sz="4000" dirty="0" smtClean="0">
                <a:solidFill>
                  <a:schemeClr val="tx2"/>
                </a:solidFill>
                <a:hlinkClick r:id="rId3"/>
              </a:rPr>
              <a:t>RDA 2.2.2</a:t>
            </a:r>
            <a:endParaRPr lang="en-US" sz="4000" dirty="0">
              <a:solidFill>
                <a:schemeClr val="tx2"/>
              </a:solidFill>
            </a:endParaRPr>
          </a:p>
        </p:txBody>
      </p:sp>
      <p:sp>
        <p:nvSpPr>
          <p:cNvPr id="3" name="Content Placeholder 2"/>
          <p:cNvSpPr>
            <a:spLocks noGrp="1"/>
          </p:cNvSpPr>
          <p:nvPr>
            <p:ph idx="1"/>
          </p:nvPr>
        </p:nvSpPr>
        <p:spPr/>
        <p:txBody>
          <a:bodyPr>
            <a:normAutofit fontScale="92500" lnSpcReduction="10000"/>
          </a:bodyPr>
          <a:lstStyle/>
          <a:p>
            <a:r>
              <a:rPr lang="en-US" dirty="0" smtClean="0">
                <a:solidFill>
                  <a:schemeClr val="tx2"/>
                </a:solidFill>
              </a:rPr>
              <a:t>Non-print (e.g. electronic, microform)</a:t>
            </a:r>
          </a:p>
          <a:p>
            <a:pPr lvl="1"/>
            <a:r>
              <a:rPr lang="en-US" sz="3200" dirty="0" smtClean="0">
                <a:solidFill>
                  <a:schemeClr val="tx2"/>
                </a:solidFill>
              </a:rPr>
              <a:t>When there are </a:t>
            </a:r>
            <a:r>
              <a:rPr lang="en-US" sz="3200" i="1" dirty="0" smtClean="0">
                <a:solidFill>
                  <a:schemeClr val="tx2"/>
                </a:solidFill>
              </a:rPr>
              <a:t>page images</a:t>
            </a:r>
            <a:r>
              <a:rPr lang="en-US" sz="3200" dirty="0" smtClean="0">
                <a:solidFill>
                  <a:schemeClr val="tx2"/>
                </a:solidFill>
              </a:rPr>
              <a:t>, apply 2.2.2.2</a:t>
            </a:r>
          </a:p>
          <a:p>
            <a:pPr lvl="1"/>
            <a:r>
              <a:rPr lang="en-US" sz="3200" dirty="0" smtClean="0">
                <a:solidFill>
                  <a:schemeClr val="tx2"/>
                </a:solidFill>
              </a:rPr>
              <a:t>Otherwise, apply 2.2.2.4</a:t>
            </a:r>
          </a:p>
          <a:p>
            <a:pPr lvl="2"/>
            <a:r>
              <a:rPr lang="en-US" sz="2800" dirty="0" smtClean="0">
                <a:solidFill>
                  <a:schemeClr val="tx2"/>
                </a:solidFill>
              </a:rPr>
              <a:t>Example: CD-ROM – hierarchy of choices</a:t>
            </a:r>
          </a:p>
          <a:p>
            <a:pPr marL="1885950" lvl="3" indent="-514350">
              <a:buFont typeface="+mj-lt"/>
              <a:buAutoNum type="alphaLcParenR"/>
            </a:pPr>
            <a:r>
              <a:rPr lang="en-US" sz="2800" dirty="0" smtClean="0">
                <a:solidFill>
                  <a:schemeClr val="tx2"/>
                </a:solidFill>
              </a:rPr>
              <a:t>printing or label on disc surface</a:t>
            </a:r>
          </a:p>
          <a:p>
            <a:pPr marL="1885950" lvl="3" indent="-514350">
              <a:buFont typeface="+mj-lt"/>
              <a:buAutoNum type="alphaLcParenR"/>
            </a:pPr>
            <a:r>
              <a:rPr lang="en-US" sz="2800" dirty="0" smtClean="0">
                <a:solidFill>
                  <a:schemeClr val="tx2"/>
                </a:solidFill>
              </a:rPr>
              <a:t>textual content that presents a title</a:t>
            </a:r>
          </a:p>
          <a:p>
            <a:pPr marL="1885950" lvl="3" indent="-514350">
              <a:buFont typeface="+mj-lt"/>
              <a:buAutoNum type="alphaLcParenR"/>
            </a:pPr>
            <a:r>
              <a:rPr lang="en-US" sz="2800" dirty="0" smtClean="0">
                <a:solidFill>
                  <a:schemeClr val="tx2"/>
                </a:solidFill>
              </a:rPr>
              <a:t>container or accompanying material issued with the resource</a:t>
            </a:r>
          </a:p>
          <a:p>
            <a:pPr marL="1885950" lvl="3" indent="-514350">
              <a:buFont typeface="+mj-lt"/>
              <a:buAutoNum type="alphaLcParenR"/>
            </a:pPr>
            <a:r>
              <a:rPr lang="en-US" sz="2800" dirty="0" smtClean="0">
                <a:solidFill>
                  <a:schemeClr val="tx2"/>
                </a:solidFill>
              </a:rPr>
              <a:t>any other source forming part of the resource</a:t>
            </a:r>
          </a:p>
          <a:p>
            <a:pPr lvl="1"/>
            <a:r>
              <a:rPr lang="en-US" sz="3000" dirty="0" smtClean="0">
                <a:solidFill>
                  <a:schemeClr val="tx2"/>
                </a:solidFill>
              </a:rPr>
              <a:t>Do not use square brackets</a:t>
            </a:r>
            <a:endParaRPr lang="en-US" sz="3200" dirty="0">
              <a:solidFill>
                <a:schemeClr val="tx2"/>
              </a:solidFill>
            </a:endParaRPr>
          </a:p>
        </p:txBody>
      </p:sp>
      <p:sp>
        <p:nvSpPr>
          <p:cNvPr id="4" name="Slide Number Placeholder 3"/>
          <p:cNvSpPr>
            <a:spLocks noGrp="1"/>
          </p:cNvSpPr>
          <p:nvPr>
            <p:ph type="sldNum" sz="quarter" idx="12"/>
          </p:nvPr>
        </p:nvSpPr>
        <p:spPr/>
        <p:txBody>
          <a:bodyPr/>
          <a:lstStyle/>
          <a:p>
            <a:fld id="{5850983C-42EE-4FAE-97EF-E9ED6A9AF7E2}" type="slidenum">
              <a:rPr lang="en-US" smtClean="0"/>
              <a:t>28</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2446329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200" dirty="0" smtClean="0">
                <a:solidFill>
                  <a:schemeClr val="tx2"/>
                </a:solidFill>
              </a:rPr>
              <a:t>Sources of Information: Preferred Source</a:t>
            </a:r>
            <a:br>
              <a:rPr lang="en-US" sz="4200" dirty="0" smtClean="0">
                <a:solidFill>
                  <a:schemeClr val="tx2"/>
                </a:solidFill>
              </a:rPr>
            </a:br>
            <a:r>
              <a:rPr lang="en-US" sz="4000" dirty="0">
                <a:solidFill>
                  <a:schemeClr val="tx2"/>
                </a:solidFill>
              </a:rPr>
              <a:t>cont’d – </a:t>
            </a:r>
            <a:r>
              <a:rPr lang="en-US" sz="4000" dirty="0" smtClean="0">
                <a:solidFill>
                  <a:schemeClr val="tx2"/>
                </a:solidFill>
                <a:hlinkClick r:id="rId3"/>
              </a:rPr>
              <a:t>RDA 2.2.2</a:t>
            </a:r>
            <a:endParaRPr lang="en-US" sz="4000" dirty="0">
              <a:solidFill>
                <a:schemeClr val="tx2"/>
              </a:solidFill>
            </a:endParaRPr>
          </a:p>
        </p:txBody>
      </p:sp>
      <p:sp>
        <p:nvSpPr>
          <p:cNvPr id="3" name="Content Placeholder 2"/>
          <p:cNvSpPr>
            <a:spLocks noGrp="1"/>
          </p:cNvSpPr>
          <p:nvPr>
            <p:ph idx="1"/>
          </p:nvPr>
        </p:nvSpPr>
        <p:spPr/>
        <p:txBody>
          <a:bodyPr>
            <a:normAutofit/>
          </a:bodyPr>
          <a:lstStyle/>
          <a:p>
            <a:r>
              <a:rPr lang="en-US" dirty="0" smtClean="0">
                <a:solidFill>
                  <a:schemeClr val="tx2"/>
                </a:solidFill>
              </a:rPr>
              <a:t>Serials: Retrospective cataloging: LC-PCC PS 2.2.2/CCM 3.2.3 – no change from AACR2</a:t>
            </a:r>
          </a:p>
          <a:p>
            <a:pPr lvl="1"/>
            <a:r>
              <a:rPr lang="en-US" sz="3200" dirty="0" smtClean="0">
                <a:solidFill>
                  <a:schemeClr val="tx2"/>
                </a:solidFill>
              </a:rPr>
              <a:t>Choose a stable title, even if from a less-preferred source</a:t>
            </a:r>
          </a:p>
          <a:p>
            <a:pPr lvl="1"/>
            <a:r>
              <a:rPr lang="en-US" sz="3200" dirty="0" smtClean="0">
                <a:solidFill>
                  <a:schemeClr val="tx2"/>
                </a:solidFill>
              </a:rPr>
              <a:t>If the title page is added to or dropped from issues, treat the resource as lacking a title page</a:t>
            </a:r>
            <a:endParaRPr lang="en-US" sz="3200" dirty="0">
              <a:solidFill>
                <a:schemeClr val="tx2"/>
              </a:solidFill>
            </a:endParaRPr>
          </a:p>
        </p:txBody>
      </p:sp>
      <p:sp>
        <p:nvSpPr>
          <p:cNvPr id="4" name="Slide Number Placeholder 3"/>
          <p:cNvSpPr>
            <a:spLocks noGrp="1"/>
          </p:cNvSpPr>
          <p:nvPr>
            <p:ph type="sldNum" sz="quarter" idx="12"/>
          </p:nvPr>
        </p:nvSpPr>
        <p:spPr/>
        <p:txBody>
          <a:bodyPr/>
          <a:lstStyle/>
          <a:p>
            <a:fld id="{5850983C-42EE-4FAE-97EF-E9ED6A9AF7E2}" type="slidenum">
              <a:rPr lang="en-US" smtClean="0"/>
              <a:t>29</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3419556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solidFill>
              </a:rPr>
              <a:t>Training Overview</a:t>
            </a:r>
            <a:endParaRPr lang="en-US" dirty="0">
              <a:solidFill>
                <a:schemeClr val="tx2"/>
              </a:solidFill>
            </a:endParaRPr>
          </a:p>
        </p:txBody>
      </p:sp>
      <p:sp>
        <p:nvSpPr>
          <p:cNvPr id="3" name="Content Placeholder 2"/>
          <p:cNvSpPr>
            <a:spLocks noGrp="1"/>
          </p:cNvSpPr>
          <p:nvPr>
            <p:ph idx="1"/>
          </p:nvPr>
        </p:nvSpPr>
        <p:spPr/>
        <p:txBody>
          <a:bodyPr/>
          <a:lstStyle/>
          <a:p>
            <a:r>
              <a:rPr lang="en-US" dirty="0" smtClean="0">
                <a:solidFill>
                  <a:schemeClr val="tx2"/>
                </a:solidFill>
              </a:rPr>
              <a:t>Day 1 (today): CONSER/PCC Core elements in RDA Chapters 1-2</a:t>
            </a:r>
          </a:p>
          <a:p>
            <a:r>
              <a:rPr lang="en-US" dirty="0" smtClean="0">
                <a:solidFill>
                  <a:schemeClr val="tx2"/>
                </a:solidFill>
              </a:rPr>
              <a:t>Day 2: CONSER/PCC Core elements in RDA Chapters 3-end</a:t>
            </a:r>
          </a:p>
          <a:p>
            <a:r>
              <a:rPr lang="en-US" dirty="0" smtClean="0">
                <a:solidFill>
                  <a:schemeClr val="tx2"/>
                </a:solidFill>
              </a:rPr>
              <a:t>Day 3: making changes/working with copy</a:t>
            </a:r>
            <a:endParaRPr lang="en-US" dirty="0">
              <a:solidFill>
                <a:schemeClr val="tx2"/>
              </a:solidFill>
            </a:endParaRPr>
          </a:p>
        </p:txBody>
      </p:sp>
      <p:sp>
        <p:nvSpPr>
          <p:cNvPr id="4" name="Slide Number Placeholder 3"/>
          <p:cNvSpPr>
            <a:spLocks noGrp="1"/>
          </p:cNvSpPr>
          <p:nvPr>
            <p:ph type="sldNum" sz="quarter" idx="12"/>
          </p:nvPr>
        </p:nvSpPr>
        <p:spPr/>
        <p:txBody>
          <a:bodyPr/>
          <a:lstStyle/>
          <a:p>
            <a:fld id="{5850983C-42EE-4FAE-97EF-E9ED6A9AF7E2}" type="slidenum">
              <a:rPr lang="en-US" smtClean="0"/>
              <a:t>3</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3918415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2"/>
                </a:solidFill>
              </a:rPr>
              <a:t>Sources of Information: Other Sources</a:t>
            </a:r>
            <a:br>
              <a:rPr lang="en-US" dirty="0" smtClean="0">
                <a:solidFill>
                  <a:schemeClr val="tx2"/>
                </a:solidFill>
              </a:rPr>
            </a:br>
            <a:r>
              <a:rPr lang="en-US" sz="4000" dirty="0" smtClean="0">
                <a:solidFill>
                  <a:schemeClr val="tx2"/>
                </a:solidFill>
                <a:hlinkClick r:id="rId3"/>
              </a:rPr>
              <a:t>RDA 2.2.4</a:t>
            </a:r>
            <a:endParaRPr lang="en-US" sz="4000" dirty="0">
              <a:solidFill>
                <a:schemeClr val="tx2"/>
              </a:solidFill>
            </a:endParaRPr>
          </a:p>
        </p:txBody>
      </p:sp>
      <p:sp>
        <p:nvSpPr>
          <p:cNvPr id="3" name="Content Placeholder 2"/>
          <p:cNvSpPr>
            <a:spLocks noGrp="1"/>
          </p:cNvSpPr>
          <p:nvPr>
            <p:ph idx="1"/>
          </p:nvPr>
        </p:nvSpPr>
        <p:spPr>
          <a:xfrm>
            <a:off x="457200" y="1600200"/>
            <a:ext cx="8229600" cy="4525963"/>
          </a:xfrm>
        </p:spPr>
        <p:txBody>
          <a:bodyPr>
            <a:normAutofit lnSpcReduction="10000"/>
          </a:bodyPr>
          <a:lstStyle/>
          <a:p>
            <a:r>
              <a:rPr lang="en-US" dirty="0" smtClean="0">
                <a:solidFill>
                  <a:schemeClr val="tx2"/>
                </a:solidFill>
              </a:rPr>
              <a:t>When to apply? When information </a:t>
            </a:r>
            <a:r>
              <a:rPr lang="en-US" i="1" dirty="0" smtClean="0">
                <a:solidFill>
                  <a:schemeClr val="tx2"/>
                </a:solidFill>
              </a:rPr>
              <a:t>does not appear within the resource</a:t>
            </a:r>
            <a:r>
              <a:rPr lang="en-US" dirty="0" smtClean="0">
                <a:solidFill>
                  <a:schemeClr val="tx2"/>
                </a:solidFill>
              </a:rPr>
              <a:t> for listed elements</a:t>
            </a:r>
          </a:p>
          <a:p>
            <a:r>
              <a:rPr lang="en-US" dirty="0" smtClean="0">
                <a:solidFill>
                  <a:schemeClr val="tx2"/>
                </a:solidFill>
              </a:rPr>
              <a:t>Look at in this order:</a:t>
            </a:r>
          </a:p>
          <a:p>
            <a:pPr marL="914400" lvl="1" indent="-514350">
              <a:buFont typeface="+mj-lt"/>
              <a:buAutoNum type="alphaLcParenR"/>
            </a:pPr>
            <a:r>
              <a:rPr lang="en-US" dirty="0" smtClean="0">
                <a:solidFill>
                  <a:schemeClr val="tx2"/>
                </a:solidFill>
              </a:rPr>
              <a:t>accompanying material not part of the resource</a:t>
            </a:r>
          </a:p>
          <a:p>
            <a:pPr marL="914400" lvl="1" indent="-514350">
              <a:buFont typeface="+mj-lt"/>
              <a:buAutoNum type="alphaLcParenR"/>
            </a:pPr>
            <a:r>
              <a:rPr lang="en-US" dirty="0" smtClean="0">
                <a:solidFill>
                  <a:schemeClr val="tx2"/>
                </a:solidFill>
              </a:rPr>
              <a:t>other published descriptions (e.g. Amazon.com)</a:t>
            </a:r>
          </a:p>
          <a:p>
            <a:pPr marL="914400" lvl="1" indent="-514350">
              <a:buFont typeface="+mj-lt"/>
              <a:buAutoNum type="alphaLcParenR"/>
            </a:pPr>
            <a:r>
              <a:rPr lang="en-US" dirty="0" smtClean="0">
                <a:solidFill>
                  <a:schemeClr val="tx2"/>
                </a:solidFill>
              </a:rPr>
              <a:t>container not issued with the resource</a:t>
            </a:r>
          </a:p>
          <a:p>
            <a:pPr marL="914400" lvl="1" indent="-514350">
              <a:buFont typeface="+mj-lt"/>
              <a:buAutoNum type="alphaLcParenR"/>
            </a:pPr>
            <a:r>
              <a:rPr lang="en-US" dirty="0" smtClean="0">
                <a:solidFill>
                  <a:schemeClr val="tx2"/>
                </a:solidFill>
              </a:rPr>
              <a:t>any other source (e.g. DLB, email from publisher)</a:t>
            </a:r>
          </a:p>
          <a:p>
            <a:r>
              <a:rPr lang="en-US" dirty="0" smtClean="0">
                <a:solidFill>
                  <a:schemeClr val="tx2"/>
                </a:solidFill>
              </a:rPr>
              <a:t>When applying, use square brackets             (</a:t>
            </a:r>
            <a:r>
              <a:rPr lang="en-US" dirty="0">
                <a:solidFill>
                  <a:schemeClr val="tx2"/>
                </a:solidFill>
              </a:rPr>
              <a:t>LC-PCC PS 2.2.4</a:t>
            </a:r>
            <a:r>
              <a:rPr lang="en-US" dirty="0" smtClean="0">
                <a:solidFill>
                  <a:schemeClr val="tx2"/>
                </a:solidFill>
              </a:rPr>
              <a:t>)</a:t>
            </a:r>
            <a:endParaRPr lang="en-US" dirty="0">
              <a:solidFill>
                <a:schemeClr val="tx2"/>
              </a:solidFill>
            </a:endParaRPr>
          </a:p>
        </p:txBody>
      </p:sp>
      <p:sp>
        <p:nvSpPr>
          <p:cNvPr id="4" name="Slide Number Placeholder 3"/>
          <p:cNvSpPr>
            <a:spLocks noGrp="1"/>
          </p:cNvSpPr>
          <p:nvPr>
            <p:ph type="sldNum" sz="quarter" idx="12"/>
          </p:nvPr>
        </p:nvSpPr>
        <p:spPr/>
        <p:txBody>
          <a:bodyPr/>
          <a:lstStyle/>
          <a:p>
            <a:fld id="{D58CA5BC-0915-4598-8AF6-3853EEF99DC2}" type="slidenum">
              <a:rPr lang="en-US" smtClean="0"/>
              <a:t>30</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3636886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solidFill>
                  <a:schemeClr val="tx2"/>
                </a:solidFill>
              </a:rPr>
              <a:t>Recording Titles</a:t>
            </a:r>
            <a:br>
              <a:rPr lang="en-US" sz="4900" dirty="0" smtClean="0">
                <a:solidFill>
                  <a:schemeClr val="tx2"/>
                </a:solidFill>
              </a:rPr>
            </a:br>
            <a:r>
              <a:rPr lang="en-US" sz="4000" dirty="0" smtClean="0">
                <a:solidFill>
                  <a:schemeClr val="tx2"/>
                </a:solidFill>
                <a:hlinkClick r:id="rId3"/>
              </a:rPr>
              <a:t>RDA 2.3.1.4</a:t>
            </a:r>
            <a:endParaRPr lang="en-US" sz="4000" dirty="0">
              <a:solidFill>
                <a:schemeClr val="tx2"/>
              </a:solidFill>
            </a:endParaRPr>
          </a:p>
        </p:txBody>
      </p:sp>
      <p:sp>
        <p:nvSpPr>
          <p:cNvPr id="3" name="Content Placeholder 2"/>
          <p:cNvSpPr>
            <a:spLocks noGrp="1"/>
          </p:cNvSpPr>
          <p:nvPr>
            <p:ph idx="1"/>
          </p:nvPr>
        </p:nvSpPr>
        <p:spPr/>
        <p:txBody>
          <a:bodyPr/>
          <a:lstStyle/>
          <a:p>
            <a:r>
              <a:rPr lang="en-US" dirty="0">
                <a:solidFill>
                  <a:schemeClr val="tx2"/>
                </a:solidFill>
              </a:rPr>
              <a:t>UCB PS 2.3.1.4: may abridge a long title if it can be abridged without loss of essential information (see RDA 2.3.1.4 Optional Omission</a:t>
            </a:r>
            <a:r>
              <a:rPr lang="en-US" dirty="0" smtClean="0">
                <a:solidFill>
                  <a:schemeClr val="tx2"/>
                </a:solidFill>
              </a:rPr>
              <a:t>)</a:t>
            </a:r>
          </a:p>
          <a:p>
            <a:pPr lvl="1"/>
            <a:r>
              <a:rPr lang="en-US" sz="3200" dirty="0" smtClean="0">
                <a:solidFill>
                  <a:schemeClr val="tx2"/>
                </a:solidFill>
              </a:rPr>
              <a:t>Doesn’t come up often with serials &amp; IRs</a:t>
            </a:r>
          </a:p>
          <a:p>
            <a:pPr lvl="1"/>
            <a:r>
              <a:rPr lang="en-US" sz="3200" dirty="0" smtClean="0">
                <a:solidFill>
                  <a:schemeClr val="tx2"/>
                </a:solidFill>
              </a:rPr>
              <a:t>May be better not to abridge in some cases</a:t>
            </a:r>
            <a:endParaRPr lang="en-US" sz="3200" dirty="0">
              <a:solidFill>
                <a:schemeClr val="tx2"/>
              </a:solidFill>
            </a:endParaRPr>
          </a:p>
        </p:txBody>
      </p:sp>
      <p:sp>
        <p:nvSpPr>
          <p:cNvPr id="4" name="Slide Number Placeholder 3"/>
          <p:cNvSpPr>
            <a:spLocks noGrp="1"/>
          </p:cNvSpPr>
          <p:nvPr>
            <p:ph type="sldNum" sz="quarter" idx="12"/>
          </p:nvPr>
        </p:nvSpPr>
        <p:spPr/>
        <p:txBody>
          <a:bodyPr/>
          <a:lstStyle/>
          <a:p>
            <a:fld id="{5850983C-42EE-4FAE-97EF-E9ED6A9AF7E2}" type="slidenum">
              <a:rPr lang="en-US" smtClean="0"/>
              <a:t>31</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4139191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solidFill>
                  <a:schemeClr val="tx2"/>
                </a:solidFill>
              </a:rPr>
              <a:t>Recording Titles cont’d</a:t>
            </a:r>
            <a:br>
              <a:rPr lang="en-US" sz="4900" dirty="0" smtClean="0">
                <a:solidFill>
                  <a:schemeClr val="tx2"/>
                </a:solidFill>
              </a:rPr>
            </a:br>
            <a:r>
              <a:rPr lang="en-US" sz="4000" dirty="0" smtClean="0">
                <a:solidFill>
                  <a:schemeClr val="tx2"/>
                </a:solidFill>
                <a:hlinkClick r:id="rId3"/>
              </a:rPr>
              <a:t>RDA 2.3.1.4</a:t>
            </a:r>
            <a:endParaRPr lang="en-US" sz="4000" dirty="0">
              <a:solidFill>
                <a:schemeClr val="tx2"/>
              </a:solidFill>
            </a:endParaRPr>
          </a:p>
        </p:txBody>
      </p:sp>
      <p:sp>
        <p:nvSpPr>
          <p:cNvPr id="3" name="Content Placeholder 2"/>
          <p:cNvSpPr>
            <a:spLocks noGrp="1"/>
          </p:cNvSpPr>
          <p:nvPr>
            <p:ph idx="1"/>
          </p:nvPr>
        </p:nvSpPr>
        <p:spPr/>
        <p:txBody>
          <a:bodyPr>
            <a:normAutofit/>
          </a:bodyPr>
          <a:lstStyle/>
          <a:p>
            <a:r>
              <a:rPr lang="en-US" i="1" dirty="0" smtClean="0">
                <a:solidFill>
                  <a:schemeClr val="tx2"/>
                </a:solidFill>
              </a:rPr>
              <a:t>Exceptions</a:t>
            </a:r>
            <a:r>
              <a:rPr lang="en-US" dirty="0" smtClean="0">
                <a:solidFill>
                  <a:schemeClr val="tx2"/>
                </a:solidFill>
              </a:rPr>
              <a:t> to basic instruction</a:t>
            </a:r>
          </a:p>
          <a:p>
            <a:pPr lvl="1"/>
            <a:r>
              <a:rPr lang="en-US" sz="3200" u="sng" dirty="0">
                <a:solidFill>
                  <a:schemeClr val="tx2"/>
                </a:solidFill>
              </a:rPr>
              <a:t>Inaccuracies</a:t>
            </a:r>
            <a:r>
              <a:rPr lang="en-US" sz="3200" dirty="0">
                <a:solidFill>
                  <a:schemeClr val="tx2"/>
                </a:solidFill>
              </a:rPr>
              <a:t>: must correct any obvious, inadvertent </a:t>
            </a:r>
            <a:r>
              <a:rPr lang="en-US" sz="3200" dirty="0" smtClean="0">
                <a:solidFill>
                  <a:schemeClr val="tx2"/>
                </a:solidFill>
              </a:rPr>
              <a:t>errors in title proper </a:t>
            </a:r>
            <a:r>
              <a:rPr lang="en-US" sz="3200" dirty="0">
                <a:solidFill>
                  <a:schemeClr val="tx2"/>
                </a:solidFill>
              </a:rPr>
              <a:t>(no change from AACR2); may give erroneous title as a variant </a:t>
            </a:r>
            <a:r>
              <a:rPr lang="en-US" sz="3200" dirty="0" smtClean="0">
                <a:solidFill>
                  <a:schemeClr val="tx2"/>
                </a:solidFill>
              </a:rPr>
              <a:t>title as in RDA 2.17.2.4</a:t>
            </a:r>
          </a:p>
          <a:p>
            <a:pPr marL="857250" lvl="2" indent="0">
              <a:buNone/>
            </a:pPr>
            <a:r>
              <a:rPr lang="en-US" sz="3000" dirty="0" smtClean="0">
                <a:latin typeface="ALA BT Courier" panose="02070509030505020404" pitchFamily="50" charset="2"/>
              </a:rPr>
              <a:t>245 00 $a Housing starts</a:t>
            </a:r>
          </a:p>
          <a:p>
            <a:pPr marL="857250" lvl="2" indent="0">
              <a:buNone/>
            </a:pPr>
            <a:r>
              <a:rPr lang="en-US" sz="3000" dirty="0" smtClean="0">
                <a:latin typeface="ALA BT Courier" panose="02070509030505020404" pitchFamily="50" charset="2"/>
              </a:rPr>
              <a:t>246 1_ $i</a:t>
            </a:r>
            <a:r>
              <a:rPr lang="en-US" sz="3000" dirty="0">
                <a:latin typeface="ALA BT Courier" panose="02070509030505020404" pitchFamily="50" charset="2"/>
              </a:rPr>
              <a:t> Title appears on v. 1, no. 1 as</a:t>
            </a:r>
            <a:r>
              <a:rPr lang="en-US" sz="3000" dirty="0" smtClean="0">
                <a:latin typeface="ALA BT Courier" panose="02070509030505020404" pitchFamily="50" charset="2"/>
              </a:rPr>
              <a:t>: $a Housing sarts</a:t>
            </a:r>
            <a:endParaRPr lang="en-US" sz="3000" dirty="0">
              <a:latin typeface="ALA BT Courier" panose="02070509030505020404" pitchFamily="50" charset="2"/>
            </a:endParaRPr>
          </a:p>
        </p:txBody>
      </p:sp>
      <p:sp>
        <p:nvSpPr>
          <p:cNvPr id="4" name="Slide Number Placeholder 3"/>
          <p:cNvSpPr>
            <a:spLocks noGrp="1"/>
          </p:cNvSpPr>
          <p:nvPr>
            <p:ph type="sldNum" sz="quarter" idx="12"/>
          </p:nvPr>
        </p:nvSpPr>
        <p:spPr/>
        <p:txBody>
          <a:bodyPr/>
          <a:lstStyle/>
          <a:p>
            <a:fld id="{5850983C-42EE-4FAE-97EF-E9ED6A9AF7E2}" type="slidenum">
              <a:rPr lang="en-US" smtClean="0"/>
              <a:t>32</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2239197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solidFill>
                  <a:schemeClr val="tx2"/>
                </a:solidFill>
              </a:rPr>
              <a:t>Recording Titles cont’d</a:t>
            </a:r>
            <a:br>
              <a:rPr lang="en-US" sz="4900" dirty="0" smtClean="0">
                <a:solidFill>
                  <a:schemeClr val="tx2"/>
                </a:solidFill>
              </a:rPr>
            </a:br>
            <a:r>
              <a:rPr lang="en-US" sz="4000" dirty="0" smtClean="0">
                <a:solidFill>
                  <a:schemeClr val="tx2"/>
                </a:solidFill>
                <a:hlinkClick r:id="rId3"/>
              </a:rPr>
              <a:t>RDA 2.3.1.4</a:t>
            </a:r>
            <a:endParaRPr lang="en-US" sz="4000" dirty="0">
              <a:solidFill>
                <a:schemeClr val="tx2"/>
              </a:solidFill>
            </a:endParaRPr>
          </a:p>
        </p:txBody>
      </p:sp>
      <p:sp>
        <p:nvSpPr>
          <p:cNvPr id="3" name="Content Placeholder 2"/>
          <p:cNvSpPr>
            <a:spLocks noGrp="1"/>
          </p:cNvSpPr>
          <p:nvPr>
            <p:ph idx="1"/>
          </p:nvPr>
        </p:nvSpPr>
        <p:spPr/>
        <p:txBody>
          <a:bodyPr>
            <a:normAutofit fontScale="92500"/>
          </a:bodyPr>
          <a:lstStyle/>
          <a:p>
            <a:r>
              <a:rPr lang="en-US" i="1" dirty="0" smtClean="0">
                <a:solidFill>
                  <a:schemeClr val="tx2"/>
                </a:solidFill>
              </a:rPr>
              <a:t>Exceptions</a:t>
            </a:r>
            <a:r>
              <a:rPr lang="en-US" dirty="0" smtClean="0">
                <a:solidFill>
                  <a:schemeClr val="tx2"/>
                </a:solidFill>
              </a:rPr>
              <a:t> to basic instruction cont’d</a:t>
            </a:r>
          </a:p>
          <a:p>
            <a:pPr lvl="1"/>
            <a:r>
              <a:rPr lang="en-US" sz="3200" u="sng" dirty="0" smtClean="0">
                <a:solidFill>
                  <a:schemeClr val="tx2"/>
                </a:solidFill>
              </a:rPr>
              <a:t>Date</a:t>
            </a:r>
            <a:r>
              <a:rPr lang="en-US" sz="3200" u="sng" dirty="0">
                <a:solidFill>
                  <a:schemeClr val="tx2"/>
                </a:solidFill>
              </a:rPr>
              <a:t>, name, number, etc., that varies from issue to issue</a:t>
            </a:r>
            <a:r>
              <a:rPr lang="en-US" sz="3200" dirty="0">
                <a:solidFill>
                  <a:schemeClr val="tx2"/>
                </a:solidFill>
              </a:rPr>
              <a:t>: omit and use mark of </a:t>
            </a:r>
            <a:r>
              <a:rPr lang="en-US" sz="3200" dirty="0" smtClean="0">
                <a:solidFill>
                  <a:schemeClr val="tx2"/>
                </a:solidFill>
              </a:rPr>
              <a:t>omission</a:t>
            </a:r>
          </a:p>
          <a:p>
            <a:pPr lvl="2"/>
            <a:r>
              <a:rPr lang="en-US" sz="2800" dirty="0" smtClean="0">
                <a:solidFill>
                  <a:schemeClr val="tx2"/>
                </a:solidFill>
              </a:rPr>
              <a:t>Change from AACR2: use mark of omission anywhere within title (e.g. even at the beginning)</a:t>
            </a:r>
          </a:p>
          <a:p>
            <a:pPr marL="914400" lvl="2" indent="0">
              <a:buNone/>
            </a:pPr>
            <a:r>
              <a:rPr lang="en-US" sz="2800" dirty="0">
                <a:solidFill>
                  <a:schemeClr val="tx2"/>
                </a:solidFill>
              </a:rPr>
              <a:t>On source: </a:t>
            </a:r>
            <a:r>
              <a:rPr lang="en-US" sz="2800" i="1" dirty="0"/>
              <a:t>2005/06 </a:t>
            </a:r>
            <a:r>
              <a:rPr lang="en-US" sz="2800" i="1" dirty="0" smtClean="0"/>
              <a:t>End </a:t>
            </a:r>
            <a:r>
              <a:rPr lang="en-US" sz="2800" i="1" dirty="0"/>
              <a:t>of </a:t>
            </a:r>
            <a:r>
              <a:rPr lang="en-US" sz="2800" i="1" dirty="0" smtClean="0"/>
              <a:t>Session Report</a:t>
            </a:r>
          </a:p>
          <a:p>
            <a:pPr marL="914400" lvl="2" indent="0">
              <a:buNone/>
            </a:pPr>
            <a:r>
              <a:rPr lang="en-US" sz="2800" dirty="0" smtClean="0">
                <a:solidFill>
                  <a:schemeClr val="tx2"/>
                </a:solidFill>
              </a:rPr>
              <a:t>RDA: Record as:</a:t>
            </a:r>
          </a:p>
          <a:p>
            <a:pPr marL="914400" lvl="2" indent="0">
              <a:buNone/>
            </a:pPr>
            <a:r>
              <a:rPr lang="en-US" sz="2600" dirty="0" smtClean="0">
                <a:latin typeface="ALA BT Courier" panose="02070509030505020404" pitchFamily="50" charset="2"/>
              </a:rPr>
              <a:t>245 10 $a ... end of session report</a:t>
            </a:r>
          </a:p>
          <a:p>
            <a:pPr marL="914400" lvl="2" indent="0">
              <a:buNone/>
            </a:pPr>
            <a:r>
              <a:rPr lang="en-US" sz="2800" dirty="0" smtClean="0">
                <a:solidFill>
                  <a:schemeClr val="accent1">
                    <a:lumMod val="75000"/>
                  </a:schemeClr>
                </a:solidFill>
              </a:rPr>
              <a:t>AACR2: </a:t>
            </a:r>
            <a:r>
              <a:rPr lang="en-US" sz="2600" dirty="0" smtClean="0">
                <a:solidFill>
                  <a:schemeClr val="tx1">
                    <a:lumMod val="65000"/>
                    <a:lumOff val="35000"/>
                  </a:schemeClr>
                </a:solidFill>
                <a:latin typeface="ALA BT Courier" panose="02070509030505020404" pitchFamily="50" charset="2"/>
              </a:rPr>
              <a:t>245 </a:t>
            </a:r>
            <a:r>
              <a:rPr lang="en-US" sz="2600" dirty="0">
                <a:solidFill>
                  <a:schemeClr val="tx1">
                    <a:lumMod val="65000"/>
                    <a:lumOff val="35000"/>
                  </a:schemeClr>
                </a:solidFill>
                <a:latin typeface="ALA BT Courier" panose="02070509030505020404" pitchFamily="50" charset="2"/>
              </a:rPr>
              <a:t>10 $a </a:t>
            </a:r>
            <a:r>
              <a:rPr lang="en-US" sz="2600" dirty="0" smtClean="0">
                <a:solidFill>
                  <a:schemeClr val="tx1">
                    <a:lumMod val="65000"/>
                    <a:lumOff val="35000"/>
                  </a:schemeClr>
                </a:solidFill>
                <a:latin typeface="ALA BT Courier" panose="02070509030505020404" pitchFamily="50" charset="2"/>
              </a:rPr>
              <a:t>End </a:t>
            </a:r>
            <a:r>
              <a:rPr lang="en-US" sz="2600" dirty="0">
                <a:solidFill>
                  <a:schemeClr val="tx1">
                    <a:lumMod val="65000"/>
                    <a:lumOff val="35000"/>
                  </a:schemeClr>
                </a:solidFill>
                <a:latin typeface="ALA BT Courier" panose="02070509030505020404" pitchFamily="50" charset="2"/>
              </a:rPr>
              <a:t>of session </a:t>
            </a:r>
            <a:r>
              <a:rPr lang="en-US" sz="2600" dirty="0" smtClean="0">
                <a:solidFill>
                  <a:schemeClr val="tx1">
                    <a:lumMod val="65000"/>
                    <a:lumOff val="35000"/>
                  </a:schemeClr>
                </a:solidFill>
                <a:latin typeface="ALA BT Courier" panose="02070509030505020404" pitchFamily="50" charset="2"/>
              </a:rPr>
              <a:t>report</a:t>
            </a:r>
          </a:p>
        </p:txBody>
      </p:sp>
      <p:sp>
        <p:nvSpPr>
          <p:cNvPr id="4" name="Slide Number Placeholder 3"/>
          <p:cNvSpPr>
            <a:spLocks noGrp="1"/>
          </p:cNvSpPr>
          <p:nvPr>
            <p:ph type="sldNum" sz="quarter" idx="12"/>
          </p:nvPr>
        </p:nvSpPr>
        <p:spPr/>
        <p:txBody>
          <a:bodyPr/>
          <a:lstStyle/>
          <a:p>
            <a:fld id="{5850983C-42EE-4FAE-97EF-E9ED6A9AF7E2}" type="slidenum">
              <a:rPr lang="en-US" smtClean="0"/>
              <a:t>33</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2576903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solidFill>
                  <a:schemeClr val="tx2"/>
                </a:solidFill>
              </a:rPr>
              <a:t>Title Proper</a:t>
            </a:r>
            <a:br>
              <a:rPr lang="en-US" sz="4900" dirty="0" smtClean="0">
                <a:solidFill>
                  <a:schemeClr val="tx2"/>
                </a:solidFill>
              </a:rPr>
            </a:br>
            <a:r>
              <a:rPr lang="en-US" sz="4000" dirty="0" smtClean="0">
                <a:solidFill>
                  <a:schemeClr val="tx2"/>
                </a:solidFill>
                <a:hlinkClick r:id="rId3"/>
              </a:rPr>
              <a:t>RDA 2.3.2</a:t>
            </a:r>
            <a:endParaRPr lang="en-US" sz="4000" dirty="0">
              <a:solidFill>
                <a:schemeClr val="tx2"/>
              </a:solidFill>
            </a:endParaRPr>
          </a:p>
        </p:txBody>
      </p:sp>
      <p:sp>
        <p:nvSpPr>
          <p:cNvPr id="3" name="Content Placeholder 2"/>
          <p:cNvSpPr>
            <a:spLocks noGrp="1"/>
          </p:cNvSpPr>
          <p:nvPr>
            <p:ph idx="1"/>
          </p:nvPr>
        </p:nvSpPr>
        <p:spPr>
          <a:xfrm>
            <a:off x="533400" y="1600200"/>
            <a:ext cx="8229600" cy="4525963"/>
          </a:xfrm>
        </p:spPr>
        <p:txBody>
          <a:bodyPr/>
          <a:lstStyle/>
          <a:p>
            <a:r>
              <a:rPr lang="en-US" dirty="0" smtClean="0">
                <a:solidFill>
                  <a:schemeClr val="tx2"/>
                </a:solidFill>
              </a:rPr>
              <a:t>Means the same thing in RDA as in AACR2</a:t>
            </a:r>
          </a:p>
          <a:p>
            <a:r>
              <a:rPr lang="en-US" dirty="0" smtClean="0">
                <a:solidFill>
                  <a:schemeClr val="tx2"/>
                </a:solidFill>
              </a:rPr>
              <a:t>No change from AACR2, except:</a:t>
            </a:r>
          </a:p>
          <a:p>
            <a:pPr lvl="1"/>
            <a:r>
              <a:rPr lang="en-US" sz="3200" dirty="0" smtClean="0">
                <a:solidFill>
                  <a:schemeClr val="tx2"/>
                </a:solidFill>
              </a:rPr>
              <a:t>transcribe as it appears per </a:t>
            </a:r>
            <a:r>
              <a:rPr lang="en-US" sz="3200" dirty="0" smtClean="0">
                <a:solidFill>
                  <a:schemeClr val="tx2"/>
                </a:solidFill>
                <a:hlinkClick r:id="rId4"/>
              </a:rPr>
              <a:t>RDA 1.7</a:t>
            </a:r>
            <a:endParaRPr lang="en-US" sz="3200" dirty="0" smtClean="0">
              <a:solidFill>
                <a:schemeClr val="tx2"/>
              </a:solidFill>
            </a:endParaRPr>
          </a:p>
          <a:p>
            <a:pPr lvl="1"/>
            <a:r>
              <a:rPr lang="en-US" sz="3200" dirty="0" smtClean="0">
                <a:solidFill>
                  <a:schemeClr val="tx2"/>
                </a:solidFill>
              </a:rPr>
              <a:t>hierarchy of choices when title page lacking per </a:t>
            </a:r>
            <a:r>
              <a:rPr lang="en-US" sz="3200" dirty="0" smtClean="0">
                <a:solidFill>
                  <a:schemeClr val="tx2"/>
                </a:solidFill>
                <a:hlinkClick r:id="rId5"/>
              </a:rPr>
              <a:t>RDA 2.2.2.2</a:t>
            </a:r>
            <a:endParaRPr lang="en-US" sz="3200" dirty="0" smtClean="0">
              <a:solidFill>
                <a:schemeClr val="tx2"/>
              </a:solidFill>
            </a:endParaRPr>
          </a:p>
          <a:p>
            <a:r>
              <a:rPr lang="en-US" dirty="0" smtClean="0">
                <a:solidFill>
                  <a:schemeClr val="tx2"/>
                </a:solidFill>
              </a:rPr>
              <a:t>Remember exceptions for </a:t>
            </a:r>
            <a:r>
              <a:rPr lang="en-US" dirty="0">
                <a:solidFill>
                  <a:schemeClr val="tx2"/>
                </a:solidFill>
              </a:rPr>
              <a:t>retrospective cataloging: </a:t>
            </a:r>
            <a:r>
              <a:rPr lang="en-US" dirty="0" smtClean="0">
                <a:solidFill>
                  <a:schemeClr val="tx2"/>
                </a:solidFill>
              </a:rPr>
              <a:t>LC-PCC </a:t>
            </a:r>
            <a:r>
              <a:rPr lang="en-US" dirty="0">
                <a:solidFill>
                  <a:schemeClr val="tx2"/>
                </a:solidFill>
              </a:rPr>
              <a:t>PS 2.2.2/CCM 3.2.3 </a:t>
            </a:r>
            <a:r>
              <a:rPr lang="en-US" dirty="0" smtClean="0">
                <a:solidFill>
                  <a:schemeClr val="tx2"/>
                </a:solidFill>
              </a:rPr>
              <a:t>–     may choose a different preferred source</a:t>
            </a:r>
            <a:endParaRPr lang="en-US" dirty="0">
              <a:solidFill>
                <a:schemeClr val="tx2"/>
              </a:solidFill>
            </a:endParaRPr>
          </a:p>
        </p:txBody>
      </p:sp>
      <p:sp>
        <p:nvSpPr>
          <p:cNvPr id="4" name="Slide Number Placeholder 3"/>
          <p:cNvSpPr>
            <a:spLocks noGrp="1"/>
          </p:cNvSpPr>
          <p:nvPr>
            <p:ph type="sldNum" sz="quarter" idx="12"/>
          </p:nvPr>
        </p:nvSpPr>
        <p:spPr/>
        <p:txBody>
          <a:bodyPr/>
          <a:lstStyle/>
          <a:p>
            <a:fld id="{D58CA5BC-0915-4598-8AF6-3853EEF99DC2}" type="slidenum">
              <a:rPr lang="en-US" smtClean="0"/>
              <a:t>34</a:t>
            </a:fld>
            <a:endParaRPr lang="en-US" dirty="0"/>
          </a:p>
        </p:txBody>
      </p:sp>
      <p:grpSp>
        <p:nvGrpSpPr>
          <p:cNvPr id="6" name="Group 5"/>
          <p:cNvGrpSpPr/>
          <p:nvPr/>
        </p:nvGrpSpPr>
        <p:grpSpPr>
          <a:xfrm>
            <a:off x="182880" y="6309360"/>
            <a:ext cx="2133586" cy="461665"/>
            <a:chOff x="304814" y="6208067"/>
            <a:chExt cx="2133586" cy="461665"/>
          </a:xfrm>
        </p:grpSpPr>
        <p:pic>
          <p:nvPicPr>
            <p:cNvPr id="7"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4220075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solidFill>
                  <a:schemeClr val="tx2"/>
                </a:solidFill>
              </a:rPr>
              <a:t>Title in More Than One Form</a:t>
            </a:r>
            <a:br>
              <a:rPr lang="en-US" sz="4900" dirty="0" smtClean="0">
                <a:solidFill>
                  <a:schemeClr val="tx2"/>
                </a:solidFill>
              </a:rPr>
            </a:br>
            <a:r>
              <a:rPr lang="en-US" sz="4000" dirty="0" smtClean="0">
                <a:solidFill>
                  <a:schemeClr val="tx2"/>
                </a:solidFill>
                <a:hlinkClick r:id="rId3"/>
              </a:rPr>
              <a:t>RDA 2.3.2.5</a:t>
            </a:r>
            <a:endParaRPr lang="en-US" sz="4000" dirty="0">
              <a:solidFill>
                <a:schemeClr val="tx2"/>
              </a:solidFill>
            </a:endParaRPr>
          </a:p>
        </p:txBody>
      </p:sp>
      <p:sp>
        <p:nvSpPr>
          <p:cNvPr id="3" name="Content Placeholder 2"/>
          <p:cNvSpPr>
            <a:spLocks noGrp="1"/>
          </p:cNvSpPr>
          <p:nvPr>
            <p:ph idx="1"/>
          </p:nvPr>
        </p:nvSpPr>
        <p:spPr/>
        <p:txBody>
          <a:bodyPr>
            <a:normAutofit fontScale="92500" lnSpcReduction="20000"/>
          </a:bodyPr>
          <a:lstStyle/>
          <a:p>
            <a:r>
              <a:rPr lang="en-US" dirty="0" smtClean="0">
                <a:solidFill>
                  <a:schemeClr val="tx2"/>
                </a:solidFill>
              </a:rPr>
              <a:t>See </a:t>
            </a:r>
            <a:r>
              <a:rPr lang="en-US" i="1" dirty="0" smtClean="0">
                <a:solidFill>
                  <a:schemeClr val="tx2"/>
                </a:solidFill>
              </a:rPr>
              <a:t>Exception</a:t>
            </a:r>
            <a:r>
              <a:rPr lang="en-US" dirty="0" smtClean="0">
                <a:solidFill>
                  <a:schemeClr val="tx2"/>
                </a:solidFill>
              </a:rPr>
              <a:t>: when title appears as both initialism/acronym and spelled-out form, choose spelled-out form as title proper</a:t>
            </a:r>
          </a:p>
          <a:p>
            <a:pPr lvl="1"/>
            <a:r>
              <a:rPr lang="en-US" sz="3200" dirty="0" smtClean="0">
                <a:solidFill>
                  <a:schemeClr val="tx2"/>
                </a:solidFill>
              </a:rPr>
              <a:t>Record initialism/acronym as variant title, </a:t>
            </a:r>
            <a:r>
              <a:rPr lang="en-US" sz="3200" u="sng" dirty="0" smtClean="0">
                <a:solidFill>
                  <a:schemeClr val="tx2"/>
                </a:solidFill>
              </a:rPr>
              <a:t>not</a:t>
            </a:r>
            <a:r>
              <a:rPr lang="en-US" sz="3200" dirty="0" smtClean="0">
                <a:solidFill>
                  <a:schemeClr val="tx2"/>
                </a:solidFill>
              </a:rPr>
              <a:t> other title information</a:t>
            </a:r>
          </a:p>
          <a:p>
            <a:pPr marL="857250" lvl="2" indent="0">
              <a:buNone/>
            </a:pPr>
            <a:r>
              <a:rPr lang="en-US" sz="3200" dirty="0" smtClean="0">
                <a:solidFill>
                  <a:schemeClr val="tx2"/>
                </a:solidFill>
              </a:rPr>
              <a:t>On source: </a:t>
            </a:r>
            <a:r>
              <a:rPr lang="en-US" sz="3200" i="1" dirty="0" smtClean="0"/>
              <a:t>Linguistics and language behavior abstracts (LLBA)</a:t>
            </a:r>
          </a:p>
          <a:p>
            <a:pPr marL="857250" lvl="2" indent="0">
              <a:buNone/>
            </a:pPr>
            <a:r>
              <a:rPr lang="en-US" sz="3200" dirty="0" smtClean="0">
                <a:solidFill>
                  <a:schemeClr val="tx2"/>
                </a:solidFill>
              </a:rPr>
              <a:t>Record as:</a:t>
            </a:r>
          </a:p>
          <a:p>
            <a:pPr marL="857250" lvl="2" indent="0">
              <a:buNone/>
            </a:pPr>
            <a:r>
              <a:rPr lang="en-US" sz="2800" dirty="0" smtClean="0">
                <a:latin typeface="ALA BT Courier" panose="02070509030505020404" pitchFamily="50" charset="2"/>
              </a:rPr>
              <a:t>245 00 $a Linguistics and language behavior abstracts</a:t>
            </a:r>
          </a:p>
          <a:p>
            <a:pPr marL="857250" lvl="2" indent="0">
              <a:buNone/>
            </a:pPr>
            <a:r>
              <a:rPr lang="en-US" sz="2800" dirty="0" smtClean="0">
                <a:latin typeface="ALA BT Courier" panose="02070509030505020404" pitchFamily="50" charset="2"/>
              </a:rPr>
              <a:t>246 1_ $a LLBA</a:t>
            </a:r>
            <a:endParaRPr lang="en-US" sz="2800" dirty="0">
              <a:latin typeface="ALA BT Courier" panose="02070509030505020404" pitchFamily="50" charset="2"/>
            </a:endParaRPr>
          </a:p>
        </p:txBody>
      </p:sp>
      <p:sp>
        <p:nvSpPr>
          <p:cNvPr id="4" name="Slide Number Placeholder 3"/>
          <p:cNvSpPr>
            <a:spLocks noGrp="1"/>
          </p:cNvSpPr>
          <p:nvPr>
            <p:ph type="sldNum" sz="quarter" idx="12"/>
          </p:nvPr>
        </p:nvSpPr>
        <p:spPr/>
        <p:txBody>
          <a:bodyPr/>
          <a:lstStyle/>
          <a:p>
            <a:fld id="{5850983C-42EE-4FAE-97EF-E9ED6A9AF7E2}" type="slidenum">
              <a:rPr lang="en-US" smtClean="0"/>
              <a:t>35</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822278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solidFill>
                  <a:schemeClr val="tx2"/>
                </a:solidFill>
              </a:rPr>
              <a:t>Parallel Title Proper</a:t>
            </a:r>
            <a:br>
              <a:rPr lang="en-US" sz="4900" dirty="0" smtClean="0">
                <a:solidFill>
                  <a:schemeClr val="tx2"/>
                </a:solidFill>
              </a:rPr>
            </a:br>
            <a:r>
              <a:rPr lang="en-US" sz="4000" dirty="0" smtClean="0">
                <a:solidFill>
                  <a:schemeClr val="tx2"/>
                </a:solidFill>
                <a:hlinkClick r:id="rId3"/>
              </a:rPr>
              <a:t>RDA 2.3.3</a:t>
            </a:r>
            <a:endParaRPr lang="en-US" sz="4000" dirty="0">
              <a:solidFill>
                <a:schemeClr val="tx2"/>
              </a:solidFill>
            </a:endParaRPr>
          </a:p>
        </p:txBody>
      </p:sp>
      <p:sp>
        <p:nvSpPr>
          <p:cNvPr id="3" name="Content Placeholder 2"/>
          <p:cNvSpPr>
            <a:spLocks noGrp="1"/>
          </p:cNvSpPr>
          <p:nvPr>
            <p:ph idx="1"/>
          </p:nvPr>
        </p:nvSpPr>
        <p:spPr/>
        <p:txBody>
          <a:bodyPr>
            <a:normAutofit fontScale="92500" lnSpcReduction="10000"/>
          </a:bodyPr>
          <a:lstStyle/>
          <a:p>
            <a:r>
              <a:rPr lang="en-US" dirty="0" smtClean="0">
                <a:solidFill>
                  <a:schemeClr val="tx2"/>
                </a:solidFill>
              </a:rPr>
              <a:t>Reminders:</a:t>
            </a:r>
          </a:p>
          <a:p>
            <a:pPr lvl="1"/>
            <a:r>
              <a:rPr lang="en-US" sz="3200" dirty="0">
                <a:solidFill>
                  <a:schemeClr val="tx2"/>
                </a:solidFill>
              </a:rPr>
              <a:t>May take from any source within the </a:t>
            </a:r>
            <a:r>
              <a:rPr lang="en-US" sz="3200" dirty="0" smtClean="0">
                <a:solidFill>
                  <a:schemeClr val="tx2"/>
                </a:solidFill>
              </a:rPr>
              <a:t>resource</a:t>
            </a:r>
          </a:p>
          <a:p>
            <a:pPr lvl="1"/>
            <a:r>
              <a:rPr lang="en-US" sz="3200" dirty="0">
                <a:solidFill>
                  <a:schemeClr val="tx2"/>
                </a:solidFill>
              </a:rPr>
              <a:t>May take from a source outside the resource </a:t>
            </a:r>
            <a:r>
              <a:rPr lang="en-US" sz="3200" dirty="0" smtClean="0">
                <a:solidFill>
                  <a:schemeClr val="tx2"/>
                </a:solidFill>
              </a:rPr>
              <a:t> IF </a:t>
            </a:r>
            <a:r>
              <a:rPr lang="en-US" sz="3200" dirty="0">
                <a:solidFill>
                  <a:schemeClr val="tx2"/>
                </a:solidFill>
              </a:rPr>
              <a:t>that’s where the title proper was taken from</a:t>
            </a:r>
            <a:endParaRPr lang="en-US" dirty="0" smtClean="0">
              <a:solidFill>
                <a:schemeClr val="tx2"/>
              </a:solidFill>
            </a:endParaRPr>
          </a:p>
          <a:p>
            <a:r>
              <a:rPr lang="en-US" dirty="0" smtClean="0">
                <a:solidFill>
                  <a:schemeClr val="tx2"/>
                </a:solidFill>
              </a:rPr>
              <a:t>Must record in 246</a:t>
            </a:r>
          </a:p>
          <a:p>
            <a:pPr marL="400050" lvl="1" indent="0">
              <a:buNone/>
            </a:pPr>
            <a:r>
              <a:rPr lang="en-US" dirty="0">
                <a:latin typeface="ALA BT Courier" panose="02070509030505020404" pitchFamily="50" charset="2"/>
              </a:rPr>
              <a:t>245 00 $a Shi chao</a:t>
            </a:r>
          </a:p>
          <a:p>
            <a:pPr marL="400050" lvl="1" indent="0">
              <a:buNone/>
            </a:pPr>
            <a:r>
              <a:rPr lang="en-US" dirty="0">
                <a:latin typeface="ALA BT Courier" panose="02070509030505020404" pitchFamily="50" charset="2"/>
              </a:rPr>
              <a:t>246 11 $a Poetry </a:t>
            </a:r>
            <a:r>
              <a:rPr lang="en-US" dirty="0" smtClean="0">
                <a:latin typeface="ALA BT Courier" panose="02070509030505020404" pitchFamily="50" charset="2"/>
              </a:rPr>
              <a:t>waves</a:t>
            </a:r>
            <a:endParaRPr lang="en-US" dirty="0" smtClean="0">
              <a:solidFill>
                <a:schemeClr val="tx2"/>
              </a:solidFill>
            </a:endParaRPr>
          </a:p>
          <a:p>
            <a:r>
              <a:rPr lang="en-US" dirty="0" smtClean="0">
                <a:solidFill>
                  <a:schemeClr val="tx2"/>
                </a:solidFill>
              </a:rPr>
              <a:t>Generally do not also record in 245$b                (OK to accept in copy)</a:t>
            </a:r>
          </a:p>
        </p:txBody>
      </p:sp>
      <p:sp>
        <p:nvSpPr>
          <p:cNvPr id="4" name="Slide Number Placeholder 3"/>
          <p:cNvSpPr>
            <a:spLocks noGrp="1"/>
          </p:cNvSpPr>
          <p:nvPr>
            <p:ph type="sldNum" sz="quarter" idx="12"/>
          </p:nvPr>
        </p:nvSpPr>
        <p:spPr/>
        <p:txBody>
          <a:bodyPr/>
          <a:lstStyle/>
          <a:p>
            <a:fld id="{5850983C-42EE-4FAE-97EF-E9ED6A9AF7E2}" type="slidenum">
              <a:rPr lang="en-US" smtClean="0"/>
              <a:t>36</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2961957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solidFill>
                  <a:schemeClr val="tx2"/>
                </a:solidFill>
              </a:rPr>
              <a:t>Other Title Information</a:t>
            </a:r>
            <a:br>
              <a:rPr lang="en-US" sz="4900" dirty="0" smtClean="0">
                <a:solidFill>
                  <a:schemeClr val="tx2"/>
                </a:solidFill>
              </a:rPr>
            </a:br>
            <a:r>
              <a:rPr lang="en-US" sz="4000" dirty="0" smtClean="0">
                <a:solidFill>
                  <a:schemeClr val="tx2"/>
                </a:solidFill>
                <a:hlinkClick r:id="rId3"/>
              </a:rPr>
              <a:t>RDA 2.3.4</a:t>
            </a:r>
            <a:endParaRPr lang="en-US" sz="4000" dirty="0">
              <a:solidFill>
                <a:schemeClr val="tx2"/>
              </a:solidFill>
            </a:endParaRPr>
          </a:p>
        </p:txBody>
      </p:sp>
      <p:sp>
        <p:nvSpPr>
          <p:cNvPr id="3" name="Content Placeholder 2"/>
          <p:cNvSpPr>
            <a:spLocks noGrp="1"/>
          </p:cNvSpPr>
          <p:nvPr>
            <p:ph idx="1"/>
          </p:nvPr>
        </p:nvSpPr>
        <p:spPr/>
        <p:txBody>
          <a:bodyPr>
            <a:normAutofit fontScale="92500"/>
          </a:bodyPr>
          <a:lstStyle/>
          <a:p>
            <a:r>
              <a:rPr lang="en-US" dirty="0" smtClean="0">
                <a:solidFill>
                  <a:schemeClr val="tx2"/>
                </a:solidFill>
              </a:rPr>
              <a:t>Not actually PCC Core; see CSR “Notes”</a:t>
            </a:r>
          </a:p>
          <a:p>
            <a:r>
              <a:rPr lang="en-US" dirty="0" smtClean="0">
                <a:solidFill>
                  <a:schemeClr val="tx2"/>
                </a:solidFill>
              </a:rPr>
              <a:t>If </a:t>
            </a:r>
            <a:r>
              <a:rPr lang="en-US" dirty="0">
                <a:solidFill>
                  <a:schemeClr val="tx2"/>
                </a:solidFill>
              </a:rPr>
              <a:t>included, must be taken from same source as title </a:t>
            </a:r>
            <a:r>
              <a:rPr lang="en-US" dirty="0" smtClean="0">
                <a:solidFill>
                  <a:schemeClr val="tx2"/>
                </a:solidFill>
              </a:rPr>
              <a:t>proper</a:t>
            </a:r>
          </a:p>
          <a:p>
            <a:pPr lvl="1"/>
            <a:r>
              <a:rPr lang="en-US" dirty="0">
                <a:solidFill>
                  <a:schemeClr val="tx2"/>
                </a:solidFill>
              </a:rPr>
              <a:t>If it’s not on the same source as title proper, then it’s not other title </a:t>
            </a:r>
            <a:r>
              <a:rPr lang="en-US" dirty="0" smtClean="0">
                <a:solidFill>
                  <a:schemeClr val="tx2"/>
                </a:solidFill>
              </a:rPr>
              <a:t>information</a:t>
            </a:r>
          </a:p>
          <a:p>
            <a:r>
              <a:rPr lang="en-US" dirty="0" smtClean="0">
                <a:solidFill>
                  <a:schemeClr val="tx2"/>
                </a:solidFill>
              </a:rPr>
              <a:t>NEVER supply (other </a:t>
            </a:r>
            <a:r>
              <a:rPr lang="en-US" dirty="0">
                <a:solidFill>
                  <a:schemeClr val="tx2"/>
                </a:solidFill>
              </a:rPr>
              <a:t>than for cartographic and moving image </a:t>
            </a:r>
            <a:r>
              <a:rPr lang="en-US" dirty="0" smtClean="0">
                <a:solidFill>
                  <a:schemeClr val="tx2"/>
                </a:solidFill>
              </a:rPr>
              <a:t>resources)</a:t>
            </a:r>
          </a:p>
          <a:p>
            <a:pPr lvl="1"/>
            <a:r>
              <a:rPr lang="en-US" dirty="0" smtClean="0">
                <a:solidFill>
                  <a:schemeClr val="tx2"/>
                </a:solidFill>
              </a:rPr>
              <a:t>If </a:t>
            </a:r>
            <a:r>
              <a:rPr lang="en-US" dirty="0">
                <a:solidFill>
                  <a:schemeClr val="tx2"/>
                </a:solidFill>
              </a:rPr>
              <a:t>descriptive information is needed, give </a:t>
            </a:r>
            <a:r>
              <a:rPr lang="en-US" dirty="0" smtClean="0">
                <a:solidFill>
                  <a:schemeClr val="tx2"/>
                </a:solidFill>
              </a:rPr>
              <a:t>it as </a:t>
            </a:r>
            <a:r>
              <a:rPr lang="en-US" dirty="0">
                <a:solidFill>
                  <a:schemeClr val="tx2"/>
                </a:solidFill>
              </a:rPr>
              <a:t>a </a:t>
            </a:r>
            <a:r>
              <a:rPr lang="en-US" dirty="0" smtClean="0">
                <a:solidFill>
                  <a:schemeClr val="tx2"/>
                </a:solidFill>
              </a:rPr>
              <a:t>note</a:t>
            </a:r>
          </a:p>
          <a:p>
            <a:pPr marL="457200" lvl="1" indent="0">
              <a:buNone/>
            </a:pPr>
            <a:r>
              <a:rPr lang="en-US" sz="2600" dirty="0" smtClean="0">
                <a:latin typeface="ALA BT Courier" panose="02070509030505020404" pitchFamily="50" charset="2"/>
              </a:rPr>
              <a:t>500 __ $a Proceedings of the conference.</a:t>
            </a:r>
            <a:endParaRPr lang="en-US" sz="2600" dirty="0">
              <a:latin typeface="ALA BT Courier" panose="02070509030505020404" pitchFamily="50" charset="2"/>
            </a:endParaRPr>
          </a:p>
        </p:txBody>
      </p:sp>
      <p:sp>
        <p:nvSpPr>
          <p:cNvPr id="4" name="Slide Number Placeholder 3"/>
          <p:cNvSpPr>
            <a:spLocks noGrp="1"/>
          </p:cNvSpPr>
          <p:nvPr>
            <p:ph type="sldNum" sz="quarter" idx="12"/>
          </p:nvPr>
        </p:nvSpPr>
        <p:spPr/>
        <p:txBody>
          <a:bodyPr/>
          <a:lstStyle/>
          <a:p>
            <a:fld id="{5850983C-42EE-4FAE-97EF-E9ED6A9AF7E2}" type="slidenum">
              <a:rPr lang="en-US" smtClean="0"/>
              <a:t>37</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2267116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solidFill>
                  <a:schemeClr val="tx2"/>
                </a:solidFill>
              </a:rPr>
              <a:t>Variant Title</a:t>
            </a:r>
            <a:br>
              <a:rPr lang="en-US" sz="4900" dirty="0" smtClean="0">
                <a:solidFill>
                  <a:schemeClr val="tx2"/>
                </a:solidFill>
              </a:rPr>
            </a:br>
            <a:r>
              <a:rPr lang="en-US" sz="4000" dirty="0" smtClean="0">
                <a:solidFill>
                  <a:schemeClr val="tx2"/>
                </a:solidFill>
                <a:hlinkClick r:id="rId3"/>
              </a:rPr>
              <a:t>RDA 2.3.6</a:t>
            </a:r>
            <a:endParaRPr lang="en-US" sz="4000" dirty="0">
              <a:solidFill>
                <a:schemeClr val="tx2"/>
              </a:solidFill>
            </a:endParaRPr>
          </a:p>
        </p:txBody>
      </p:sp>
      <p:sp>
        <p:nvSpPr>
          <p:cNvPr id="3" name="Content Placeholder 2"/>
          <p:cNvSpPr>
            <a:spLocks noGrp="1"/>
          </p:cNvSpPr>
          <p:nvPr>
            <p:ph idx="1"/>
          </p:nvPr>
        </p:nvSpPr>
        <p:spPr/>
        <p:txBody>
          <a:bodyPr/>
          <a:lstStyle/>
          <a:p>
            <a:r>
              <a:rPr lang="en-US" dirty="0" smtClean="0">
                <a:solidFill>
                  <a:schemeClr val="tx2"/>
                </a:solidFill>
              </a:rPr>
              <a:t>Record </a:t>
            </a:r>
            <a:r>
              <a:rPr lang="en-US" dirty="0">
                <a:solidFill>
                  <a:schemeClr val="tx2"/>
                </a:solidFill>
              </a:rPr>
              <a:t>any “that a user might reasonably consider to be the title</a:t>
            </a:r>
            <a:r>
              <a:rPr lang="en-US" dirty="0" smtClean="0">
                <a:solidFill>
                  <a:schemeClr val="tx2"/>
                </a:solidFill>
              </a:rPr>
              <a:t>”</a:t>
            </a:r>
          </a:p>
          <a:p>
            <a:r>
              <a:rPr lang="en-US" dirty="0" smtClean="0">
                <a:solidFill>
                  <a:schemeClr val="tx2"/>
                </a:solidFill>
              </a:rPr>
              <a:t>Can </a:t>
            </a:r>
            <a:r>
              <a:rPr lang="en-US" dirty="0">
                <a:solidFill>
                  <a:schemeClr val="tx2"/>
                </a:solidFill>
              </a:rPr>
              <a:t>be taken from any </a:t>
            </a:r>
            <a:r>
              <a:rPr lang="en-US" dirty="0" smtClean="0">
                <a:solidFill>
                  <a:schemeClr val="tx2"/>
                </a:solidFill>
              </a:rPr>
              <a:t>source, even </a:t>
            </a:r>
            <a:r>
              <a:rPr lang="en-US" dirty="0">
                <a:solidFill>
                  <a:schemeClr val="tx2"/>
                </a:solidFill>
              </a:rPr>
              <a:t>outside the </a:t>
            </a:r>
            <a:r>
              <a:rPr lang="en-US" dirty="0" smtClean="0">
                <a:solidFill>
                  <a:schemeClr val="tx2"/>
                </a:solidFill>
              </a:rPr>
              <a:t>resource</a:t>
            </a:r>
          </a:p>
          <a:p>
            <a:r>
              <a:rPr lang="en-US" dirty="0">
                <a:solidFill>
                  <a:schemeClr val="tx2"/>
                </a:solidFill>
              </a:rPr>
              <a:t>UCB PS </a:t>
            </a:r>
            <a:r>
              <a:rPr lang="en-US" dirty="0" smtClean="0">
                <a:solidFill>
                  <a:schemeClr val="tx2"/>
                </a:solidFill>
              </a:rPr>
              <a:t>2.3.6.3</a:t>
            </a:r>
            <a:r>
              <a:rPr lang="en-US" dirty="0">
                <a:solidFill>
                  <a:schemeClr val="tx2"/>
                </a:solidFill>
              </a:rPr>
              <a:t>:</a:t>
            </a:r>
            <a:r>
              <a:rPr lang="en-US" dirty="0" smtClean="0">
                <a:solidFill>
                  <a:schemeClr val="tx2"/>
                </a:solidFill>
              </a:rPr>
              <a:t> </a:t>
            </a:r>
            <a:r>
              <a:rPr lang="en-US" dirty="0">
                <a:solidFill>
                  <a:schemeClr val="tx2"/>
                </a:solidFill>
              </a:rPr>
              <a:t>follow “Best Practices” sections of LC-PCC PS 2.3.6.3 (e.g. spelling out abbreviations, symbols, numerals, etc</a:t>
            </a:r>
            <a:r>
              <a:rPr lang="en-US" dirty="0" smtClean="0">
                <a:solidFill>
                  <a:schemeClr val="tx2"/>
                </a:solidFill>
              </a:rPr>
              <a:t>.)</a:t>
            </a:r>
          </a:p>
          <a:p>
            <a:r>
              <a:rPr lang="en-US" dirty="0" smtClean="0">
                <a:solidFill>
                  <a:schemeClr val="tx2"/>
                </a:solidFill>
              </a:rPr>
              <a:t>cont’d…</a:t>
            </a:r>
            <a:endParaRPr lang="en-US" dirty="0">
              <a:solidFill>
                <a:schemeClr val="tx2"/>
              </a:solidFill>
            </a:endParaRPr>
          </a:p>
        </p:txBody>
      </p:sp>
      <p:sp>
        <p:nvSpPr>
          <p:cNvPr id="4" name="Slide Number Placeholder 3"/>
          <p:cNvSpPr>
            <a:spLocks noGrp="1"/>
          </p:cNvSpPr>
          <p:nvPr>
            <p:ph type="sldNum" sz="quarter" idx="12"/>
          </p:nvPr>
        </p:nvSpPr>
        <p:spPr/>
        <p:txBody>
          <a:bodyPr/>
          <a:lstStyle/>
          <a:p>
            <a:fld id="{5850983C-42EE-4FAE-97EF-E9ED6A9AF7E2}" type="slidenum">
              <a:rPr lang="en-US" smtClean="0"/>
              <a:t>38</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2396844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solidFill>
                  <a:schemeClr val="tx2"/>
                </a:solidFill>
              </a:rPr>
              <a:t>Variant Title cont’d</a:t>
            </a:r>
            <a:br>
              <a:rPr lang="en-US" sz="4900" dirty="0" smtClean="0">
                <a:solidFill>
                  <a:schemeClr val="tx2"/>
                </a:solidFill>
              </a:rPr>
            </a:br>
            <a:r>
              <a:rPr lang="en-US" sz="4000" dirty="0" smtClean="0">
                <a:solidFill>
                  <a:schemeClr val="tx2"/>
                </a:solidFill>
                <a:hlinkClick r:id="rId3"/>
              </a:rPr>
              <a:t>RDA 2.3.6</a:t>
            </a:r>
            <a:endParaRPr lang="en-US" sz="4000" dirty="0">
              <a:solidFill>
                <a:schemeClr val="tx2"/>
              </a:solidFill>
            </a:endParaRPr>
          </a:p>
        </p:txBody>
      </p:sp>
      <p:sp>
        <p:nvSpPr>
          <p:cNvPr id="3" name="Content Placeholder 2"/>
          <p:cNvSpPr>
            <a:spLocks noGrp="1"/>
          </p:cNvSpPr>
          <p:nvPr>
            <p:ph idx="1"/>
          </p:nvPr>
        </p:nvSpPr>
        <p:spPr/>
        <p:txBody>
          <a:bodyPr>
            <a:normAutofit fontScale="92500" lnSpcReduction="10000"/>
          </a:bodyPr>
          <a:lstStyle/>
          <a:p>
            <a:r>
              <a:rPr lang="en-US" dirty="0" smtClean="0">
                <a:solidFill>
                  <a:schemeClr val="tx2"/>
                </a:solidFill>
              </a:rPr>
              <a:t>Also record:</a:t>
            </a:r>
          </a:p>
          <a:p>
            <a:pPr lvl="1"/>
            <a:r>
              <a:rPr lang="en-US" sz="3200" dirty="0" smtClean="0">
                <a:solidFill>
                  <a:schemeClr val="tx2"/>
                </a:solidFill>
              </a:rPr>
              <a:t>Initialism/acronym </a:t>
            </a:r>
            <a:r>
              <a:rPr lang="en-US" sz="3200" dirty="0">
                <a:solidFill>
                  <a:schemeClr val="tx2"/>
                </a:solidFill>
              </a:rPr>
              <a:t>when spelled-out version is recorded as title </a:t>
            </a:r>
            <a:r>
              <a:rPr lang="en-US" sz="3200" dirty="0" smtClean="0">
                <a:solidFill>
                  <a:schemeClr val="tx2"/>
                </a:solidFill>
              </a:rPr>
              <a:t>proper</a:t>
            </a:r>
          </a:p>
          <a:p>
            <a:pPr lvl="1"/>
            <a:r>
              <a:rPr lang="en-US" sz="3200" dirty="0" smtClean="0">
                <a:solidFill>
                  <a:schemeClr val="tx2"/>
                </a:solidFill>
              </a:rPr>
              <a:t>Erroneous </a:t>
            </a:r>
            <a:r>
              <a:rPr lang="en-US" sz="3200" dirty="0">
                <a:solidFill>
                  <a:schemeClr val="tx2"/>
                </a:solidFill>
              </a:rPr>
              <a:t>title appearing on source when corrected title is recorded as title proper (construct as note with $i</a:t>
            </a:r>
            <a:r>
              <a:rPr lang="en-US" sz="3200" dirty="0" smtClean="0">
                <a:solidFill>
                  <a:schemeClr val="tx2"/>
                </a:solidFill>
              </a:rPr>
              <a:t>)</a:t>
            </a:r>
          </a:p>
          <a:p>
            <a:pPr lvl="1"/>
            <a:r>
              <a:rPr lang="en-US" sz="3200" dirty="0">
                <a:solidFill>
                  <a:schemeClr val="tx2"/>
                </a:solidFill>
              </a:rPr>
              <a:t>P/N guidelines: any provider-specific title </a:t>
            </a:r>
            <a:r>
              <a:rPr lang="en-US" sz="3200" dirty="0" smtClean="0">
                <a:solidFill>
                  <a:schemeClr val="tx2"/>
                </a:solidFill>
              </a:rPr>
              <a:t>variants</a:t>
            </a:r>
          </a:p>
          <a:p>
            <a:pPr marL="857250" lvl="2" indent="0">
              <a:buNone/>
            </a:pPr>
            <a:r>
              <a:rPr lang="en-US" sz="2800" dirty="0">
                <a:latin typeface="ALA BT Courier" panose="02070509030505020404" pitchFamily="50" charset="2"/>
              </a:rPr>
              <a:t>246 </a:t>
            </a:r>
            <a:r>
              <a:rPr lang="en-US" sz="2800" dirty="0" smtClean="0">
                <a:latin typeface="ALA BT Courier" panose="02070509030505020404" pitchFamily="50" charset="2"/>
              </a:rPr>
              <a:t>1_ </a:t>
            </a:r>
            <a:r>
              <a:rPr lang="en-US" sz="2800" dirty="0">
                <a:latin typeface="ALA BT Courier" panose="02070509030505020404" pitchFamily="50" charset="2"/>
              </a:rPr>
              <a:t>$i Issues from some providers have title: $a </a:t>
            </a:r>
            <a:r>
              <a:rPr lang="en-US" sz="2600" i="1" dirty="0" smtClean="0"/>
              <a:t>{Title}</a:t>
            </a:r>
            <a:endParaRPr lang="en-US" sz="2800" i="1" dirty="0"/>
          </a:p>
        </p:txBody>
      </p:sp>
      <p:sp>
        <p:nvSpPr>
          <p:cNvPr id="4" name="Slide Number Placeholder 3"/>
          <p:cNvSpPr>
            <a:spLocks noGrp="1"/>
          </p:cNvSpPr>
          <p:nvPr>
            <p:ph type="sldNum" sz="quarter" idx="12"/>
          </p:nvPr>
        </p:nvSpPr>
        <p:spPr/>
        <p:txBody>
          <a:bodyPr/>
          <a:lstStyle/>
          <a:p>
            <a:fld id="{5850983C-42EE-4FAE-97EF-E9ED6A9AF7E2}" type="slidenum">
              <a:rPr lang="en-US" smtClean="0"/>
              <a:t>39</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1725096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solidFill>
              </a:rPr>
              <a:t>Acronyms</a:t>
            </a:r>
            <a:endParaRPr lang="en-US" dirty="0">
              <a:solidFill>
                <a:schemeClr val="tx2"/>
              </a:solidFill>
            </a:endParaRPr>
          </a:p>
        </p:txBody>
      </p:sp>
      <p:sp>
        <p:nvSpPr>
          <p:cNvPr id="3" name="Content Placeholder 2"/>
          <p:cNvSpPr>
            <a:spLocks noGrp="1"/>
          </p:cNvSpPr>
          <p:nvPr>
            <p:ph sz="half" idx="1"/>
          </p:nvPr>
        </p:nvSpPr>
        <p:spPr>
          <a:xfrm>
            <a:off x="304800" y="1600200"/>
            <a:ext cx="1981200" cy="4525963"/>
          </a:xfrm>
        </p:spPr>
        <p:txBody>
          <a:bodyPr>
            <a:noAutofit/>
          </a:bodyPr>
          <a:lstStyle/>
          <a:p>
            <a:pPr marL="0" indent="0" algn="r">
              <a:buNone/>
            </a:pPr>
            <a:r>
              <a:rPr lang="en-US" dirty="0" smtClean="0">
                <a:solidFill>
                  <a:schemeClr val="tx2"/>
                </a:solidFill>
              </a:rPr>
              <a:t>CSR =</a:t>
            </a:r>
          </a:p>
          <a:p>
            <a:pPr marL="0" indent="0" algn="r">
              <a:buNone/>
            </a:pPr>
            <a:r>
              <a:rPr lang="en-US" dirty="0" smtClean="0">
                <a:solidFill>
                  <a:schemeClr val="tx2"/>
                </a:solidFill>
              </a:rPr>
              <a:t>LC-PCC PS =</a:t>
            </a:r>
          </a:p>
          <a:p>
            <a:pPr marL="0" indent="0" algn="r">
              <a:buNone/>
            </a:pPr>
            <a:endParaRPr lang="en-US" sz="2300" dirty="0">
              <a:solidFill>
                <a:schemeClr val="tx2"/>
              </a:solidFill>
            </a:endParaRPr>
          </a:p>
          <a:p>
            <a:pPr marL="0" indent="0" algn="r">
              <a:buNone/>
            </a:pPr>
            <a:r>
              <a:rPr lang="en-US" dirty="0" smtClean="0">
                <a:solidFill>
                  <a:schemeClr val="tx2"/>
                </a:solidFill>
              </a:rPr>
              <a:t>UCB PS =</a:t>
            </a:r>
          </a:p>
          <a:p>
            <a:pPr marL="0" indent="0" algn="r">
              <a:buNone/>
            </a:pPr>
            <a:r>
              <a:rPr lang="en-US" dirty="0" smtClean="0">
                <a:solidFill>
                  <a:schemeClr val="tx2"/>
                </a:solidFill>
              </a:rPr>
              <a:t>IR =</a:t>
            </a:r>
            <a:endParaRPr lang="en-US" dirty="0">
              <a:solidFill>
                <a:schemeClr val="tx2"/>
              </a:solidFill>
            </a:endParaRPr>
          </a:p>
          <a:p>
            <a:pPr marL="0" indent="0" algn="r">
              <a:buNone/>
            </a:pPr>
            <a:r>
              <a:rPr lang="en-US" dirty="0" smtClean="0">
                <a:solidFill>
                  <a:schemeClr val="tx2"/>
                </a:solidFill>
              </a:rPr>
              <a:t>P/N =</a:t>
            </a:r>
          </a:p>
          <a:p>
            <a:pPr marL="0" indent="0" algn="r">
              <a:buNone/>
            </a:pPr>
            <a:endParaRPr lang="en-US" sz="2300" dirty="0" smtClean="0">
              <a:solidFill>
                <a:schemeClr val="tx2"/>
              </a:solidFill>
            </a:endParaRPr>
          </a:p>
          <a:p>
            <a:pPr marL="0" indent="0" algn="r">
              <a:buNone/>
            </a:pPr>
            <a:endParaRPr lang="en-US" sz="2400" dirty="0" smtClean="0">
              <a:solidFill>
                <a:schemeClr val="tx2"/>
              </a:solidFill>
            </a:endParaRPr>
          </a:p>
          <a:p>
            <a:pPr marL="0" indent="0" algn="r">
              <a:buNone/>
            </a:pPr>
            <a:r>
              <a:rPr lang="en-US" dirty="0" smtClean="0">
                <a:solidFill>
                  <a:schemeClr val="tx2"/>
                </a:solidFill>
              </a:rPr>
              <a:t>CCM = </a:t>
            </a:r>
            <a:endParaRPr lang="en-US" dirty="0">
              <a:solidFill>
                <a:schemeClr val="tx2"/>
              </a:solidFill>
            </a:endParaRPr>
          </a:p>
        </p:txBody>
      </p:sp>
      <p:sp>
        <p:nvSpPr>
          <p:cNvPr id="4" name="Content Placeholder 3"/>
          <p:cNvSpPr>
            <a:spLocks noGrp="1"/>
          </p:cNvSpPr>
          <p:nvPr>
            <p:ph sz="half" idx="2"/>
          </p:nvPr>
        </p:nvSpPr>
        <p:spPr>
          <a:xfrm>
            <a:off x="2286000" y="1600200"/>
            <a:ext cx="6477000" cy="4525963"/>
          </a:xfrm>
        </p:spPr>
        <p:txBody>
          <a:bodyPr>
            <a:noAutofit/>
          </a:bodyPr>
          <a:lstStyle/>
          <a:p>
            <a:pPr marL="0" indent="0">
              <a:buNone/>
            </a:pPr>
            <a:r>
              <a:rPr lang="en-US" dirty="0" smtClean="0">
                <a:solidFill>
                  <a:schemeClr val="tx2"/>
                </a:solidFill>
              </a:rPr>
              <a:t>CONSER Standard Record</a:t>
            </a:r>
          </a:p>
          <a:p>
            <a:pPr marL="0" indent="0">
              <a:buNone/>
            </a:pPr>
            <a:r>
              <a:rPr lang="en-US" dirty="0" smtClean="0">
                <a:solidFill>
                  <a:schemeClr val="tx2"/>
                </a:solidFill>
              </a:rPr>
              <a:t>Library of Congress–Program for Coop. Cat. Policy Statement (RDA equiv. of LCRI)</a:t>
            </a:r>
          </a:p>
          <a:p>
            <a:pPr marL="0" indent="0">
              <a:buNone/>
            </a:pPr>
            <a:r>
              <a:rPr lang="en-US" dirty="0" smtClean="0">
                <a:solidFill>
                  <a:schemeClr val="tx2"/>
                </a:solidFill>
              </a:rPr>
              <a:t>UC Berkeley Policy Statement (local policy)</a:t>
            </a:r>
          </a:p>
          <a:p>
            <a:pPr marL="0" indent="0">
              <a:buNone/>
            </a:pPr>
            <a:r>
              <a:rPr lang="en-US" dirty="0" smtClean="0">
                <a:solidFill>
                  <a:schemeClr val="tx2"/>
                </a:solidFill>
              </a:rPr>
              <a:t>integrating resource</a:t>
            </a:r>
          </a:p>
          <a:p>
            <a:pPr marL="0" indent="0">
              <a:buNone/>
            </a:pPr>
            <a:r>
              <a:rPr lang="en-US" dirty="0" smtClean="0">
                <a:solidFill>
                  <a:schemeClr val="tx2"/>
                </a:solidFill>
              </a:rPr>
              <a:t>provider-neutral (PCC guidelines for cataloging online resources available from multiple providers)</a:t>
            </a:r>
          </a:p>
          <a:p>
            <a:pPr marL="0" indent="0">
              <a:buNone/>
            </a:pPr>
            <a:r>
              <a:rPr lang="en-US" dirty="0" smtClean="0">
                <a:solidFill>
                  <a:schemeClr val="tx2"/>
                </a:solidFill>
              </a:rPr>
              <a:t>CONSER Cataloging Manual</a:t>
            </a:r>
          </a:p>
        </p:txBody>
      </p:sp>
      <p:sp>
        <p:nvSpPr>
          <p:cNvPr id="5" name="Slide Number Placeholder 4"/>
          <p:cNvSpPr>
            <a:spLocks noGrp="1"/>
          </p:cNvSpPr>
          <p:nvPr>
            <p:ph type="sldNum" sz="quarter" idx="12"/>
          </p:nvPr>
        </p:nvSpPr>
        <p:spPr/>
        <p:txBody>
          <a:bodyPr/>
          <a:lstStyle/>
          <a:p>
            <a:fld id="{D58CA5BC-0915-4598-8AF6-3853EEF99DC2}" type="slidenum">
              <a:rPr lang="en-US" smtClean="0"/>
              <a:t>4</a:t>
            </a:fld>
            <a:endParaRPr lang="en-US" dirty="0"/>
          </a:p>
        </p:txBody>
      </p:sp>
      <p:grpSp>
        <p:nvGrpSpPr>
          <p:cNvPr id="6" name="Group 5"/>
          <p:cNvGrpSpPr/>
          <p:nvPr/>
        </p:nvGrpSpPr>
        <p:grpSpPr>
          <a:xfrm>
            <a:off x="182880" y="6309360"/>
            <a:ext cx="2133586" cy="461665"/>
            <a:chOff x="304814" y="6208067"/>
            <a:chExt cx="2133586" cy="461665"/>
          </a:xfrm>
        </p:grpSpPr>
        <p:pic>
          <p:nvPicPr>
            <p:cNvPr id="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3856835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solidFill>
                  <a:schemeClr val="tx2"/>
                </a:solidFill>
              </a:rPr>
              <a:t>Earlier Title Proper</a:t>
            </a:r>
            <a:br>
              <a:rPr lang="en-US" sz="4900" dirty="0" smtClean="0">
                <a:solidFill>
                  <a:schemeClr val="tx2"/>
                </a:solidFill>
              </a:rPr>
            </a:br>
            <a:r>
              <a:rPr lang="en-US" sz="4000" dirty="0" smtClean="0">
                <a:solidFill>
                  <a:schemeClr val="tx2"/>
                </a:solidFill>
                <a:hlinkClick r:id="rId3"/>
              </a:rPr>
              <a:t>RDA 2.3.7</a:t>
            </a:r>
            <a:endParaRPr lang="en-US" sz="4000" dirty="0">
              <a:solidFill>
                <a:schemeClr val="tx2"/>
              </a:solidFill>
            </a:endParaRPr>
          </a:p>
        </p:txBody>
      </p:sp>
      <p:sp>
        <p:nvSpPr>
          <p:cNvPr id="3" name="Content Placeholder 2"/>
          <p:cNvSpPr>
            <a:spLocks noGrp="1"/>
          </p:cNvSpPr>
          <p:nvPr>
            <p:ph idx="1"/>
          </p:nvPr>
        </p:nvSpPr>
        <p:spPr/>
        <p:txBody>
          <a:bodyPr/>
          <a:lstStyle/>
          <a:p>
            <a:r>
              <a:rPr lang="en-US" dirty="0" smtClean="0">
                <a:solidFill>
                  <a:schemeClr val="tx2"/>
                </a:solidFill>
              </a:rPr>
              <a:t>Serials</a:t>
            </a:r>
            <a:r>
              <a:rPr lang="en-US" dirty="0">
                <a:solidFill>
                  <a:schemeClr val="tx2"/>
                </a:solidFill>
              </a:rPr>
              <a:t>: use only for online serials </a:t>
            </a:r>
            <a:r>
              <a:rPr lang="en-US" dirty="0" smtClean="0">
                <a:solidFill>
                  <a:schemeClr val="tx2"/>
                </a:solidFill>
              </a:rPr>
              <a:t>where </a:t>
            </a:r>
            <a:r>
              <a:rPr lang="en-US" dirty="0">
                <a:solidFill>
                  <a:schemeClr val="tx2"/>
                </a:solidFill>
              </a:rPr>
              <a:t>the title </a:t>
            </a:r>
            <a:r>
              <a:rPr lang="en-US" dirty="0" smtClean="0">
                <a:solidFill>
                  <a:schemeClr val="tx2"/>
                </a:solidFill>
              </a:rPr>
              <a:t>proper changes </a:t>
            </a:r>
            <a:r>
              <a:rPr lang="en-US" dirty="0">
                <a:solidFill>
                  <a:schemeClr val="tx2"/>
                </a:solidFill>
              </a:rPr>
              <a:t>and all evidence of the earlier title is </a:t>
            </a:r>
            <a:r>
              <a:rPr lang="en-US" dirty="0" smtClean="0">
                <a:solidFill>
                  <a:schemeClr val="tx2"/>
                </a:solidFill>
              </a:rPr>
              <a:t>removed (LC-PCC PS 2.3.7.3)</a:t>
            </a:r>
          </a:p>
          <a:p>
            <a:r>
              <a:rPr lang="en-US" dirty="0" smtClean="0">
                <a:solidFill>
                  <a:schemeClr val="tx2"/>
                </a:solidFill>
              </a:rPr>
              <a:t>IRs</a:t>
            </a:r>
            <a:r>
              <a:rPr lang="en-US" dirty="0">
                <a:solidFill>
                  <a:schemeClr val="tx2"/>
                </a:solidFill>
              </a:rPr>
              <a:t>: use whenever the </a:t>
            </a:r>
            <a:r>
              <a:rPr lang="en-US" dirty="0" smtClean="0">
                <a:solidFill>
                  <a:schemeClr val="tx2"/>
                </a:solidFill>
              </a:rPr>
              <a:t>title proper </a:t>
            </a:r>
            <a:r>
              <a:rPr lang="en-US" dirty="0">
                <a:solidFill>
                  <a:schemeClr val="tx2"/>
                </a:solidFill>
              </a:rPr>
              <a:t>changes; record current title as title proper and move superseded title to earlier title </a:t>
            </a:r>
            <a:r>
              <a:rPr lang="en-US" dirty="0" smtClean="0">
                <a:solidFill>
                  <a:schemeClr val="tx2"/>
                </a:solidFill>
              </a:rPr>
              <a:t>proper (</a:t>
            </a:r>
            <a:r>
              <a:rPr lang="en-US" dirty="0" smtClean="0">
                <a:solidFill>
                  <a:schemeClr val="tx2"/>
                </a:solidFill>
                <a:hlinkClick r:id="rId4"/>
              </a:rPr>
              <a:t>RDA 2.3.2.12.3</a:t>
            </a:r>
            <a:r>
              <a:rPr lang="en-US" dirty="0" smtClean="0">
                <a:solidFill>
                  <a:schemeClr val="tx2"/>
                </a:solidFill>
              </a:rPr>
              <a:t>)</a:t>
            </a:r>
            <a:endParaRPr lang="en-US" dirty="0">
              <a:solidFill>
                <a:schemeClr val="tx2"/>
              </a:solidFill>
            </a:endParaRPr>
          </a:p>
        </p:txBody>
      </p:sp>
      <p:sp>
        <p:nvSpPr>
          <p:cNvPr id="4" name="Slide Number Placeholder 3"/>
          <p:cNvSpPr>
            <a:spLocks noGrp="1"/>
          </p:cNvSpPr>
          <p:nvPr>
            <p:ph type="sldNum" sz="quarter" idx="12"/>
          </p:nvPr>
        </p:nvSpPr>
        <p:spPr/>
        <p:txBody>
          <a:bodyPr/>
          <a:lstStyle/>
          <a:p>
            <a:fld id="{5850983C-42EE-4FAE-97EF-E9ED6A9AF7E2}" type="slidenum">
              <a:rPr lang="en-US" smtClean="0"/>
              <a:t>40</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793736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solidFill>
                  <a:schemeClr val="tx2"/>
                </a:solidFill>
              </a:rPr>
              <a:t>Later Title Proper</a:t>
            </a:r>
            <a:br>
              <a:rPr lang="en-US" sz="4900" dirty="0" smtClean="0">
                <a:solidFill>
                  <a:schemeClr val="tx2"/>
                </a:solidFill>
              </a:rPr>
            </a:br>
            <a:r>
              <a:rPr lang="en-US" sz="4000" dirty="0" smtClean="0">
                <a:solidFill>
                  <a:schemeClr val="tx2"/>
                </a:solidFill>
                <a:hlinkClick r:id="rId3"/>
              </a:rPr>
              <a:t>RDA 2.3.8</a:t>
            </a:r>
            <a:endParaRPr lang="en-US" sz="4000" dirty="0">
              <a:solidFill>
                <a:schemeClr val="tx2"/>
              </a:solidFill>
            </a:endParaRPr>
          </a:p>
        </p:txBody>
      </p:sp>
      <p:sp>
        <p:nvSpPr>
          <p:cNvPr id="3" name="Content Placeholder 2"/>
          <p:cNvSpPr>
            <a:spLocks noGrp="1"/>
          </p:cNvSpPr>
          <p:nvPr>
            <p:ph idx="1"/>
          </p:nvPr>
        </p:nvSpPr>
        <p:spPr/>
        <p:txBody>
          <a:bodyPr/>
          <a:lstStyle/>
          <a:p>
            <a:r>
              <a:rPr lang="en-US" dirty="0">
                <a:solidFill>
                  <a:schemeClr val="tx2"/>
                </a:solidFill>
              </a:rPr>
              <a:t>No change from AACR2</a:t>
            </a:r>
          </a:p>
          <a:p>
            <a:r>
              <a:rPr lang="en-US" dirty="0" smtClean="0">
                <a:solidFill>
                  <a:schemeClr val="tx2"/>
                </a:solidFill>
              </a:rPr>
              <a:t>For serials only, not IRs</a:t>
            </a:r>
          </a:p>
          <a:p>
            <a:r>
              <a:rPr lang="en-US" dirty="0" smtClean="0">
                <a:solidFill>
                  <a:schemeClr val="tx2"/>
                </a:solidFill>
              </a:rPr>
              <a:t>Record minor title changes</a:t>
            </a:r>
          </a:p>
          <a:p>
            <a:pPr lvl="1"/>
            <a:r>
              <a:rPr lang="en-US" sz="3200" dirty="0">
                <a:solidFill>
                  <a:schemeClr val="tx2"/>
                </a:solidFill>
              </a:rPr>
              <a:t>No change from AACR2 in how major and </a:t>
            </a:r>
            <a:r>
              <a:rPr lang="en-US" sz="3200" dirty="0" smtClean="0">
                <a:solidFill>
                  <a:schemeClr val="tx2"/>
                </a:solidFill>
              </a:rPr>
              <a:t>minor title </a:t>
            </a:r>
            <a:r>
              <a:rPr lang="en-US" sz="3200" dirty="0">
                <a:solidFill>
                  <a:schemeClr val="tx2"/>
                </a:solidFill>
              </a:rPr>
              <a:t>changes are defined or </a:t>
            </a:r>
            <a:r>
              <a:rPr lang="en-US" sz="3200" dirty="0" smtClean="0">
                <a:solidFill>
                  <a:schemeClr val="tx2"/>
                </a:solidFill>
              </a:rPr>
              <a:t>treated</a:t>
            </a:r>
          </a:p>
          <a:p>
            <a:pPr marL="857250" lvl="2" indent="0">
              <a:buNone/>
            </a:pPr>
            <a:r>
              <a:rPr lang="en-US" sz="3200" dirty="0">
                <a:solidFill>
                  <a:schemeClr val="tx2"/>
                </a:solidFill>
              </a:rPr>
              <a:t>AACR2 21.2C2 = RDA 2.3.2.13</a:t>
            </a:r>
          </a:p>
        </p:txBody>
      </p:sp>
      <p:sp>
        <p:nvSpPr>
          <p:cNvPr id="4" name="Slide Number Placeholder 3"/>
          <p:cNvSpPr>
            <a:spLocks noGrp="1"/>
          </p:cNvSpPr>
          <p:nvPr>
            <p:ph type="sldNum" sz="quarter" idx="12"/>
          </p:nvPr>
        </p:nvSpPr>
        <p:spPr/>
        <p:txBody>
          <a:bodyPr/>
          <a:lstStyle/>
          <a:p>
            <a:fld id="{5850983C-42EE-4FAE-97EF-E9ED6A9AF7E2}" type="slidenum">
              <a:rPr lang="en-US" smtClean="0"/>
              <a:t>41</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379826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solidFill>
                  <a:schemeClr val="tx2"/>
                </a:solidFill>
              </a:rPr>
              <a:t>Abbreviated Title</a:t>
            </a:r>
            <a:br>
              <a:rPr lang="en-US" sz="4900" dirty="0" smtClean="0">
                <a:solidFill>
                  <a:schemeClr val="tx2"/>
                </a:solidFill>
              </a:rPr>
            </a:br>
            <a:r>
              <a:rPr lang="en-US" sz="4000" dirty="0" smtClean="0">
                <a:solidFill>
                  <a:schemeClr val="tx2"/>
                </a:solidFill>
                <a:hlinkClick r:id="rId3"/>
              </a:rPr>
              <a:t>RDA 2.3.10</a:t>
            </a:r>
            <a:endParaRPr lang="en-US" sz="4000" dirty="0">
              <a:solidFill>
                <a:schemeClr val="tx2"/>
              </a:solidFill>
            </a:endParaRPr>
          </a:p>
        </p:txBody>
      </p:sp>
      <p:sp>
        <p:nvSpPr>
          <p:cNvPr id="3" name="Content Placeholder 2"/>
          <p:cNvSpPr>
            <a:spLocks noGrp="1"/>
          </p:cNvSpPr>
          <p:nvPr>
            <p:ph idx="1"/>
          </p:nvPr>
        </p:nvSpPr>
        <p:spPr/>
        <p:txBody>
          <a:bodyPr/>
          <a:lstStyle/>
          <a:p>
            <a:r>
              <a:rPr lang="en-US" dirty="0">
                <a:solidFill>
                  <a:schemeClr val="tx2"/>
                </a:solidFill>
              </a:rPr>
              <a:t>Not actually PCC </a:t>
            </a:r>
            <a:r>
              <a:rPr lang="en-US" dirty="0" smtClean="0">
                <a:solidFill>
                  <a:schemeClr val="tx2"/>
                </a:solidFill>
              </a:rPr>
              <a:t>Core</a:t>
            </a:r>
          </a:p>
          <a:p>
            <a:r>
              <a:rPr lang="en-US" dirty="0" smtClean="0">
                <a:solidFill>
                  <a:schemeClr val="tx2"/>
                </a:solidFill>
              </a:rPr>
              <a:t>Accept </a:t>
            </a:r>
            <a:r>
              <a:rPr lang="en-US" dirty="0">
                <a:solidFill>
                  <a:schemeClr val="tx2"/>
                </a:solidFill>
              </a:rPr>
              <a:t>if found in copy </a:t>
            </a:r>
            <a:r>
              <a:rPr lang="en-US" dirty="0" smtClean="0">
                <a:solidFill>
                  <a:schemeClr val="tx2"/>
                </a:solidFill>
              </a:rPr>
              <a:t>and </a:t>
            </a:r>
            <a:r>
              <a:rPr lang="en-US" dirty="0">
                <a:solidFill>
                  <a:schemeClr val="tx2"/>
                </a:solidFill>
              </a:rPr>
              <a:t>correctly </a:t>
            </a:r>
            <a:r>
              <a:rPr lang="en-US" dirty="0" smtClean="0">
                <a:solidFill>
                  <a:schemeClr val="tx2"/>
                </a:solidFill>
              </a:rPr>
              <a:t>recorded</a:t>
            </a:r>
          </a:p>
          <a:p>
            <a:pPr marL="400050" lvl="1" indent="0">
              <a:buNone/>
            </a:pPr>
            <a:r>
              <a:rPr lang="en-US" dirty="0" smtClean="0">
                <a:latin typeface="ALA BT Courier" panose="02070509030505020404" pitchFamily="50" charset="2"/>
              </a:rPr>
              <a:t>210 0_ $a </a:t>
            </a:r>
            <a:r>
              <a:rPr lang="en-US" dirty="0">
                <a:latin typeface="ALA BT Courier" panose="02070509030505020404" pitchFamily="50" charset="2"/>
              </a:rPr>
              <a:t>Eur. j. glass sci. technol., B Phys. chem. glasses </a:t>
            </a:r>
            <a:r>
              <a:rPr lang="en-US" dirty="0" smtClean="0">
                <a:latin typeface="ALA BT Courier" panose="02070509030505020404" pitchFamily="50" charset="2"/>
              </a:rPr>
              <a:t>$b </a:t>
            </a:r>
            <a:r>
              <a:rPr lang="en-US" dirty="0">
                <a:latin typeface="ALA BT Courier" panose="02070509030505020404" pitchFamily="50" charset="2"/>
              </a:rPr>
              <a:t>(Print</a:t>
            </a:r>
            <a:r>
              <a:rPr lang="en-US" dirty="0" smtClean="0">
                <a:latin typeface="ALA BT Courier" panose="02070509030505020404" pitchFamily="50" charset="2"/>
              </a:rPr>
              <a:t>)</a:t>
            </a:r>
          </a:p>
          <a:p>
            <a:pPr marL="400050" lvl="1" indent="0">
              <a:buNone/>
            </a:pPr>
            <a:r>
              <a:rPr lang="en-US" dirty="0">
                <a:latin typeface="ALA BT Courier" panose="02070509030505020404" pitchFamily="50" charset="2"/>
              </a:rPr>
              <a:t>245 00 </a:t>
            </a:r>
            <a:r>
              <a:rPr lang="en-US" dirty="0" smtClean="0">
                <a:latin typeface="ALA BT Courier" panose="02070509030505020404" pitchFamily="50" charset="2"/>
              </a:rPr>
              <a:t>$a European </a:t>
            </a:r>
            <a:r>
              <a:rPr lang="en-US" dirty="0">
                <a:latin typeface="ALA BT Courier" panose="02070509030505020404" pitchFamily="50" charset="2"/>
              </a:rPr>
              <a:t>journal of glass science and technology. </a:t>
            </a:r>
            <a:r>
              <a:rPr lang="en-US" dirty="0" smtClean="0">
                <a:latin typeface="ALA BT Courier" panose="02070509030505020404" pitchFamily="50" charset="2"/>
              </a:rPr>
              <a:t>$n </a:t>
            </a:r>
            <a:r>
              <a:rPr lang="en-US" dirty="0">
                <a:latin typeface="ALA BT Courier" panose="02070509030505020404" pitchFamily="50" charset="2"/>
              </a:rPr>
              <a:t>Part B, </a:t>
            </a:r>
            <a:r>
              <a:rPr lang="en-US" dirty="0" smtClean="0">
                <a:latin typeface="ALA BT Courier" panose="02070509030505020404" pitchFamily="50" charset="2"/>
              </a:rPr>
              <a:t>$p </a:t>
            </a:r>
            <a:r>
              <a:rPr lang="en-US" dirty="0">
                <a:latin typeface="ALA BT Courier" panose="02070509030505020404" pitchFamily="50" charset="2"/>
              </a:rPr>
              <a:t>Physics and chemistry of glasses.</a:t>
            </a:r>
          </a:p>
        </p:txBody>
      </p:sp>
      <p:sp>
        <p:nvSpPr>
          <p:cNvPr id="4" name="Slide Number Placeholder 3"/>
          <p:cNvSpPr>
            <a:spLocks noGrp="1"/>
          </p:cNvSpPr>
          <p:nvPr>
            <p:ph type="sldNum" sz="quarter" idx="12"/>
          </p:nvPr>
        </p:nvSpPr>
        <p:spPr/>
        <p:txBody>
          <a:bodyPr/>
          <a:lstStyle/>
          <a:p>
            <a:fld id="{5850983C-42EE-4FAE-97EF-E9ED6A9AF7E2}" type="slidenum">
              <a:rPr lang="en-US" smtClean="0"/>
              <a:t>42</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4007183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solidFill>
                  <a:schemeClr val="tx2"/>
                </a:solidFill>
              </a:rPr>
              <a:t>Statement of Responsibility</a:t>
            </a:r>
            <a:br>
              <a:rPr lang="en-US" sz="4900" dirty="0" smtClean="0">
                <a:solidFill>
                  <a:schemeClr val="tx2"/>
                </a:solidFill>
              </a:rPr>
            </a:br>
            <a:r>
              <a:rPr lang="en-US" sz="4900" dirty="0" smtClean="0">
                <a:solidFill>
                  <a:schemeClr val="tx2"/>
                </a:solidFill>
              </a:rPr>
              <a:t>Relating to Title Proper </a:t>
            </a:r>
            <a:r>
              <a:rPr lang="en-US" sz="4000" dirty="0" smtClean="0">
                <a:solidFill>
                  <a:schemeClr val="tx2"/>
                </a:solidFill>
              </a:rPr>
              <a:t>– RDA </a:t>
            </a:r>
            <a:r>
              <a:rPr lang="en-US" sz="4000" dirty="0" smtClean="0">
                <a:solidFill>
                  <a:schemeClr val="tx2"/>
                </a:solidFill>
                <a:hlinkClick r:id="rId3"/>
              </a:rPr>
              <a:t>2.4.2</a:t>
            </a:r>
            <a:endParaRPr lang="en-US" sz="4000" dirty="0">
              <a:solidFill>
                <a:schemeClr val="tx2"/>
              </a:solidFill>
            </a:endParaRPr>
          </a:p>
        </p:txBody>
      </p:sp>
      <p:sp>
        <p:nvSpPr>
          <p:cNvPr id="3" name="Content Placeholder 2"/>
          <p:cNvSpPr>
            <a:spLocks noGrp="1"/>
          </p:cNvSpPr>
          <p:nvPr>
            <p:ph idx="1"/>
          </p:nvPr>
        </p:nvSpPr>
        <p:spPr>
          <a:xfrm>
            <a:off x="457200" y="1600200"/>
            <a:ext cx="8229600" cy="4709160"/>
          </a:xfrm>
        </p:spPr>
        <p:txBody>
          <a:bodyPr>
            <a:normAutofit fontScale="92500"/>
          </a:bodyPr>
          <a:lstStyle/>
          <a:p>
            <a:r>
              <a:rPr lang="en-US" dirty="0">
                <a:solidFill>
                  <a:schemeClr val="tx2"/>
                </a:solidFill>
              </a:rPr>
              <a:t>Not actually PCC </a:t>
            </a:r>
            <a:r>
              <a:rPr lang="en-US" dirty="0" smtClean="0">
                <a:solidFill>
                  <a:schemeClr val="tx2"/>
                </a:solidFill>
              </a:rPr>
              <a:t>Core</a:t>
            </a:r>
          </a:p>
          <a:p>
            <a:r>
              <a:rPr lang="en-US" dirty="0" smtClean="0">
                <a:solidFill>
                  <a:schemeClr val="tx2"/>
                </a:solidFill>
              </a:rPr>
              <a:t>Responsible PFCs not always named</a:t>
            </a:r>
          </a:p>
          <a:p>
            <a:r>
              <a:rPr lang="en-US" dirty="0" smtClean="0">
                <a:solidFill>
                  <a:schemeClr val="tx2"/>
                </a:solidFill>
              </a:rPr>
              <a:t>Often not the same over the life of the resource</a:t>
            </a:r>
          </a:p>
          <a:p>
            <a:r>
              <a:rPr lang="en-US" dirty="0" smtClean="0">
                <a:solidFill>
                  <a:schemeClr val="tx2"/>
                </a:solidFill>
              </a:rPr>
              <a:t>Alternatives to using s.o.r.:</a:t>
            </a:r>
          </a:p>
          <a:p>
            <a:pPr lvl="1"/>
            <a:r>
              <a:rPr lang="en-US" sz="3200" dirty="0" smtClean="0">
                <a:solidFill>
                  <a:schemeClr val="tx2"/>
                </a:solidFill>
              </a:rPr>
              <a:t>Issuing </a:t>
            </a:r>
            <a:r>
              <a:rPr lang="en-US" sz="3200" dirty="0">
                <a:solidFill>
                  <a:schemeClr val="tx2"/>
                </a:solidFill>
              </a:rPr>
              <a:t>body </a:t>
            </a:r>
            <a:r>
              <a:rPr lang="en-US" sz="3200" dirty="0" smtClean="0">
                <a:solidFill>
                  <a:schemeClr val="tx2"/>
                </a:solidFill>
              </a:rPr>
              <a:t>note</a:t>
            </a:r>
          </a:p>
          <a:p>
            <a:pPr lvl="1"/>
            <a:r>
              <a:rPr lang="en-US" sz="3200" dirty="0" smtClean="0">
                <a:solidFill>
                  <a:schemeClr val="tx2"/>
                </a:solidFill>
              </a:rPr>
              <a:t>AAP </a:t>
            </a:r>
            <a:r>
              <a:rPr lang="en-US" sz="3200" dirty="0">
                <a:solidFill>
                  <a:schemeClr val="tx2"/>
                </a:solidFill>
              </a:rPr>
              <a:t>with relationship </a:t>
            </a:r>
            <a:r>
              <a:rPr lang="en-US" sz="3200" dirty="0" smtClean="0">
                <a:solidFill>
                  <a:schemeClr val="tx2"/>
                </a:solidFill>
              </a:rPr>
              <a:t>designator (when name is established)</a:t>
            </a:r>
          </a:p>
          <a:p>
            <a:pPr marL="857250" lvl="2" indent="0">
              <a:buNone/>
            </a:pPr>
            <a:r>
              <a:rPr lang="en-US" sz="2800" dirty="0" smtClean="0">
                <a:latin typeface="ALA BT Courier" panose="02070509030505020404" pitchFamily="50" charset="2"/>
              </a:rPr>
              <a:t>710 2_ $a </a:t>
            </a:r>
            <a:r>
              <a:rPr lang="en-US" sz="2800" b="1" dirty="0" smtClean="0">
                <a:latin typeface="Courier New"/>
                <a:cs typeface="Courier New"/>
                <a:hlinkClick r:id="rId4"/>
              </a:rPr>
              <a:t>Á</a:t>
            </a:r>
            <a:r>
              <a:rPr lang="en-US" sz="2800" dirty="0" smtClean="0">
                <a:latin typeface="ALA BT Courier" panose="02070509030505020404" pitchFamily="50" charset="2"/>
                <a:hlinkClick r:id="rId4"/>
              </a:rPr>
              <a:t>gora Democr</a:t>
            </a:r>
            <a:r>
              <a:rPr lang="en-US" sz="2800" b="1" dirty="0" smtClean="0">
                <a:latin typeface="Courier New"/>
                <a:cs typeface="Courier New"/>
                <a:hlinkClick r:id="rId4"/>
              </a:rPr>
              <a:t>á</a:t>
            </a:r>
            <a:r>
              <a:rPr lang="en-US" sz="2800" dirty="0" smtClean="0">
                <a:latin typeface="ALA BT Courier" panose="02070509030505020404" pitchFamily="50" charset="2"/>
                <a:hlinkClick r:id="rId4"/>
              </a:rPr>
              <a:t>tica </a:t>
            </a:r>
            <a:r>
              <a:rPr lang="en-US" sz="2800" dirty="0">
                <a:latin typeface="ALA BT Courier" panose="02070509030505020404" pitchFamily="50" charset="2"/>
                <a:hlinkClick r:id="rId4"/>
              </a:rPr>
              <a:t>(Organization)</a:t>
            </a:r>
            <a:r>
              <a:rPr lang="en-US" sz="2800" dirty="0">
                <a:latin typeface="ALA BT Courier" panose="02070509030505020404" pitchFamily="50" charset="2"/>
              </a:rPr>
              <a:t>, </a:t>
            </a:r>
            <a:r>
              <a:rPr lang="en-US" sz="2800" dirty="0" smtClean="0">
                <a:latin typeface="ALA BT Courier" panose="02070509030505020404" pitchFamily="50" charset="2"/>
              </a:rPr>
              <a:t>$e </a:t>
            </a:r>
            <a:r>
              <a:rPr lang="en-US" sz="2800" dirty="0">
                <a:latin typeface="ALA BT Courier" panose="02070509030505020404" pitchFamily="50" charset="2"/>
              </a:rPr>
              <a:t>issuing body.</a:t>
            </a:r>
          </a:p>
        </p:txBody>
      </p:sp>
      <p:sp>
        <p:nvSpPr>
          <p:cNvPr id="4" name="Slide Number Placeholder 3"/>
          <p:cNvSpPr>
            <a:spLocks noGrp="1"/>
          </p:cNvSpPr>
          <p:nvPr>
            <p:ph type="sldNum" sz="quarter" idx="12"/>
          </p:nvPr>
        </p:nvSpPr>
        <p:spPr/>
        <p:txBody>
          <a:bodyPr/>
          <a:lstStyle/>
          <a:p>
            <a:fld id="{5850983C-42EE-4FAE-97EF-E9ED6A9AF7E2}" type="slidenum">
              <a:rPr lang="en-US" smtClean="0"/>
              <a:t>43</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3363078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solidFill>
                  <a:schemeClr val="tx2"/>
                </a:solidFill>
              </a:rPr>
              <a:t>Statement of Responsibility</a:t>
            </a:r>
            <a:br>
              <a:rPr lang="en-US" sz="4900" dirty="0" smtClean="0">
                <a:solidFill>
                  <a:schemeClr val="tx2"/>
                </a:solidFill>
              </a:rPr>
            </a:br>
            <a:r>
              <a:rPr lang="en-US" sz="4900" dirty="0" smtClean="0">
                <a:solidFill>
                  <a:schemeClr val="tx2"/>
                </a:solidFill>
              </a:rPr>
              <a:t>Relating to Title Proper cont’d</a:t>
            </a:r>
            <a:endParaRPr lang="en-US" sz="4900" dirty="0">
              <a:solidFill>
                <a:schemeClr val="tx2"/>
              </a:solidFill>
            </a:endParaRPr>
          </a:p>
        </p:txBody>
      </p:sp>
      <p:sp>
        <p:nvSpPr>
          <p:cNvPr id="3" name="Content Placeholder 2"/>
          <p:cNvSpPr>
            <a:spLocks noGrp="1"/>
          </p:cNvSpPr>
          <p:nvPr>
            <p:ph idx="1"/>
          </p:nvPr>
        </p:nvSpPr>
        <p:spPr/>
        <p:txBody>
          <a:bodyPr>
            <a:normAutofit fontScale="92500" lnSpcReduction="10000"/>
          </a:bodyPr>
          <a:lstStyle/>
          <a:p>
            <a:r>
              <a:rPr lang="en-US" dirty="0" smtClean="0">
                <a:solidFill>
                  <a:schemeClr val="tx2"/>
                </a:solidFill>
              </a:rPr>
              <a:t>When to consider using anyway:</a:t>
            </a:r>
          </a:p>
          <a:p>
            <a:pPr lvl="1"/>
            <a:r>
              <a:rPr lang="en-US" sz="3200" dirty="0" smtClean="0">
                <a:solidFill>
                  <a:schemeClr val="tx2"/>
                </a:solidFill>
              </a:rPr>
              <a:t>To </a:t>
            </a:r>
            <a:r>
              <a:rPr lang="en-US" sz="3200" dirty="0">
                <a:solidFill>
                  <a:schemeClr val="tx2"/>
                </a:solidFill>
              </a:rPr>
              <a:t>record usage for any name that is not </a:t>
            </a:r>
            <a:r>
              <a:rPr lang="en-US" sz="3200" dirty="0" smtClean="0">
                <a:solidFill>
                  <a:schemeClr val="tx2"/>
                </a:solidFill>
              </a:rPr>
              <a:t>established</a:t>
            </a:r>
          </a:p>
          <a:p>
            <a:pPr lvl="1"/>
            <a:r>
              <a:rPr lang="en-US" sz="3200" dirty="0" smtClean="0">
                <a:solidFill>
                  <a:schemeClr val="tx2"/>
                </a:solidFill>
              </a:rPr>
              <a:t>When </a:t>
            </a:r>
            <a:r>
              <a:rPr lang="en-US" sz="3200" dirty="0">
                <a:solidFill>
                  <a:schemeClr val="tx2"/>
                </a:solidFill>
              </a:rPr>
              <a:t>needed to support user tasks </a:t>
            </a:r>
            <a:r>
              <a:rPr lang="en-US" sz="3200" dirty="0" smtClean="0">
                <a:solidFill>
                  <a:schemeClr val="tx2"/>
                </a:solidFill>
              </a:rPr>
              <a:t>(change from AACR2)</a:t>
            </a:r>
          </a:p>
          <a:p>
            <a:r>
              <a:rPr lang="en-US" dirty="0" smtClean="0">
                <a:solidFill>
                  <a:schemeClr val="tx2"/>
                </a:solidFill>
              </a:rPr>
              <a:t>If using</a:t>
            </a:r>
            <a:r>
              <a:rPr lang="en-US" dirty="0">
                <a:solidFill>
                  <a:schemeClr val="tx2"/>
                </a:solidFill>
              </a:rPr>
              <a:t>, apply RDA 2.4 and relevant UCB </a:t>
            </a:r>
            <a:r>
              <a:rPr lang="en-US" dirty="0" smtClean="0">
                <a:solidFill>
                  <a:schemeClr val="tx2"/>
                </a:solidFill>
              </a:rPr>
              <a:t>PSs</a:t>
            </a:r>
          </a:p>
          <a:p>
            <a:pPr lvl="1"/>
            <a:r>
              <a:rPr lang="en-US" dirty="0" smtClean="0">
                <a:solidFill>
                  <a:schemeClr val="tx2"/>
                </a:solidFill>
              </a:rPr>
              <a:t>Only </a:t>
            </a:r>
            <a:r>
              <a:rPr lang="en-US" dirty="0">
                <a:solidFill>
                  <a:schemeClr val="tx2"/>
                </a:solidFill>
              </a:rPr>
              <a:t>one statement (first recorded) is </a:t>
            </a:r>
            <a:r>
              <a:rPr lang="en-US" dirty="0" smtClean="0">
                <a:solidFill>
                  <a:schemeClr val="tx2"/>
                </a:solidFill>
              </a:rPr>
              <a:t>required</a:t>
            </a:r>
          </a:p>
          <a:p>
            <a:pPr lvl="1"/>
            <a:r>
              <a:rPr lang="en-US" dirty="0" smtClean="0">
                <a:solidFill>
                  <a:schemeClr val="tx2"/>
                </a:solidFill>
              </a:rPr>
              <a:t>May </a:t>
            </a:r>
            <a:r>
              <a:rPr lang="en-US" dirty="0">
                <a:solidFill>
                  <a:schemeClr val="tx2"/>
                </a:solidFill>
              </a:rPr>
              <a:t>omit any but first name when </a:t>
            </a:r>
            <a:r>
              <a:rPr lang="en-US" dirty="0" smtClean="0">
                <a:solidFill>
                  <a:schemeClr val="tx2"/>
                </a:solidFill>
              </a:rPr>
              <a:t>there are more </a:t>
            </a:r>
            <a:r>
              <a:rPr lang="en-US" dirty="0">
                <a:solidFill>
                  <a:schemeClr val="tx2"/>
                </a:solidFill>
              </a:rPr>
              <a:t>than three with </a:t>
            </a:r>
            <a:r>
              <a:rPr lang="en-US" dirty="0" smtClean="0">
                <a:solidFill>
                  <a:schemeClr val="tx2"/>
                </a:solidFill>
              </a:rPr>
              <a:t>the same function</a:t>
            </a:r>
          </a:p>
          <a:p>
            <a:pPr lvl="1"/>
            <a:r>
              <a:rPr lang="en-US" dirty="0" smtClean="0">
                <a:solidFill>
                  <a:schemeClr val="tx2"/>
                </a:solidFill>
              </a:rPr>
              <a:t>May </a:t>
            </a:r>
            <a:r>
              <a:rPr lang="en-US" dirty="0">
                <a:solidFill>
                  <a:schemeClr val="tx2"/>
                </a:solidFill>
              </a:rPr>
              <a:t>include or omit honorifics, affiliations, etc.</a:t>
            </a:r>
          </a:p>
        </p:txBody>
      </p:sp>
      <p:sp>
        <p:nvSpPr>
          <p:cNvPr id="4" name="Slide Number Placeholder 3"/>
          <p:cNvSpPr>
            <a:spLocks noGrp="1"/>
          </p:cNvSpPr>
          <p:nvPr>
            <p:ph type="sldNum" sz="quarter" idx="12"/>
          </p:nvPr>
        </p:nvSpPr>
        <p:spPr/>
        <p:txBody>
          <a:bodyPr/>
          <a:lstStyle/>
          <a:p>
            <a:fld id="{5850983C-42EE-4FAE-97EF-E9ED6A9AF7E2}" type="slidenum">
              <a:rPr lang="en-US" smtClean="0"/>
              <a:t>44</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937389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905000"/>
            <a:ext cx="8229600" cy="2324100"/>
          </a:xfrm>
        </p:spPr>
        <p:txBody>
          <a:bodyPr>
            <a:noAutofit/>
          </a:bodyPr>
          <a:lstStyle/>
          <a:p>
            <a:r>
              <a:rPr lang="en-US" sz="8000" dirty="0" smtClean="0">
                <a:solidFill>
                  <a:schemeClr val="tx2"/>
                </a:solidFill>
              </a:rPr>
              <a:t>Exercises</a:t>
            </a:r>
            <a:br>
              <a:rPr lang="en-US" sz="8000" dirty="0" smtClean="0">
                <a:solidFill>
                  <a:schemeClr val="tx2"/>
                </a:solidFill>
              </a:rPr>
            </a:br>
            <a:r>
              <a:rPr lang="en-US" sz="4000" dirty="0" smtClean="0">
                <a:solidFill>
                  <a:schemeClr val="tx2"/>
                </a:solidFill>
              </a:rPr>
              <a:t>on titles</a:t>
            </a:r>
            <a:endParaRPr lang="en-US" sz="4000" dirty="0">
              <a:solidFill>
                <a:schemeClr val="tx2"/>
              </a:solidFill>
            </a:endParaRPr>
          </a:p>
        </p:txBody>
      </p:sp>
      <p:sp>
        <p:nvSpPr>
          <p:cNvPr id="4" name="Slide Number Placeholder 3"/>
          <p:cNvSpPr>
            <a:spLocks noGrp="1"/>
          </p:cNvSpPr>
          <p:nvPr>
            <p:ph type="sldNum" sz="quarter" idx="12"/>
          </p:nvPr>
        </p:nvSpPr>
        <p:spPr/>
        <p:txBody>
          <a:bodyPr/>
          <a:lstStyle/>
          <a:p>
            <a:fld id="{D58CA5BC-0915-4598-8AF6-3853EEF99DC2}" type="slidenum">
              <a:rPr lang="en-US" smtClean="0"/>
              <a:t>45</a:t>
            </a:fld>
            <a:endParaRPr lang="en-US" dirty="0"/>
          </a:p>
        </p:txBody>
      </p:sp>
      <p:grpSp>
        <p:nvGrpSpPr>
          <p:cNvPr id="9" name="Group 8"/>
          <p:cNvGrpSpPr/>
          <p:nvPr/>
        </p:nvGrpSpPr>
        <p:grpSpPr>
          <a:xfrm>
            <a:off x="182880" y="6309360"/>
            <a:ext cx="2133586" cy="461665"/>
            <a:chOff x="304814" y="6208067"/>
            <a:chExt cx="2133586" cy="461665"/>
          </a:xfrm>
        </p:grpSpPr>
        <p:pic>
          <p:nvPicPr>
            <p:cNvPr id="1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extBox 10"/>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283156893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solidFill>
                  <a:schemeClr val="tx2"/>
                </a:solidFill>
              </a:rPr>
              <a:t>Exercises</a:t>
            </a:r>
            <a:br>
              <a:rPr lang="en-US" sz="4900" dirty="0" smtClean="0">
                <a:solidFill>
                  <a:schemeClr val="tx2"/>
                </a:solidFill>
              </a:rPr>
            </a:br>
            <a:r>
              <a:rPr lang="en-US" sz="4000" dirty="0" smtClean="0">
                <a:solidFill>
                  <a:schemeClr val="tx2"/>
                </a:solidFill>
              </a:rPr>
              <a:t>on titles</a:t>
            </a:r>
            <a:endParaRPr lang="en-US" sz="4000" dirty="0">
              <a:solidFill>
                <a:schemeClr val="tx2"/>
              </a:solidFill>
            </a:endParaRPr>
          </a:p>
        </p:txBody>
      </p:sp>
      <p:sp>
        <p:nvSpPr>
          <p:cNvPr id="3" name="Content Placeholder 2"/>
          <p:cNvSpPr>
            <a:spLocks noGrp="1"/>
          </p:cNvSpPr>
          <p:nvPr>
            <p:ph idx="1"/>
          </p:nvPr>
        </p:nvSpPr>
        <p:spPr/>
        <p:txBody>
          <a:bodyPr>
            <a:normAutofit/>
          </a:bodyPr>
          <a:lstStyle/>
          <a:p>
            <a:r>
              <a:rPr lang="en-US" dirty="0" smtClean="0">
                <a:solidFill>
                  <a:schemeClr val="tx2"/>
                </a:solidFill>
              </a:rPr>
              <a:t>Example A</a:t>
            </a:r>
          </a:p>
          <a:p>
            <a:pPr marL="400050" lvl="1" indent="0">
              <a:buNone/>
            </a:pPr>
            <a:r>
              <a:rPr lang="en-US" sz="2400" dirty="0" smtClean="0">
                <a:latin typeface="ALA BT Courier" panose="02070509030505020404" pitchFamily="50" charset="2"/>
              </a:rPr>
              <a:t>245 ?0 $a New books on women, gender, and feminism.</a:t>
            </a:r>
          </a:p>
          <a:p>
            <a:pPr marL="400050" lvl="1" indent="0">
              <a:buNone/>
            </a:pPr>
            <a:r>
              <a:rPr lang="en-US" sz="2400" dirty="0" smtClean="0">
                <a:latin typeface="ALA BT Courier" panose="02070509030505020404" pitchFamily="50" charset="2"/>
              </a:rPr>
              <a:t>246 1_ $a New books on women, gender, &amp; feminism</a:t>
            </a:r>
          </a:p>
          <a:p>
            <a:r>
              <a:rPr lang="en-US" dirty="0" smtClean="0">
                <a:solidFill>
                  <a:schemeClr val="tx2"/>
                </a:solidFill>
              </a:rPr>
              <a:t>Example B</a:t>
            </a:r>
          </a:p>
          <a:p>
            <a:pPr marL="400050" lvl="1" indent="0">
              <a:buNone/>
            </a:pPr>
            <a:r>
              <a:rPr lang="en-US" sz="2400" dirty="0">
                <a:latin typeface="ALA BT Courier" panose="02070509030505020404" pitchFamily="50" charset="2"/>
              </a:rPr>
              <a:t>245 </a:t>
            </a:r>
            <a:r>
              <a:rPr lang="en-US" sz="2400" dirty="0" smtClean="0">
                <a:latin typeface="ALA BT Courier" panose="02070509030505020404" pitchFamily="50" charset="2"/>
              </a:rPr>
              <a:t>?4 </a:t>
            </a:r>
            <a:r>
              <a:rPr lang="en-US" sz="2400" dirty="0">
                <a:latin typeface="ALA BT Courier" panose="02070509030505020404" pitchFamily="50" charset="2"/>
              </a:rPr>
              <a:t>$a </a:t>
            </a:r>
            <a:r>
              <a:rPr lang="en-US" sz="2400" dirty="0" smtClean="0">
                <a:latin typeface="ALA BT Courier" panose="02070509030505020404" pitchFamily="50" charset="2"/>
              </a:rPr>
              <a:t>The trapline.</a:t>
            </a:r>
            <a:endParaRPr lang="en-US" sz="2400" dirty="0">
              <a:latin typeface="ALA BT Courier" panose="02070509030505020404" pitchFamily="50" charset="2"/>
            </a:endParaRPr>
          </a:p>
          <a:p>
            <a:pPr marL="400050" lvl="1" indent="0">
              <a:buNone/>
            </a:pPr>
            <a:r>
              <a:rPr lang="en-US" sz="2400" dirty="0">
                <a:latin typeface="ALA BT Courier" panose="02070509030505020404" pitchFamily="50" charset="2"/>
              </a:rPr>
              <a:t>246 1_ </a:t>
            </a:r>
            <a:r>
              <a:rPr lang="en-US" sz="2400" dirty="0" smtClean="0">
                <a:latin typeface="ALA BT Courier" panose="02070509030505020404" pitchFamily="50" charset="2"/>
              </a:rPr>
              <a:t>$i Title on home page: $a </a:t>
            </a:r>
            <a:r>
              <a:rPr lang="en-US" sz="2400" dirty="0">
                <a:latin typeface="ALA BT Courier" panose="02070509030505020404" pitchFamily="50" charset="2"/>
              </a:rPr>
              <a:t>"Trapline" </a:t>
            </a:r>
            <a:r>
              <a:rPr lang="en-US" sz="2400" dirty="0" smtClean="0">
                <a:latin typeface="ALA BT Courier" panose="02070509030505020404" pitchFamily="50" charset="2"/>
              </a:rPr>
              <a:t>newsletter</a:t>
            </a:r>
            <a:endParaRPr lang="en-US" sz="2400" dirty="0">
              <a:latin typeface="ALA BT Courier" panose="02070509030505020404" pitchFamily="50" charset="2"/>
            </a:endParaRPr>
          </a:p>
        </p:txBody>
      </p:sp>
      <p:sp>
        <p:nvSpPr>
          <p:cNvPr id="4" name="Slide Number Placeholder 3"/>
          <p:cNvSpPr>
            <a:spLocks noGrp="1"/>
          </p:cNvSpPr>
          <p:nvPr>
            <p:ph type="sldNum" sz="quarter" idx="12"/>
          </p:nvPr>
        </p:nvSpPr>
        <p:spPr/>
        <p:txBody>
          <a:bodyPr/>
          <a:lstStyle/>
          <a:p>
            <a:fld id="{5850983C-42EE-4FAE-97EF-E9ED6A9AF7E2}" type="slidenum">
              <a:rPr lang="en-US" smtClean="0"/>
              <a:t>46</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3491662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solidFill>
                  <a:schemeClr val="tx2"/>
                </a:solidFill>
              </a:rPr>
              <a:t>Exercises</a:t>
            </a:r>
            <a:br>
              <a:rPr lang="en-US" sz="4900" dirty="0" smtClean="0">
                <a:solidFill>
                  <a:schemeClr val="tx2"/>
                </a:solidFill>
              </a:rPr>
            </a:br>
            <a:r>
              <a:rPr lang="en-US" sz="4000" dirty="0" smtClean="0">
                <a:solidFill>
                  <a:schemeClr val="tx2"/>
                </a:solidFill>
              </a:rPr>
              <a:t>on titles cont’d</a:t>
            </a:r>
            <a:endParaRPr lang="en-US" sz="4000" dirty="0">
              <a:solidFill>
                <a:schemeClr val="tx2"/>
              </a:solidFill>
            </a:endParaRPr>
          </a:p>
        </p:txBody>
      </p:sp>
      <p:sp>
        <p:nvSpPr>
          <p:cNvPr id="3" name="Content Placeholder 2"/>
          <p:cNvSpPr>
            <a:spLocks noGrp="1"/>
          </p:cNvSpPr>
          <p:nvPr>
            <p:ph idx="1"/>
          </p:nvPr>
        </p:nvSpPr>
        <p:spPr/>
        <p:txBody>
          <a:bodyPr>
            <a:normAutofit/>
          </a:bodyPr>
          <a:lstStyle/>
          <a:p>
            <a:r>
              <a:rPr lang="en-US" dirty="0" smtClean="0">
                <a:solidFill>
                  <a:schemeClr val="tx2"/>
                </a:solidFill>
              </a:rPr>
              <a:t>Example C</a:t>
            </a:r>
          </a:p>
          <a:p>
            <a:pPr marL="400050" lvl="1" indent="0">
              <a:buNone/>
            </a:pPr>
            <a:r>
              <a:rPr lang="en-US" sz="2400" dirty="0" smtClean="0">
                <a:latin typeface="ALA BT Courier" panose="02070509030505020404" pitchFamily="50" charset="2"/>
              </a:rPr>
              <a:t>245 ?0 $a To wit.</a:t>
            </a:r>
          </a:p>
          <a:p>
            <a:pPr marL="400050" lvl="1" indent="0">
              <a:buNone/>
            </a:pPr>
            <a:r>
              <a:rPr lang="en-US" dirty="0" smtClean="0">
                <a:solidFill>
                  <a:schemeClr val="tx2"/>
                </a:solidFill>
              </a:rPr>
              <a:t>Acceptable option (judgment call):</a:t>
            </a:r>
            <a:endParaRPr lang="en-US" sz="2400" dirty="0" smtClean="0">
              <a:solidFill>
                <a:schemeClr val="tx2"/>
              </a:solidFill>
            </a:endParaRPr>
          </a:p>
          <a:p>
            <a:pPr marL="400050" lvl="1" indent="0">
              <a:buNone/>
            </a:pPr>
            <a:r>
              <a:rPr lang="en-US" sz="2400" dirty="0">
                <a:latin typeface="ALA BT Courier" panose="02070509030505020404" pitchFamily="50" charset="2"/>
              </a:rPr>
              <a:t>245 ?0 $a To </a:t>
            </a:r>
            <a:r>
              <a:rPr lang="en-US" sz="2400" dirty="0" smtClean="0">
                <a:latin typeface="ALA BT Courier" panose="02070509030505020404" pitchFamily="50" charset="2"/>
              </a:rPr>
              <a:t>wit : $b official newsletter of the American Humor Studies Association.</a:t>
            </a:r>
            <a:endParaRPr lang="en-US" sz="2400" dirty="0">
              <a:latin typeface="ALA BT Courier" panose="02070509030505020404" pitchFamily="50" charset="2"/>
            </a:endParaRPr>
          </a:p>
          <a:p>
            <a:pPr lvl="1"/>
            <a:r>
              <a:rPr lang="en-US" dirty="0" smtClean="0">
                <a:solidFill>
                  <a:schemeClr val="tx2"/>
                </a:solidFill>
              </a:rPr>
              <a:t>Statement could go in Issuing body note </a:t>
            </a:r>
            <a:r>
              <a:rPr lang="en-US" u="sng" dirty="0" smtClean="0">
                <a:solidFill>
                  <a:schemeClr val="tx2"/>
                </a:solidFill>
              </a:rPr>
              <a:t>instead</a:t>
            </a:r>
          </a:p>
          <a:p>
            <a:pPr marL="857250" lvl="2" indent="0">
              <a:buNone/>
            </a:pPr>
            <a:r>
              <a:rPr lang="en-US" sz="2200" dirty="0" smtClean="0">
                <a:latin typeface="ALA BT Courier" panose="02070509030505020404" pitchFamily="50" charset="2"/>
              </a:rPr>
              <a:t>550 __ $a Official newsletter of the American Humor Studies Association.</a:t>
            </a:r>
          </a:p>
        </p:txBody>
      </p:sp>
      <p:sp>
        <p:nvSpPr>
          <p:cNvPr id="4" name="Slide Number Placeholder 3"/>
          <p:cNvSpPr>
            <a:spLocks noGrp="1"/>
          </p:cNvSpPr>
          <p:nvPr>
            <p:ph type="sldNum" sz="quarter" idx="12"/>
          </p:nvPr>
        </p:nvSpPr>
        <p:spPr/>
        <p:txBody>
          <a:bodyPr/>
          <a:lstStyle/>
          <a:p>
            <a:fld id="{5850983C-42EE-4FAE-97EF-E9ED6A9AF7E2}" type="slidenum">
              <a:rPr lang="en-US" smtClean="0"/>
              <a:t>47</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833798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solidFill>
                  <a:schemeClr val="tx2"/>
                </a:solidFill>
              </a:rPr>
              <a:t>Exercises</a:t>
            </a:r>
            <a:br>
              <a:rPr lang="en-US" sz="4900" dirty="0" smtClean="0">
                <a:solidFill>
                  <a:schemeClr val="tx2"/>
                </a:solidFill>
              </a:rPr>
            </a:br>
            <a:r>
              <a:rPr lang="en-US" sz="4000" dirty="0" smtClean="0">
                <a:solidFill>
                  <a:schemeClr val="tx2"/>
                </a:solidFill>
              </a:rPr>
              <a:t>on titles cont’d</a:t>
            </a:r>
            <a:endParaRPr lang="en-US" sz="4000" dirty="0">
              <a:solidFill>
                <a:schemeClr val="tx2"/>
              </a:solidFill>
            </a:endParaRPr>
          </a:p>
        </p:txBody>
      </p:sp>
      <p:sp>
        <p:nvSpPr>
          <p:cNvPr id="3" name="Content Placeholder 2"/>
          <p:cNvSpPr>
            <a:spLocks noGrp="1"/>
          </p:cNvSpPr>
          <p:nvPr>
            <p:ph idx="1"/>
          </p:nvPr>
        </p:nvSpPr>
        <p:spPr>
          <a:xfrm>
            <a:off x="457200" y="1600200"/>
            <a:ext cx="8229600" cy="4724400"/>
          </a:xfrm>
        </p:spPr>
        <p:txBody>
          <a:bodyPr>
            <a:normAutofit/>
          </a:bodyPr>
          <a:lstStyle/>
          <a:p>
            <a:r>
              <a:rPr lang="en-US" dirty="0" smtClean="0">
                <a:solidFill>
                  <a:schemeClr val="tx2"/>
                </a:solidFill>
              </a:rPr>
              <a:t>Example D</a:t>
            </a:r>
          </a:p>
          <a:p>
            <a:pPr marL="400050" lvl="1" indent="0">
              <a:buNone/>
            </a:pPr>
            <a:r>
              <a:rPr lang="en-US" sz="2400" dirty="0" smtClean="0">
                <a:latin typeface="ALA BT Courier" panose="02070509030505020404" pitchFamily="50" charset="2"/>
              </a:rPr>
              <a:t>245 ?0 $a Privacy journal.</a:t>
            </a:r>
          </a:p>
          <a:p>
            <a:pPr marL="400050" lvl="1" indent="0">
              <a:buNone/>
            </a:pPr>
            <a:r>
              <a:rPr lang="en-US" dirty="0">
                <a:solidFill>
                  <a:schemeClr val="tx2"/>
                </a:solidFill>
              </a:rPr>
              <a:t>Acceptable </a:t>
            </a:r>
            <a:r>
              <a:rPr lang="en-US" dirty="0" smtClean="0">
                <a:solidFill>
                  <a:schemeClr val="tx2"/>
                </a:solidFill>
              </a:rPr>
              <a:t>to include:</a:t>
            </a:r>
            <a:endParaRPr lang="en-US" dirty="0" smtClean="0"/>
          </a:p>
          <a:p>
            <a:pPr marL="400050" lvl="1" indent="0">
              <a:buNone/>
            </a:pPr>
            <a:r>
              <a:rPr lang="en-US" sz="2400" dirty="0" smtClean="0">
                <a:latin typeface="ALA BT Courier" panose="02070509030505020404" pitchFamily="50" charset="2"/>
              </a:rPr>
              <a:t>246 1_ $a PJ</a:t>
            </a:r>
          </a:p>
          <a:p>
            <a:pPr lvl="1"/>
            <a:r>
              <a:rPr lang="en-US" dirty="0" smtClean="0">
                <a:solidFill>
                  <a:schemeClr val="tx2"/>
                </a:solidFill>
              </a:rPr>
              <a:t>What about Other Title Information?</a:t>
            </a:r>
          </a:p>
          <a:p>
            <a:pPr lvl="2">
              <a:buFont typeface="Wingdings" panose="05000000000000000000" pitchFamily="2" charset="2"/>
              <a:buChar char="§"/>
            </a:pPr>
            <a:r>
              <a:rPr lang="en-US" sz="2800" dirty="0" smtClean="0">
                <a:solidFill>
                  <a:schemeClr val="tx2"/>
                </a:solidFill>
              </a:rPr>
              <a:t>Do not record in 245$b, because title proper can stand on its own</a:t>
            </a:r>
          </a:p>
          <a:p>
            <a:pPr lvl="2">
              <a:buFont typeface="Wingdings" panose="05000000000000000000" pitchFamily="2" charset="2"/>
              <a:buChar char="§"/>
            </a:pPr>
            <a:r>
              <a:rPr lang="en-US" sz="2800" dirty="0" smtClean="0">
                <a:solidFill>
                  <a:schemeClr val="tx2"/>
                </a:solidFill>
              </a:rPr>
              <a:t>May record in a note</a:t>
            </a:r>
          </a:p>
          <a:p>
            <a:pPr marL="1371600" lvl="3" indent="0">
              <a:buNone/>
            </a:pPr>
            <a:r>
              <a:rPr lang="en-US" sz="2200" dirty="0">
                <a:latin typeface="ALA BT Courier" panose="02070509030505020404" pitchFamily="50" charset="2"/>
              </a:rPr>
              <a:t>500 __ $a "An </a:t>
            </a:r>
            <a:r>
              <a:rPr lang="en-US" sz="2200" dirty="0" smtClean="0">
                <a:latin typeface="ALA BT Courier" panose="02070509030505020404" pitchFamily="50" charset="2"/>
              </a:rPr>
              <a:t>independent monthly on privacy in </a:t>
            </a:r>
            <a:r>
              <a:rPr lang="en-US" sz="2200" dirty="0">
                <a:latin typeface="ALA BT Courier" panose="02070509030505020404" pitchFamily="50" charset="2"/>
              </a:rPr>
              <a:t>a computer age</a:t>
            </a:r>
            <a:r>
              <a:rPr lang="en-US" sz="2200" dirty="0" smtClean="0">
                <a:latin typeface="ALA BT Courier" panose="02070509030505020404" pitchFamily="50" charset="2"/>
              </a:rPr>
              <a:t>."</a:t>
            </a:r>
          </a:p>
        </p:txBody>
      </p:sp>
      <p:sp>
        <p:nvSpPr>
          <p:cNvPr id="4" name="Slide Number Placeholder 3"/>
          <p:cNvSpPr>
            <a:spLocks noGrp="1"/>
          </p:cNvSpPr>
          <p:nvPr>
            <p:ph type="sldNum" sz="quarter" idx="12"/>
          </p:nvPr>
        </p:nvSpPr>
        <p:spPr/>
        <p:txBody>
          <a:bodyPr/>
          <a:lstStyle/>
          <a:p>
            <a:fld id="{5850983C-42EE-4FAE-97EF-E9ED6A9AF7E2}" type="slidenum">
              <a:rPr lang="en-US" smtClean="0"/>
              <a:t>48</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3736377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solidFill>
                  <a:schemeClr val="tx2"/>
                </a:solidFill>
              </a:rPr>
              <a:t>Exercises</a:t>
            </a:r>
            <a:br>
              <a:rPr lang="en-US" sz="4900" dirty="0" smtClean="0">
                <a:solidFill>
                  <a:schemeClr val="tx2"/>
                </a:solidFill>
              </a:rPr>
            </a:br>
            <a:r>
              <a:rPr lang="en-US" sz="4000" dirty="0" smtClean="0">
                <a:solidFill>
                  <a:schemeClr val="tx2"/>
                </a:solidFill>
              </a:rPr>
              <a:t>on titles </a:t>
            </a:r>
            <a:r>
              <a:rPr lang="en-US" sz="4000" dirty="0">
                <a:solidFill>
                  <a:schemeClr val="tx2"/>
                </a:solidFill>
              </a:rPr>
              <a:t>cont’d</a:t>
            </a:r>
          </a:p>
        </p:txBody>
      </p:sp>
      <p:sp>
        <p:nvSpPr>
          <p:cNvPr id="3" name="Content Placeholder 2"/>
          <p:cNvSpPr>
            <a:spLocks noGrp="1"/>
          </p:cNvSpPr>
          <p:nvPr>
            <p:ph idx="1"/>
          </p:nvPr>
        </p:nvSpPr>
        <p:spPr>
          <a:xfrm>
            <a:off x="457200" y="1600200"/>
            <a:ext cx="8229600" cy="4572000"/>
          </a:xfrm>
        </p:spPr>
        <p:txBody>
          <a:bodyPr>
            <a:normAutofit/>
          </a:bodyPr>
          <a:lstStyle/>
          <a:p>
            <a:r>
              <a:rPr lang="en-US" dirty="0" smtClean="0">
                <a:solidFill>
                  <a:schemeClr val="tx2"/>
                </a:solidFill>
              </a:rPr>
              <a:t>Example E</a:t>
            </a:r>
          </a:p>
          <a:p>
            <a:pPr marL="400050" lvl="1" indent="0">
              <a:buNone/>
            </a:pPr>
            <a:r>
              <a:rPr lang="en-US" sz="2400" dirty="0">
                <a:latin typeface="ALA BT Courier" panose="02070509030505020404" pitchFamily="50" charset="2"/>
              </a:rPr>
              <a:t>245 ?0 $a </a:t>
            </a:r>
            <a:r>
              <a:rPr lang="en-US" sz="2400" dirty="0" smtClean="0">
                <a:latin typeface="ALA BT Courier" panose="02070509030505020404" pitchFamily="50" charset="2"/>
              </a:rPr>
              <a:t>Business travel planner. $p Europe, Africa, Middle East.</a:t>
            </a:r>
            <a:endParaRPr lang="en-US" sz="2400" dirty="0">
              <a:latin typeface="ALA BT Courier" panose="02070509030505020404" pitchFamily="50" charset="2"/>
            </a:endParaRPr>
          </a:p>
          <a:p>
            <a:pPr marL="400050" lvl="1" indent="0">
              <a:buNone/>
            </a:pPr>
            <a:r>
              <a:rPr lang="en-US" sz="2400" dirty="0">
                <a:latin typeface="ALA BT Courier" panose="02070509030505020404" pitchFamily="50" charset="2"/>
              </a:rPr>
              <a:t>246 1_ $a </a:t>
            </a:r>
            <a:r>
              <a:rPr lang="en-US" sz="2400" dirty="0" smtClean="0">
                <a:latin typeface="ALA BT Courier" panose="02070509030505020404" pitchFamily="50" charset="2"/>
              </a:rPr>
              <a:t>BTP</a:t>
            </a:r>
          </a:p>
          <a:p>
            <a:pPr marL="400050" lvl="1" indent="0">
              <a:buNone/>
            </a:pPr>
            <a:r>
              <a:rPr lang="en-US" dirty="0" smtClean="0">
                <a:solidFill>
                  <a:schemeClr val="tx2"/>
                </a:solidFill>
              </a:rPr>
              <a:t>Other possibilities to include</a:t>
            </a:r>
            <a:r>
              <a:rPr lang="en-US" dirty="0">
                <a:solidFill>
                  <a:schemeClr val="tx2"/>
                </a:solidFill>
              </a:rPr>
              <a:t>:</a:t>
            </a:r>
            <a:endParaRPr lang="en-US" dirty="0" smtClean="0"/>
          </a:p>
          <a:p>
            <a:pPr marL="400050" lvl="1" indent="0">
              <a:buNone/>
            </a:pPr>
            <a:r>
              <a:rPr lang="en-US" sz="2400" dirty="0" smtClean="0">
                <a:latin typeface="ALA BT Courier" panose="02070509030505020404" pitchFamily="50" charset="2"/>
              </a:rPr>
              <a:t>246 1_ $a CTG business travel planner. $p European edition</a:t>
            </a:r>
          </a:p>
          <a:p>
            <a:pPr marL="400050" lvl="1" indent="0">
              <a:buNone/>
            </a:pPr>
            <a:r>
              <a:rPr lang="en-US" sz="2400" dirty="0" smtClean="0">
                <a:latin typeface="ALA BT Courier" panose="02070509030505020404" pitchFamily="50" charset="2"/>
              </a:rPr>
              <a:t>246 17 $a Business travel planner. $p European edition</a:t>
            </a:r>
          </a:p>
        </p:txBody>
      </p:sp>
      <p:sp>
        <p:nvSpPr>
          <p:cNvPr id="4" name="Slide Number Placeholder 3"/>
          <p:cNvSpPr>
            <a:spLocks noGrp="1"/>
          </p:cNvSpPr>
          <p:nvPr>
            <p:ph type="sldNum" sz="quarter" idx="12"/>
          </p:nvPr>
        </p:nvSpPr>
        <p:spPr/>
        <p:txBody>
          <a:bodyPr/>
          <a:lstStyle/>
          <a:p>
            <a:fld id="{5850983C-42EE-4FAE-97EF-E9ED6A9AF7E2}" type="slidenum">
              <a:rPr lang="en-US" smtClean="0"/>
              <a:t>49</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945205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solidFill>
              </a:rPr>
              <a:t>More Acronyms</a:t>
            </a:r>
            <a:endParaRPr lang="en-US" dirty="0">
              <a:solidFill>
                <a:schemeClr val="tx2"/>
              </a:solidFill>
            </a:endParaRPr>
          </a:p>
        </p:txBody>
      </p:sp>
      <p:sp>
        <p:nvSpPr>
          <p:cNvPr id="3" name="Content Placeholder 2"/>
          <p:cNvSpPr>
            <a:spLocks noGrp="1"/>
          </p:cNvSpPr>
          <p:nvPr>
            <p:ph sz="half" idx="1"/>
          </p:nvPr>
        </p:nvSpPr>
        <p:spPr>
          <a:xfrm>
            <a:off x="304800" y="1600200"/>
            <a:ext cx="1981200" cy="4525963"/>
          </a:xfrm>
        </p:spPr>
        <p:txBody>
          <a:bodyPr>
            <a:noAutofit/>
          </a:bodyPr>
          <a:lstStyle/>
          <a:p>
            <a:pPr marL="0" indent="0" algn="r">
              <a:buNone/>
            </a:pPr>
            <a:r>
              <a:rPr lang="en-US" dirty="0" smtClean="0">
                <a:solidFill>
                  <a:schemeClr val="tx2"/>
                </a:solidFill>
              </a:rPr>
              <a:t>AAP =</a:t>
            </a:r>
          </a:p>
          <a:p>
            <a:pPr marL="0" indent="0" algn="r">
              <a:buNone/>
            </a:pPr>
            <a:endParaRPr lang="en-US" sz="2300" dirty="0" smtClean="0">
              <a:solidFill>
                <a:schemeClr val="tx2"/>
              </a:solidFill>
            </a:endParaRPr>
          </a:p>
          <a:p>
            <a:pPr marL="0" indent="0" algn="r">
              <a:buNone/>
            </a:pPr>
            <a:r>
              <a:rPr lang="en-US" dirty="0" smtClean="0">
                <a:solidFill>
                  <a:schemeClr val="tx2"/>
                </a:solidFill>
              </a:rPr>
              <a:t>WEMI =</a:t>
            </a:r>
          </a:p>
          <a:p>
            <a:pPr marL="0" indent="0" algn="r">
              <a:buNone/>
            </a:pPr>
            <a:endParaRPr lang="en-US" sz="2300" dirty="0">
              <a:solidFill>
                <a:schemeClr val="tx2"/>
              </a:solidFill>
            </a:endParaRPr>
          </a:p>
          <a:p>
            <a:pPr marL="0" indent="0" algn="r">
              <a:buNone/>
            </a:pPr>
            <a:r>
              <a:rPr lang="en-US" dirty="0" smtClean="0">
                <a:solidFill>
                  <a:schemeClr val="tx2"/>
                </a:solidFill>
              </a:rPr>
              <a:t>PFC =</a:t>
            </a:r>
          </a:p>
          <a:p>
            <a:pPr marL="0" indent="0" algn="r">
              <a:buNone/>
            </a:pPr>
            <a:endParaRPr lang="en-US" sz="2300" dirty="0">
              <a:solidFill>
                <a:schemeClr val="tx2"/>
              </a:solidFill>
            </a:endParaRPr>
          </a:p>
          <a:p>
            <a:pPr marL="0" indent="0" algn="r">
              <a:buNone/>
            </a:pPr>
            <a:r>
              <a:rPr lang="en-US" dirty="0" smtClean="0">
                <a:solidFill>
                  <a:schemeClr val="tx2"/>
                </a:solidFill>
              </a:rPr>
              <a:t>COEP = </a:t>
            </a:r>
            <a:endParaRPr lang="en-US" dirty="0">
              <a:solidFill>
                <a:schemeClr val="tx2"/>
              </a:solidFill>
            </a:endParaRPr>
          </a:p>
        </p:txBody>
      </p:sp>
      <p:sp>
        <p:nvSpPr>
          <p:cNvPr id="4" name="Content Placeholder 3"/>
          <p:cNvSpPr>
            <a:spLocks noGrp="1"/>
          </p:cNvSpPr>
          <p:nvPr>
            <p:ph sz="half" idx="2"/>
          </p:nvPr>
        </p:nvSpPr>
        <p:spPr>
          <a:xfrm>
            <a:off x="2286000" y="1600200"/>
            <a:ext cx="6477000" cy="4525963"/>
          </a:xfrm>
        </p:spPr>
        <p:txBody>
          <a:bodyPr>
            <a:noAutofit/>
          </a:bodyPr>
          <a:lstStyle/>
          <a:p>
            <a:pPr marL="0" indent="0">
              <a:buNone/>
            </a:pPr>
            <a:r>
              <a:rPr lang="en-US" dirty="0" smtClean="0">
                <a:solidFill>
                  <a:schemeClr val="tx2"/>
                </a:solidFill>
              </a:rPr>
              <a:t>Authorized Access Point (RDA equiv. of “heading”)</a:t>
            </a:r>
          </a:p>
          <a:p>
            <a:pPr marL="0" indent="0">
              <a:buNone/>
            </a:pPr>
            <a:r>
              <a:rPr lang="en-US" dirty="0" smtClean="0">
                <a:solidFill>
                  <a:schemeClr val="tx2"/>
                </a:solidFill>
              </a:rPr>
              <a:t>Work, Expression, Manifestation, Item      (FRBR Group 1 entities)</a:t>
            </a:r>
          </a:p>
          <a:p>
            <a:pPr marL="0" indent="0">
              <a:buNone/>
            </a:pPr>
            <a:r>
              <a:rPr lang="en-US" dirty="0" smtClean="0">
                <a:solidFill>
                  <a:schemeClr val="tx2"/>
                </a:solidFill>
              </a:rPr>
              <a:t>Person, Family, Corporate body                  (FRBR Group 2 entities)</a:t>
            </a:r>
          </a:p>
          <a:p>
            <a:pPr marL="0" indent="0">
              <a:buNone/>
            </a:pPr>
            <a:r>
              <a:rPr lang="en-US" dirty="0" smtClean="0">
                <a:solidFill>
                  <a:schemeClr val="tx2"/>
                </a:solidFill>
              </a:rPr>
              <a:t>Concept, Object, Event</a:t>
            </a:r>
            <a:r>
              <a:rPr lang="en-US" dirty="0">
                <a:solidFill>
                  <a:schemeClr val="tx2"/>
                </a:solidFill>
              </a:rPr>
              <a:t>, </a:t>
            </a:r>
            <a:r>
              <a:rPr lang="en-US" dirty="0" smtClean="0">
                <a:solidFill>
                  <a:schemeClr val="tx2"/>
                </a:solidFill>
              </a:rPr>
              <a:t>Place                (FRBR Group 3 entities)</a:t>
            </a:r>
          </a:p>
        </p:txBody>
      </p:sp>
      <p:sp>
        <p:nvSpPr>
          <p:cNvPr id="5" name="Slide Number Placeholder 4"/>
          <p:cNvSpPr>
            <a:spLocks noGrp="1"/>
          </p:cNvSpPr>
          <p:nvPr>
            <p:ph type="sldNum" sz="quarter" idx="12"/>
          </p:nvPr>
        </p:nvSpPr>
        <p:spPr/>
        <p:txBody>
          <a:bodyPr/>
          <a:lstStyle/>
          <a:p>
            <a:fld id="{D58CA5BC-0915-4598-8AF6-3853EEF99DC2}" type="slidenum">
              <a:rPr lang="en-US" smtClean="0"/>
              <a:t>5</a:t>
            </a:fld>
            <a:endParaRPr lang="en-US" dirty="0"/>
          </a:p>
        </p:txBody>
      </p:sp>
      <p:grpSp>
        <p:nvGrpSpPr>
          <p:cNvPr id="6" name="Group 5"/>
          <p:cNvGrpSpPr/>
          <p:nvPr/>
        </p:nvGrpSpPr>
        <p:grpSpPr>
          <a:xfrm>
            <a:off x="182880" y="6309360"/>
            <a:ext cx="2133586" cy="461665"/>
            <a:chOff x="304814" y="6208067"/>
            <a:chExt cx="2133586" cy="461665"/>
          </a:xfrm>
        </p:grpSpPr>
        <p:pic>
          <p:nvPicPr>
            <p:cNvPr id="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3856835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solidFill>
                  <a:schemeClr val="tx2"/>
                </a:solidFill>
              </a:rPr>
              <a:t>Exercises</a:t>
            </a:r>
            <a:br>
              <a:rPr lang="en-US" sz="4900" dirty="0" smtClean="0">
                <a:solidFill>
                  <a:schemeClr val="tx2"/>
                </a:solidFill>
              </a:rPr>
            </a:br>
            <a:r>
              <a:rPr lang="en-US" sz="4000" dirty="0" smtClean="0">
                <a:solidFill>
                  <a:schemeClr val="tx2"/>
                </a:solidFill>
              </a:rPr>
              <a:t>on titles </a:t>
            </a:r>
            <a:r>
              <a:rPr lang="en-US" sz="4000" dirty="0">
                <a:solidFill>
                  <a:schemeClr val="tx2"/>
                </a:solidFill>
              </a:rPr>
              <a:t>cont’d</a:t>
            </a:r>
          </a:p>
        </p:txBody>
      </p:sp>
      <p:sp>
        <p:nvSpPr>
          <p:cNvPr id="3" name="Content Placeholder 2"/>
          <p:cNvSpPr>
            <a:spLocks noGrp="1"/>
          </p:cNvSpPr>
          <p:nvPr>
            <p:ph idx="1"/>
          </p:nvPr>
        </p:nvSpPr>
        <p:spPr>
          <a:xfrm>
            <a:off x="457200" y="1600200"/>
            <a:ext cx="8229600" cy="4572000"/>
          </a:xfrm>
        </p:spPr>
        <p:txBody>
          <a:bodyPr>
            <a:normAutofit/>
          </a:bodyPr>
          <a:lstStyle/>
          <a:p>
            <a:r>
              <a:rPr lang="en-US" dirty="0" smtClean="0">
                <a:solidFill>
                  <a:schemeClr val="tx2"/>
                </a:solidFill>
              </a:rPr>
              <a:t>Example F</a:t>
            </a:r>
          </a:p>
          <a:p>
            <a:pPr marL="400050" lvl="1" indent="0">
              <a:buNone/>
            </a:pPr>
            <a:r>
              <a:rPr lang="en-US" sz="2400" dirty="0" smtClean="0">
                <a:latin typeface="ALA BT Courier" panose="02070509030505020404" pitchFamily="50" charset="2"/>
              </a:rPr>
              <a:t>245 ?0 $a Swiss balance of payments ...</a:t>
            </a:r>
          </a:p>
        </p:txBody>
      </p:sp>
      <p:sp>
        <p:nvSpPr>
          <p:cNvPr id="4" name="Slide Number Placeholder 3"/>
          <p:cNvSpPr>
            <a:spLocks noGrp="1"/>
          </p:cNvSpPr>
          <p:nvPr>
            <p:ph type="sldNum" sz="quarter" idx="12"/>
          </p:nvPr>
        </p:nvSpPr>
        <p:spPr/>
        <p:txBody>
          <a:bodyPr/>
          <a:lstStyle/>
          <a:p>
            <a:fld id="{5850983C-42EE-4FAE-97EF-E9ED6A9AF7E2}" type="slidenum">
              <a:rPr lang="en-US" smtClean="0"/>
              <a:t>50</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3810659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solidFill>
                  <a:schemeClr val="tx2"/>
                </a:solidFill>
              </a:rPr>
              <a:t>Designation of Edition</a:t>
            </a:r>
            <a:br>
              <a:rPr lang="en-US" sz="4900" dirty="0" smtClean="0">
                <a:solidFill>
                  <a:schemeClr val="tx2"/>
                </a:solidFill>
              </a:rPr>
            </a:br>
            <a:r>
              <a:rPr lang="en-US" sz="4000" dirty="0" smtClean="0">
                <a:solidFill>
                  <a:schemeClr val="tx2"/>
                </a:solidFill>
                <a:hlinkClick r:id="rId3"/>
              </a:rPr>
              <a:t>RDA 2.5.2</a:t>
            </a:r>
            <a:endParaRPr lang="en-US" sz="4000" dirty="0">
              <a:solidFill>
                <a:schemeClr val="tx2"/>
              </a:solidFill>
            </a:endParaRPr>
          </a:p>
        </p:txBody>
      </p:sp>
      <p:sp>
        <p:nvSpPr>
          <p:cNvPr id="3" name="Content Placeholder 2"/>
          <p:cNvSpPr>
            <a:spLocks noGrp="1"/>
          </p:cNvSpPr>
          <p:nvPr>
            <p:ph idx="1"/>
          </p:nvPr>
        </p:nvSpPr>
        <p:spPr/>
        <p:txBody>
          <a:bodyPr/>
          <a:lstStyle/>
          <a:p>
            <a:r>
              <a:rPr lang="en-US" dirty="0" smtClean="0">
                <a:solidFill>
                  <a:schemeClr val="tx2"/>
                </a:solidFill>
              </a:rPr>
              <a:t>Transcribe as it appears on the source</a:t>
            </a:r>
          </a:p>
          <a:p>
            <a:r>
              <a:rPr lang="en-US" dirty="0">
                <a:solidFill>
                  <a:schemeClr val="tx2"/>
                </a:solidFill>
              </a:rPr>
              <a:t>RDA 2.5.2.5: </a:t>
            </a:r>
            <a:r>
              <a:rPr lang="en-US" dirty="0" smtClean="0">
                <a:solidFill>
                  <a:schemeClr val="tx2"/>
                </a:solidFill>
              </a:rPr>
              <a:t>Be </a:t>
            </a:r>
            <a:r>
              <a:rPr lang="en-US" dirty="0">
                <a:solidFill>
                  <a:schemeClr val="tx2"/>
                </a:solidFill>
              </a:rPr>
              <a:t>sure it is an edition </a:t>
            </a:r>
            <a:r>
              <a:rPr lang="en-US" dirty="0" smtClean="0">
                <a:solidFill>
                  <a:schemeClr val="tx2"/>
                </a:solidFill>
              </a:rPr>
              <a:t>statement and not frequency or issue numbering</a:t>
            </a:r>
          </a:p>
          <a:p>
            <a:r>
              <a:rPr lang="en-US" dirty="0">
                <a:solidFill>
                  <a:schemeClr val="tx2"/>
                </a:solidFill>
              </a:rPr>
              <a:t>RDA 2.5.1.5: </a:t>
            </a:r>
            <a:r>
              <a:rPr lang="en-US" dirty="0" smtClean="0">
                <a:solidFill>
                  <a:schemeClr val="tx2"/>
                </a:solidFill>
              </a:rPr>
              <a:t>Record </a:t>
            </a:r>
            <a:r>
              <a:rPr lang="en-US" dirty="0">
                <a:solidFill>
                  <a:schemeClr val="tx2"/>
                </a:solidFill>
              </a:rPr>
              <a:t>only those statements relating to the whole </a:t>
            </a:r>
            <a:r>
              <a:rPr lang="en-US" dirty="0" smtClean="0">
                <a:solidFill>
                  <a:schemeClr val="tx2"/>
                </a:solidFill>
              </a:rPr>
              <a:t>resource</a:t>
            </a:r>
          </a:p>
          <a:p>
            <a:r>
              <a:rPr lang="en-US" dirty="0">
                <a:solidFill>
                  <a:schemeClr val="tx2"/>
                </a:solidFill>
              </a:rPr>
              <a:t>P/N guidelines: record only those related to original publication; ignore any provider-specific statements</a:t>
            </a:r>
          </a:p>
        </p:txBody>
      </p:sp>
      <p:sp>
        <p:nvSpPr>
          <p:cNvPr id="4" name="Slide Number Placeholder 3"/>
          <p:cNvSpPr>
            <a:spLocks noGrp="1"/>
          </p:cNvSpPr>
          <p:nvPr>
            <p:ph type="sldNum" sz="quarter" idx="12"/>
          </p:nvPr>
        </p:nvSpPr>
        <p:spPr/>
        <p:txBody>
          <a:bodyPr/>
          <a:lstStyle/>
          <a:p>
            <a:fld id="{5850983C-42EE-4FAE-97EF-E9ED6A9AF7E2}" type="slidenum">
              <a:rPr lang="en-US" smtClean="0"/>
              <a:t>51</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1553399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solidFill>
                  <a:schemeClr val="tx2"/>
                </a:solidFill>
              </a:rPr>
              <a:t>Numbering of Serials</a:t>
            </a:r>
            <a:br>
              <a:rPr lang="en-US" sz="4900" dirty="0" smtClean="0">
                <a:solidFill>
                  <a:schemeClr val="tx2"/>
                </a:solidFill>
              </a:rPr>
            </a:br>
            <a:r>
              <a:rPr lang="en-US" sz="4000" dirty="0" smtClean="0">
                <a:solidFill>
                  <a:schemeClr val="tx2"/>
                </a:solidFill>
                <a:hlinkClick r:id="rId3"/>
              </a:rPr>
              <a:t>RDA 2.6</a:t>
            </a:r>
            <a:endParaRPr lang="en-US" sz="4000" dirty="0">
              <a:solidFill>
                <a:schemeClr val="tx2"/>
              </a:solidFill>
            </a:endParaRPr>
          </a:p>
        </p:txBody>
      </p:sp>
      <p:sp>
        <p:nvSpPr>
          <p:cNvPr id="3" name="Content Placeholder 2"/>
          <p:cNvSpPr>
            <a:spLocks noGrp="1"/>
          </p:cNvSpPr>
          <p:nvPr>
            <p:ph idx="1"/>
          </p:nvPr>
        </p:nvSpPr>
        <p:spPr/>
        <p:txBody>
          <a:bodyPr>
            <a:normAutofit fontScale="92500" lnSpcReduction="20000"/>
          </a:bodyPr>
          <a:lstStyle/>
          <a:p>
            <a:r>
              <a:rPr lang="en-US" dirty="0" smtClean="0">
                <a:solidFill>
                  <a:schemeClr val="tx2"/>
                </a:solidFill>
              </a:rPr>
              <a:t>What’s PCC Core? All of the following that are </a:t>
            </a:r>
            <a:r>
              <a:rPr lang="en-US" i="1" dirty="0" smtClean="0">
                <a:solidFill>
                  <a:schemeClr val="tx2"/>
                </a:solidFill>
              </a:rPr>
              <a:t>available</a:t>
            </a:r>
            <a:r>
              <a:rPr lang="en-US" dirty="0" smtClean="0">
                <a:solidFill>
                  <a:schemeClr val="tx2"/>
                </a:solidFill>
              </a:rPr>
              <a:t> (do not need to have the issue in hand):</a:t>
            </a:r>
          </a:p>
          <a:p>
            <a:pPr lvl="1"/>
            <a:r>
              <a:rPr lang="en-US" dirty="0" smtClean="0">
                <a:solidFill>
                  <a:schemeClr val="tx2"/>
                </a:solidFill>
              </a:rPr>
              <a:t>RDA </a:t>
            </a:r>
            <a:r>
              <a:rPr lang="en-US" dirty="0">
                <a:solidFill>
                  <a:schemeClr val="tx2"/>
                </a:solidFill>
              </a:rPr>
              <a:t>2.6.2: Numeric and/or Alphabetic Designation of First Issue or Part of </a:t>
            </a:r>
            <a:r>
              <a:rPr lang="en-US" dirty="0" smtClean="0">
                <a:solidFill>
                  <a:schemeClr val="tx2"/>
                </a:solidFill>
              </a:rPr>
              <a:t>Sequence</a:t>
            </a:r>
          </a:p>
          <a:p>
            <a:pPr lvl="1"/>
            <a:r>
              <a:rPr lang="en-US" dirty="0" smtClean="0">
                <a:solidFill>
                  <a:schemeClr val="tx2"/>
                </a:solidFill>
              </a:rPr>
              <a:t>RDA </a:t>
            </a:r>
            <a:r>
              <a:rPr lang="en-US" dirty="0">
                <a:solidFill>
                  <a:schemeClr val="tx2"/>
                </a:solidFill>
              </a:rPr>
              <a:t>2.6.3: Chronological Designation of First Issue or Part of </a:t>
            </a:r>
            <a:r>
              <a:rPr lang="en-US" dirty="0" smtClean="0">
                <a:solidFill>
                  <a:schemeClr val="tx2"/>
                </a:solidFill>
              </a:rPr>
              <a:t>Sequence</a:t>
            </a:r>
          </a:p>
          <a:p>
            <a:pPr lvl="1"/>
            <a:r>
              <a:rPr lang="en-US" dirty="0" smtClean="0">
                <a:solidFill>
                  <a:schemeClr val="tx2"/>
                </a:solidFill>
              </a:rPr>
              <a:t>RDA </a:t>
            </a:r>
            <a:r>
              <a:rPr lang="en-US" dirty="0">
                <a:solidFill>
                  <a:schemeClr val="tx2"/>
                </a:solidFill>
              </a:rPr>
              <a:t>2.6.4: Numeric and/or Alphabetic Designation of Last Issue or Part of </a:t>
            </a:r>
            <a:r>
              <a:rPr lang="en-US" dirty="0" smtClean="0">
                <a:solidFill>
                  <a:schemeClr val="tx2"/>
                </a:solidFill>
              </a:rPr>
              <a:t>Sequence</a:t>
            </a:r>
          </a:p>
          <a:p>
            <a:pPr lvl="1"/>
            <a:r>
              <a:rPr lang="en-US" dirty="0" smtClean="0">
                <a:solidFill>
                  <a:schemeClr val="tx2"/>
                </a:solidFill>
              </a:rPr>
              <a:t>RDA </a:t>
            </a:r>
            <a:r>
              <a:rPr lang="en-US" dirty="0">
                <a:solidFill>
                  <a:schemeClr val="tx2"/>
                </a:solidFill>
              </a:rPr>
              <a:t>2.6.5: Chronological Designation of Last Issue or Part of </a:t>
            </a:r>
            <a:r>
              <a:rPr lang="en-US" dirty="0" smtClean="0">
                <a:solidFill>
                  <a:schemeClr val="tx2"/>
                </a:solidFill>
              </a:rPr>
              <a:t>Sequence</a:t>
            </a:r>
          </a:p>
          <a:p>
            <a:r>
              <a:rPr lang="en-US" dirty="0" smtClean="0">
                <a:solidFill>
                  <a:schemeClr val="tx2"/>
                </a:solidFill>
              </a:rPr>
              <a:t>Major </a:t>
            </a:r>
            <a:r>
              <a:rPr lang="en-US" dirty="0">
                <a:solidFill>
                  <a:schemeClr val="tx2"/>
                </a:solidFill>
              </a:rPr>
              <a:t>change from AACR2: alternative designations (RDA 2.6.6-2.6.9) are NOT Core</a:t>
            </a:r>
          </a:p>
        </p:txBody>
      </p:sp>
      <p:sp>
        <p:nvSpPr>
          <p:cNvPr id="4" name="Slide Number Placeholder 3"/>
          <p:cNvSpPr>
            <a:spLocks noGrp="1"/>
          </p:cNvSpPr>
          <p:nvPr>
            <p:ph type="sldNum" sz="quarter" idx="12"/>
          </p:nvPr>
        </p:nvSpPr>
        <p:spPr/>
        <p:txBody>
          <a:bodyPr/>
          <a:lstStyle/>
          <a:p>
            <a:fld id="{5850983C-42EE-4FAE-97EF-E9ED6A9AF7E2}" type="slidenum">
              <a:rPr lang="en-US" smtClean="0"/>
              <a:t>52</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3501018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a:solidFill>
                  <a:schemeClr val="tx2"/>
                </a:solidFill>
              </a:rPr>
              <a:t>Numbering of </a:t>
            </a:r>
            <a:r>
              <a:rPr lang="en-US" sz="4900" dirty="0" smtClean="0">
                <a:solidFill>
                  <a:schemeClr val="tx2"/>
                </a:solidFill>
              </a:rPr>
              <a:t>Serials cont’d</a:t>
            </a:r>
            <a:r>
              <a:rPr lang="en-US" sz="4900" dirty="0">
                <a:solidFill>
                  <a:schemeClr val="tx2"/>
                </a:solidFill>
              </a:rPr>
              <a:t/>
            </a:r>
            <a:br>
              <a:rPr lang="en-US" sz="4900" dirty="0">
                <a:solidFill>
                  <a:schemeClr val="tx2"/>
                </a:solidFill>
              </a:rPr>
            </a:br>
            <a:r>
              <a:rPr lang="en-US" sz="4000" dirty="0">
                <a:solidFill>
                  <a:schemeClr val="tx2"/>
                </a:solidFill>
                <a:hlinkClick r:id="rId3"/>
              </a:rPr>
              <a:t>RDA 2.6</a:t>
            </a:r>
            <a:endParaRPr lang="en-US" sz="4000" dirty="0"/>
          </a:p>
        </p:txBody>
      </p:sp>
      <p:sp>
        <p:nvSpPr>
          <p:cNvPr id="3" name="Content Placeholder 2"/>
          <p:cNvSpPr>
            <a:spLocks noGrp="1"/>
          </p:cNvSpPr>
          <p:nvPr>
            <p:ph idx="1"/>
          </p:nvPr>
        </p:nvSpPr>
        <p:spPr/>
        <p:txBody>
          <a:bodyPr>
            <a:normAutofit fontScale="85000" lnSpcReduction="20000"/>
          </a:bodyPr>
          <a:lstStyle/>
          <a:p>
            <a:r>
              <a:rPr lang="en-US" sz="3300" dirty="0" smtClean="0">
                <a:solidFill>
                  <a:schemeClr val="tx2"/>
                </a:solidFill>
              </a:rPr>
              <a:t>How to record</a:t>
            </a:r>
            <a:r>
              <a:rPr lang="en-US" sz="3300" dirty="0">
                <a:solidFill>
                  <a:schemeClr val="tx2"/>
                </a:solidFill>
              </a:rPr>
              <a:t>? </a:t>
            </a:r>
            <a:r>
              <a:rPr lang="en-US" sz="3300" dirty="0" smtClean="0">
                <a:solidFill>
                  <a:schemeClr val="tx2"/>
                </a:solidFill>
              </a:rPr>
              <a:t> Apply </a:t>
            </a:r>
            <a:r>
              <a:rPr lang="en-US" sz="3300" dirty="0" smtClean="0">
                <a:solidFill>
                  <a:schemeClr val="tx2"/>
                </a:solidFill>
                <a:hlinkClick r:id="rId4"/>
              </a:rPr>
              <a:t>RDA 2.17.5.3</a:t>
            </a:r>
            <a:r>
              <a:rPr lang="en-US" sz="3300" dirty="0" smtClean="0">
                <a:solidFill>
                  <a:schemeClr val="tx2"/>
                </a:solidFill>
              </a:rPr>
              <a:t>: </a:t>
            </a:r>
            <a:r>
              <a:rPr lang="en-US" sz="3300" dirty="0">
                <a:solidFill>
                  <a:schemeClr val="tx2"/>
                </a:solidFill>
              </a:rPr>
              <a:t>unformatted </a:t>
            </a:r>
            <a:r>
              <a:rPr lang="en-US" sz="3300" dirty="0" smtClean="0">
                <a:solidFill>
                  <a:schemeClr val="tx2"/>
                </a:solidFill>
              </a:rPr>
              <a:t>362</a:t>
            </a:r>
          </a:p>
          <a:p>
            <a:pPr lvl="1"/>
            <a:r>
              <a:rPr lang="en-US" sz="3100" dirty="0" smtClean="0">
                <a:solidFill>
                  <a:schemeClr val="tx2"/>
                </a:solidFill>
              </a:rPr>
              <a:t>No </a:t>
            </a:r>
            <a:r>
              <a:rPr lang="en-US" sz="3100" dirty="0">
                <a:solidFill>
                  <a:schemeClr val="tx2"/>
                </a:solidFill>
              </a:rPr>
              <a:t>preferred source for </a:t>
            </a:r>
            <a:r>
              <a:rPr lang="en-US" sz="3100" dirty="0" smtClean="0">
                <a:solidFill>
                  <a:schemeClr val="tx2"/>
                </a:solidFill>
              </a:rPr>
              <a:t>notes</a:t>
            </a:r>
          </a:p>
          <a:p>
            <a:pPr marL="857250" lvl="2" indent="0">
              <a:buNone/>
            </a:pPr>
            <a:r>
              <a:rPr lang="en-US" sz="3100" dirty="0" smtClean="0">
                <a:solidFill>
                  <a:schemeClr val="tx2"/>
                </a:solidFill>
              </a:rPr>
              <a:t>Start with </a:t>
            </a:r>
            <a:r>
              <a:rPr lang="en-US" sz="3100" dirty="0">
                <a:solidFill>
                  <a:schemeClr val="tx2"/>
                </a:solidFill>
              </a:rPr>
              <a:t>preferred </a:t>
            </a:r>
            <a:r>
              <a:rPr lang="en-US" sz="3100" dirty="0" smtClean="0">
                <a:solidFill>
                  <a:schemeClr val="tx2"/>
                </a:solidFill>
              </a:rPr>
              <a:t>source specified for each element under 2.6</a:t>
            </a:r>
            <a:r>
              <a:rPr lang="en-US" sz="3100" dirty="0">
                <a:solidFill>
                  <a:schemeClr val="tx2"/>
                </a:solidFill>
              </a:rPr>
              <a:t>: same source as title </a:t>
            </a:r>
            <a:r>
              <a:rPr lang="en-US" sz="3100" dirty="0" smtClean="0">
                <a:solidFill>
                  <a:schemeClr val="tx2"/>
                </a:solidFill>
              </a:rPr>
              <a:t>proper</a:t>
            </a:r>
          </a:p>
          <a:p>
            <a:pPr lvl="1"/>
            <a:r>
              <a:rPr lang="en-US" sz="3100" dirty="0" smtClean="0">
                <a:solidFill>
                  <a:schemeClr val="tx2"/>
                </a:solidFill>
              </a:rPr>
              <a:t>OK </a:t>
            </a:r>
            <a:r>
              <a:rPr lang="en-US" sz="3100" dirty="0">
                <a:solidFill>
                  <a:schemeClr val="tx2"/>
                </a:solidFill>
              </a:rPr>
              <a:t>to look outside the resource if </a:t>
            </a:r>
            <a:r>
              <a:rPr lang="en-US" sz="3100" dirty="0" smtClean="0">
                <a:solidFill>
                  <a:schemeClr val="tx2"/>
                </a:solidFill>
              </a:rPr>
              <a:t>necessary</a:t>
            </a:r>
          </a:p>
          <a:p>
            <a:pPr marL="857250" lvl="2" indent="0">
              <a:buNone/>
            </a:pPr>
            <a:r>
              <a:rPr lang="en-US" sz="3100" dirty="0">
                <a:solidFill>
                  <a:schemeClr val="tx2"/>
                </a:solidFill>
              </a:rPr>
              <a:t>S</a:t>
            </a:r>
            <a:r>
              <a:rPr lang="en-US" sz="3100" dirty="0" smtClean="0">
                <a:solidFill>
                  <a:schemeClr val="tx2"/>
                </a:solidFill>
              </a:rPr>
              <a:t>tart with surrogate, then </a:t>
            </a:r>
            <a:r>
              <a:rPr lang="en-US" sz="3100" dirty="0">
                <a:solidFill>
                  <a:schemeClr val="tx2"/>
                </a:solidFill>
              </a:rPr>
              <a:t>sources specified at </a:t>
            </a:r>
            <a:r>
              <a:rPr lang="en-US" sz="3100" dirty="0" smtClean="0">
                <a:solidFill>
                  <a:schemeClr val="tx2"/>
                </a:solidFill>
              </a:rPr>
              <a:t>2.2.4</a:t>
            </a:r>
          </a:p>
          <a:p>
            <a:pPr lvl="1"/>
            <a:r>
              <a:rPr lang="en-US" sz="3100" dirty="0" smtClean="0">
                <a:solidFill>
                  <a:schemeClr val="tx2"/>
                </a:solidFill>
              </a:rPr>
              <a:t>Apply </a:t>
            </a:r>
            <a:r>
              <a:rPr lang="en-US" sz="3100" dirty="0">
                <a:solidFill>
                  <a:schemeClr val="tx2"/>
                </a:solidFill>
              </a:rPr>
              <a:t>1.8 for numbers, </a:t>
            </a:r>
            <a:r>
              <a:rPr lang="en-US" sz="3100" dirty="0" smtClean="0">
                <a:solidFill>
                  <a:schemeClr val="tx2"/>
                </a:solidFill>
              </a:rPr>
              <a:t>1.7 (transcription) </a:t>
            </a:r>
            <a:r>
              <a:rPr lang="en-US" sz="3100" dirty="0">
                <a:solidFill>
                  <a:schemeClr val="tx2"/>
                </a:solidFill>
              </a:rPr>
              <a:t>for remainder of </a:t>
            </a:r>
            <a:r>
              <a:rPr lang="en-US" sz="3100" dirty="0" smtClean="0">
                <a:solidFill>
                  <a:schemeClr val="tx2"/>
                </a:solidFill>
              </a:rPr>
              <a:t>designation</a:t>
            </a:r>
          </a:p>
          <a:p>
            <a:pPr lvl="1"/>
            <a:r>
              <a:rPr lang="en-US" sz="3100" dirty="0" smtClean="0">
                <a:solidFill>
                  <a:schemeClr val="tx2"/>
                </a:solidFill>
              </a:rPr>
              <a:t>Details </a:t>
            </a:r>
            <a:r>
              <a:rPr lang="en-US" sz="3100" dirty="0">
                <a:solidFill>
                  <a:schemeClr val="tx2"/>
                </a:solidFill>
              </a:rPr>
              <a:t>on recording numbers and supplying data: no change from </a:t>
            </a:r>
            <a:r>
              <a:rPr lang="en-US" sz="3100" dirty="0" smtClean="0">
                <a:solidFill>
                  <a:schemeClr val="tx2"/>
                </a:solidFill>
              </a:rPr>
              <a:t>AACR2</a:t>
            </a:r>
          </a:p>
          <a:p>
            <a:pPr marL="857250" lvl="2" indent="0">
              <a:buNone/>
            </a:pPr>
            <a:r>
              <a:rPr lang="en-US" sz="3100" dirty="0" smtClean="0">
                <a:solidFill>
                  <a:schemeClr val="tx2"/>
                </a:solidFill>
              </a:rPr>
              <a:t>See </a:t>
            </a:r>
            <a:r>
              <a:rPr lang="en-US" sz="3100" dirty="0">
                <a:solidFill>
                  <a:schemeClr val="tx2"/>
                </a:solidFill>
              </a:rPr>
              <a:t>relevant sections of </a:t>
            </a:r>
            <a:r>
              <a:rPr lang="en-US" sz="3100" dirty="0" smtClean="0">
                <a:solidFill>
                  <a:schemeClr val="tx2"/>
                </a:solidFill>
              </a:rPr>
              <a:t>1.8 </a:t>
            </a:r>
            <a:r>
              <a:rPr lang="en-US" sz="3100" dirty="0">
                <a:solidFill>
                  <a:schemeClr val="tx2"/>
                </a:solidFill>
              </a:rPr>
              <a:t>and 2.6</a:t>
            </a:r>
          </a:p>
        </p:txBody>
      </p:sp>
      <p:sp>
        <p:nvSpPr>
          <p:cNvPr id="4" name="Slide Number Placeholder 3"/>
          <p:cNvSpPr>
            <a:spLocks noGrp="1"/>
          </p:cNvSpPr>
          <p:nvPr>
            <p:ph type="sldNum" sz="quarter" idx="12"/>
          </p:nvPr>
        </p:nvSpPr>
        <p:spPr/>
        <p:txBody>
          <a:bodyPr/>
          <a:lstStyle/>
          <a:p>
            <a:fld id="{5850983C-42EE-4FAE-97EF-E9ED6A9AF7E2}" type="slidenum">
              <a:rPr lang="en-US" smtClean="0"/>
              <a:t>53</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3655395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a:solidFill>
                  <a:schemeClr val="tx2"/>
                </a:solidFill>
              </a:rPr>
              <a:t>Numbering of Serials</a:t>
            </a:r>
            <a:br>
              <a:rPr lang="en-US" sz="4900" dirty="0">
                <a:solidFill>
                  <a:schemeClr val="tx2"/>
                </a:solidFill>
              </a:rPr>
            </a:br>
            <a:r>
              <a:rPr lang="en-US" sz="4000" dirty="0" smtClean="0">
                <a:solidFill>
                  <a:schemeClr val="tx2"/>
                </a:solidFill>
              </a:rPr>
              <a:t>Examples</a:t>
            </a:r>
            <a:endParaRPr lang="en-US" sz="4000" dirty="0"/>
          </a:p>
        </p:txBody>
      </p:sp>
      <p:sp>
        <p:nvSpPr>
          <p:cNvPr id="3" name="Content Placeholder 2"/>
          <p:cNvSpPr>
            <a:spLocks noGrp="1"/>
          </p:cNvSpPr>
          <p:nvPr>
            <p:ph idx="1"/>
          </p:nvPr>
        </p:nvSpPr>
        <p:spPr/>
        <p:txBody>
          <a:bodyPr>
            <a:normAutofit/>
          </a:bodyPr>
          <a:lstStyle/>
          <a:p>
            <a:pPr>
              <a:buClr>
                <a:schemeClr val="tx2"/>
              </a:buClr>
            </a:pPr>
            <a:r>
              <a:rPr lang="en-US" sz="2000" dirty="0" smtClean="0">
                <a:latin typeface="ALA BT Courier" panose="02070509030505020404" pitchFamily="50" charset="2"/>
              </a:rPr>
              <a:t>362 </a:t>
            </a:r>
            <a:r>
              <a:rPr lang="en-US" sz="2000" dirty="0">
                <a:latin typeface="ALA BT Courier" panose="02070509030505020404" pitchFamily="50" charset="2"/>
              </a:rPr>
              <a:t>1_ $a Began with volume 38, number 1 (January-March 2014</a:t>
            </a:r>
            <a:r>
              <a:rPr lang="en-US" sz="2000" dirty="0" smtClean="0">
                <a:latin typeface="ALA BT Courier" panose="02070509030505020404" pitchFamily="50" charset="2"/>
              </a:rPr>
              <a:t>).</a:t>
            </a:r>
          </a:p>
          <a:p>
            <a:pPr lvl="1">
              <a:buClr>
                <a:schemeClr val="tx2"/>
              </a:buClr>
            </a:pPr>
            <a:r>
              <a:rPr lang="en-US" sz="1800" dirty="0" smtClean="0">
                <a:solidFill>
                  <a:schemeClr val="tx2"/>
                </a:solidFill>
              </a:rPr>
              <a:t>AACR2: </a:t>
            </a:r>
            <a:r>
              <a:rPr lang="en-US" sz="1800" dirty="0" smtClean="0">
                <a:latin typeface="ALA BT Courier" panose="02070509030505020404" pitchFamily="50" charset="2"/>
              </a:rPr>
              <a:t>Began with v. 38, no. 1 (Jan./Mar. 2014).</a:t>
            </a:r>
            <a:endParaRPr lang="en-US" sz="1800" dirty="0" smtClean="0">
              <a:solidFill>
                <a:schemeClr val="tx2"/>
              </a:solidFill>
            </a:endParaRPr>
          </a:p>
          <a:p>
            <a:pPr>
              <a:buClr>
                <a:schemeClr val="tx2"/>
              </a:buClr>
            </a:pPr>
            <a:r>
              <a:rPr lang="en-US" sz="2000" dirty="0">
                <a:latin typeface="ALA BT Courier" panose="02070509030505020404" pitchFamily="50" charset="2"/>
              </a:rPr>
              <a:t>362 1_ $a Began with 1st edition (2013/2014</a:t>
            </a:r>
            <a:r>
              <a:rPr lang="en-US" sz="2000" dirty="0" smtClean="0">
                <a:latin typeface="ALA BT Courier" panose="02070509030505020404" pitchFamily="50" charset="2"/>
              </a:rPr>
              <a:t>).</a:t>
            </a:r>
          </a:p>
          <a:p>
            <a:pPr lvl="1">
              <a:buClr>
                <a:schemeClr val="tx2"/>
              </a:buClr>
            </a:pPr>
            <a:r>
              <a:rPr lang="en-US" sz="1800" dirty="0" smtClean="0">
                <a:solidFill>
                  <a:schemeClr val="tx2"/>
                </a:solidFill>
              </a:rPr>
              <a:t>AACR2: </a:t>
            </a:r>
            <a:r>
              <a:rPr lang="en-US" sz="1800" dirty="0" smtClean="0">
                <a:latin typeface="ALA BT Courier" panose="02070509030505020404" pitchFamily="50" charset="2"/>
              </a:rPr>
              <a:t>Began with 1st ed. (2013/2014).</a:t>
            </a:r>
            <a:endParaRPr lang="en-US" sz="1800" dirty="0" smtClean="0">
              <a:solidFill>
                <a:schemeClr val="tx2"/>
              </a:solidFill>
            </a:endParaRPr>
          </a:p>
          <a:p>
            <a:pPr>
              <a:buClr>
                <a:schemeClr val="tx2"/>
              </a:buClr>
            </a:pPr>
            <a:r>
              <a:rPr lang="en-US" sz="2000" dirty="0">
                <a:latin typeface="ALA BT Courier" panose="02070509030505020404" pitchFamily="50" charset="2"/>
              </a:rPr>
              <a:t>362 1_ $a Began with Band 20</a:t>
            </a:r>
            <a:r>
              <a:rPr lang="en-US" sz="2000" dirty="0" smtClean="0">
                <a:latin typeface="ALA BT Courier" panose="02070509030505020404" pitchFamily="50" charset="2"/>
              </a:rPr>
              <a:t>.</a:t>
            </a:r>
          </a:p>
          <a:p>
            <a:pPr lvl="1">
              <a:buClr>
                <a:schemeClr val="tx2"/>
              </a:buClr>
            </a:pPr>
            <a:r>
              <a:rPr lang="en-US" sz="1800" dirty="0" smtClean="0">
                <a:solidFill>
                  <a:schemeClr val="tx2"/>
                </a:solidFill>
              </a:rPr>
              <a:t>AACR2: </a:t>
            </a:r>
            <a:r>
              <a:rPr lang="en-US" sz="1800" dirty="0" smtClean="0">
                <a:latin typeface="ALA BT Courier" panose="02070509030505020404" pitchFamily="50" charset="2"/>
              </a:rPr>
              <a:t>Began with Bd. 20.</a:t>
            </a:r>
            <a:endParaRPr lang="en-US" sz="1800" dirty="0" smtClean="0">
              <a:solidFill>
                <a:schemeClr val="tx2"/>
              </a:solidFill>
            </a:endParaRPr>
          </a:p>
          <a:p>
            <a:pPr>
              <a:buClr>
                <a:schemeClr val="tx2"/>
              </a:buClr>
            </a:pPr>
            <a:r>
              <a:rPr lang="en-US" sz="2000" dirty="0">
                <a:latin typeface="ALA BT Courier" panose="02070509030505020404" pitchFamily="50" charset="2"/>
              </a:rPr>
              <a:t>362 1_ $a Began with FY2014</a:t>
            </a:r>
            <a:r>
              <a:rPr lang="en-US" sz="2000" dirty="0" smtClean="0">
                <a:latin typeface="ALA BT Courier" panose="02070509030505020404" pitchFamily="50" charset="2"/>
              </a:rPr>
              <a:t>.</a:t>
            </a:r>
          </a:p>
          <a:p>
            <a:pPr lvl="1">
              <a:buClr>
                <a:schemeClr val="tx2"/>
              </a:buClr>
            </a:pPr>
            <a:r>
              <a:rPr lang="en-US" sz="1800" dirty="0" smtClean="0">
                <a:solidFill>
                  <a:schemeClr val="tx2"/>
                </a:solidFill>
              </a:rPr>
              <a:t>AACR2: </a:t>
            </a:r>
            <a:r>
              <a:rPr lang="en-US" sz="1800" dirty="0" smtClean="0">
                <a:latin typeface="ALA BT Courier" panose="02070509030505020404" pitchFamily="50" charset="2"/>
              </a:rPr>
              <a:t>Began with FY2014.</a:t>
            </a:r>
            <a:endParaRPr lang="en-US" sz="1800" dirty="0" smtClean="0">
              <a:solidFill>
                <a:schemeClr val="tx2"/>
              </a:solidFill>
            </a:endParaRPr>
          </a:p>
          <a:p>
            <a:pPr>
              <a:buClr>
                <a:schemeClr val="tx2"/>
              </a:buClr>
            </a:pPr>
            <a:r>
              <a:rPr lang="en-US" sz="2000" dirty="0">
                <a:latin typeface="ALA BT Courier" panose="02070509030505020404" pitchFamily="50" charset="2"/>
              </a:rPr>
              <a:t>362 1_ $a </a:t>
            </a:r>
            <a:r>
              <a:rPr lang="en-US" sz="2000" dirty="0" smtClean="0">
                <a:latin typeface="ALA BT Courier" panose="02070509030505020404" pitchFamily="50" charset="2"/>
              </a:rPr>
              <a:t>Began </a:t>
            </a:r>
            <a:r>
              <a:rPr lang="en-US" sz="2000" dirty="0">
                <a:latin typeface="ALA BT Courier" panose="02070509030505020404" pitchFamily="50" charset="2"/>
              </a:rPr>
              <a:t>with Vol. 380, issue 6773 (6 February 2014</a:t>
            </a:r>
            <a:r>
              <a:rPr lang="en-US" sz="2000" dirty="0" smtClean="0">
                <a:latin typeface="ALA BT Courier" panose="02070509030505020404" pitchFamily="50" charset="2"/>
              </a:rPr>
              <a:t>).</a:t>
            </a:r>
          </a:p>
          <a:p>
            <a:pPr lvl="1">
              <a:buClr>
                <a:schemeClr val="tx2"/>
              </a:buClr>
            </a:pPr>
            <a:r>
              <a:rPr lang="en-US" sz="1800" dirty="0" smtClean="0">
                <a:solidFill>
                  <a:schemeClr val="tx2"/>
                </a:solidFill>
              </a:rPr>
              <a:t>AACR2: </a:t>
            </a:r>
            <a:r>
              <a:rPr lang="en-US" sz="1800" dirty="0" smtClean="0">
                <a:latin typeface="ALA BT Courier" panose="02070509030505020404" pitchFamily="50" charset="2"/>
              </a:rPr>
              <a:t>Began with Vol. 380, issue 6773 (6 Feb. 2014).</a:t>
            </a:r>
            <a:endParaRPr lang="en-US" sz="1800" dirty="0">
              <a:solidFill>
                <a:schemeClr val="tx2"/>
              </a:solidFill>
            </a:endParaRPr>
          </a:p>
        </p:txBody>
      </p:sp>
      <p:sp>
        <p:nvSpPr>
          <p:cNvPr id="4" name="Slide Number Placeholder 3"/>
          <p:cNvSpPr>
            <a:spLocks noGrp="1"/>
          </p:cNvSpPr>
          <p:nvPr>
            <p:ph type="sldNum" sz="quarter" idx="12"/>
          </p:nvPr>
        </p:nvSpPr>
        <p:spPr/>
        <p:txBody>
          <a:bodyPr/>
          <a:lstStyle/>
          <a:p>
            <a:fld id="{5850983C-42EE-4FAE-97EF-E9ED6A9AF7E2}" type="slidenum">
              <a:rPr lang="en-US" smtClean="0"/>
              <a:t>54</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3350381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solidFill>
                  <a:schemeClr val="tx2"/>
                </a:solidFill>
              </a:rPr>
              <a:t>Publication Statement</a:t>
            </a:r>
            <a:br>
              <a:rPr lang="en-US" sz="4900" dirty="0" smtClean="0">
                <a:solidFill>
                  <a:schemeClr val="tx2"/>
                </a:solidFill>
              </a:rPr>
            </a:br>
            <a:r>
              <a:rPr lang="en-US" sz="4000" dirty="0" smtClean="0">
                <a:solidFill>
                  <a:schemeClr val="tx2"/>
                </a:solidFill>
                <a:hlinkClick r:id="rId3"/>
              </a:rPr>
              <a:t>RDA 2.8</a:t>
            </a:r>
            <a:endParaRPr lang="en-US" sz="4000" dirty="0">
              <a:solidFill>
                <a:schemeClr val="tx2"/>
              </a:solidFill>
            </a:endParaRPr>
          </a:p>
        </p:txBody>
      </p:sp>
      <p:sp>
        <p:nvSpPr>
          <p:cNvPr id="3" name="Content Placeholder 2"/>
          <p:cNvSpPr>
            <a:spLocks noGrp="1"/>
          </p:cNvSpPr>
          <p:nvPr>
            <p:ph idx="1"/>
          </p:nvPr>
        </p:nvSpPr>
        <p:spPr/>
        <p:txBody>
          <a:bodyPr>
            <a:normAutofit lnSpcReduction="10000"/>
          </a:bodyPr>
          <a:lstStyle/>
          <a:p>
            <a:r>
              <a:rPr lang="en-US" dirty="0">
                <a:solidFill>
                  <a:schemeClr val="tx2"/>
                </a:solidFill>
              </a:rPr>
              <a:t>P/N guidelines: record </a:t>
            </a:r>
            <a:r>
              <a:rPr lang="en-US" dirty="0" smtClean="0">
                <a:solidFill>
                  <a:schemeClr val="tx2"/>
                </a:solidFill>
              </a:rPr>
              <a:t>only data </a:t>
            </a:r>
            <a:r>
              <a:rPr lang="en-US" dirty="0">
                <a:solidFill>
                  <a:schemeClr val="tx2"/>
                </a:solidFill>
              </a:rPr>
              <a:t>related to original </a:t>
            </a:r>
            <a:r>
              <a:rPr lang="en-US" dirty="0" smtClean="0">
                <a:solidFill>
                  <a:schemeClr val="tx2"/>
                </a:solidFill>
              </a:rPr>
              <a:t>publication</a:t>
            </a:r>
          </a:p>
          <a:p>
            <a:r>
              <a:rPr lang="en-US" dirty="0" smtClean="0">
                <a:solidFill>
                  <a:schemeClr val="tx2"/>
                </a:solidFill>
              </a:rPr>
              <a:t>Only </a:t>
            </a:r>
            <a:r>
              <a:rPr lang="en-US" dirty="0">
                <a:solidFill>
                  <a:schemeClr val="tx2"/>
                </a:solidFill>
              </a:rPr>
              <a:t>first place and first name recorded are </a:t>
            </a:r>
            <a:r>
              <a:rPr lang="en-US" dirty="0" smtClean="0">
                <a:solidFill>
                  <a:schemeClr val="tx2"/>
                </a:solidFill>
              </a:rPr>
              <a:t>PCC Core</a:t>
            </a:r>
            <a:r>
              <a:rPr lang="en-US" dirty="0">
                <a:solidFill>
                  <a:schemeClr val="tx2"/>
                </a:solidFill>
              </a:rPr>
              <a:t>, others are </a:t>
            </a:r>
            <a:r>
              <a:rPr lang="en-US" dirty="0" smtClean="0">
                <a:solidFill>
                  <a:schemeClr val="tx2"/>
                </a:solidFill>
              </a:rPr>
              <a:t>optional</a:t>
            </a:r>
          </a:p>
          <a:p>
            <a:r>
              <a:rPr lang="en-US" dirty="0" smtClean="0">
                <a:solidFill>
                  <a:schemeClr val="tx2"/>
                </a:solidFill>
              </a:rPr>
              <a:t>Transcribe </a:t>
            </a:r>
            <a:r>
              <a:rPr lang="en-US" dirty="0">
                <a:solidFill>
                  <a:schemeClr val="tx2"/>
                </a:solidFill>
              </a:rPr>
              <a:t>places and names as they appear on the </a:t>
            </a:r>
            <a:r>
              <a:rPr lang="en-US" dirty="0" smtClean="0">
                <a:solidFill>
                  <a:schemeClr val="tx2"/>
                </a:solidFill>
              </a:rPr>
              <a:t>source</a:t>
            </a:r>
          </a:p>
          <a:p>
            <a:pPr lvl="1"/>
            <a:r>
              <a:rPr lang="en-US" dirty="0" smtClean="0">
                <a:solidFill>
                  <a:schemeClr val="tx2"/>
                </a:solidFill>
              </a:rPr>
              <a:t>Preferred </a:t>
            </a:r>
            <a:r>
              <a:rPr lang="en-US" dirty="0">
                <a:solidFill>
                  <a:schemeClr val="tx2"/>
                </a:solidFill>
              </a:rPr>
              <a:t>source for place: same source as </a:t>
            </a:r>
            <a:r>
              <a:rPr lang="en-US" dirty="0" smtClean="0">
                <a:solidFill>
                  <a:schemeClr val="tx2"/>
                </a:solidFill>
              </a:rPr>
              <a:t>name</a:t>
            </a:r>
          </a:p>
          <a:p>
            <a:pPr lvl="1"/>
            <a:r>
              <a:rPr lang="en-US" dirty="0">
                <a:solidFill>
                  <a:schemeClr val="tx2"/>
                </a:solidFill>
              </a:rPr>
              <a:t>Preferred source for name: same source as title proper</a:t>
            </a:r>
          </a:p>
        </p:txBody>
      </p:sp>
      <p:sp>
        <p:nvSpPr>
          <p:cNvPr id="4" name="Slide Number Placeholder 3"/>
          <p:cNvSpPr>
            <a:spLocks noGrp="1"/>
          </p:cNvSpPr>
          <p:nvPr>
            <p:ph type="sldNum" sz="quarter" idx="12"/>
          </p:nvPr>
        </p:nvSpPr>
        <p:spPr/>
        <p:txBody>
          <a:bodyPr/>
          <a:lstStyle/>
          <a:p>
            <a:fld id="{5850983C-42EE-4FAE-97EF-E9ED6A9AF7E2}" type="slidenum">
              <a:rPr lang="en-US" smtClean="0"/>
              <a:t>55</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3805844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solidFill>
                  <a:schemeClr val="tx2"/>
                </a:solidFill>
              </a:rPr>
              <a:t>Publication Statement cont’d</a:t>
            </a:r>
            <a:br>
              <a:rPr lang="en-US" sz="4900" dirty="0" smtClean="0">
                <a:solidFill>
                  <a:schemeClr val="tx2"/>
                </a:solidFill>
              </a:rPr>
            </a:br>
            <a:r>
              <a:rPr lang="en-US" sz="4000" dirty="0" smtClean="0">
                <a:solidFill>
                  <a:schemeClr val="tx2"/>
                </a:solidFill>
                <a:hlinkClick r:id="rId3"/>
              </a:rPr>
              <a:t>RDA 2.8</a:t>
            </a:r>
            <a:endParaRPr lang="en-US" sz="4000" dirty="0">
              <a:solidFill>
                <a:schemeClr val="tx2"/>
              </a:solidFill>
            </a:endParaRPr>
          </a:p>
        </p:txBody>
      </p:sp>
      <p:sp>
        <p:nvSpPr>
          <p:cNvPr id="3" name="Content Placeholder 2"/>
          <p:cNvSpPr>
            <a:spLocks noGrp="1"/>
          </p:cNvSpPr>
          <p:nvPr>
            <p:ph idx="1"/>
          </p:nvPr>
        </p:nvSpPr>
        <p:spPr/>
        <p:txBody>
          <a:bodyPr>
            <a:normAutofit fontScale="92500" lnSpcReduction="10000"/>
          </a:bodyPr>
          <a:lstStyle/>
          <a:p>
            <a:r>
              <a:rPr lang="en-US" dirty="0" smtClean="0">
                <a:solidFill>
                  <a:schemeClr val="tx2"/>
                </a:solidFill>
              </a:rPr>
              <a:t>What about date?  May not be required at all!  (no change from AACR2)</a:t>
            </a:r>
          </a:p>
          <a:p>
            <a:pPr lvl="1"/>
            <a:r>
              <a:rPr lang="en-US" sz="3200" dirty="0" smtClean="0">
                <a:solidFill>
                  <a:schemeClr val="tx2"/>
                </a:solidFill>
              </a:rPr>
              <a:t>Serials</a:t>
            </a:r>
            <a:r>
              <a:rPr lang="en-US" sz="3200" dirty="0">
                <a:solidFill>
                  <a:schemeClr val="tx2"/>
                </a:solidFill>
              </a:rPr>
              <a:t>: record publication date of first and/or last issue </a:t>
            </a:r>
            <a:r>
              <a:rPr lang="en-US" sz="3200" i="1" dirty="0">
                <a:solidFill>
                  <a:schemeClr val="tx2"/>
                </a:solidFill>
              </a:rPr>
              <a:t>only</a:t>
            </a:r>
            <a:r>
              <a:rPr lang="en-US" sz="3200" dirty="0">
                <a:solidFill>
                  <a:schemeClr val="tx2"/>
                </a:solidFill>
              </a:rPr>
              <a:t> if issue is in hand </a:t>
            </a:r>
            <a:r>
              <a:rPr lang="en-US" sz="3200" u="sng" dirty="0">
                <a:solidFill>
                  <a:schemeClr val="tx2"/>
                </a:solidFill>
              </a:rPr>
              <a:t>and</a:t>
            </a:r>
            <a:r>
              <a:rPr lang="en-US" sz="3200" dirty="0">
                <a:solidFill>
                  <a:schemeClr val="tx2"/>
                </a:solidFill>
              </a:rPr>
              <a:t> date is </a:t>
            </a:r>
            <a:r>
              <a:rPr lang="en-US" sz="3200" dirty="0" smtClean="0">
                <a:solidFill>
                  <a:schemeClr val="tx2"/>
                </a:solidFill>
              </a:rPr>
              <a:t>known</a:t>
            </a:r>
          </a:p>
          <a:p>
            <a:pPr lvl="1"/>
            <a:r>
              <a:rPr lang="en-US" sz="3200" dirty="0" smtClean="0">
                <a:solidFill>
                  <a:schemeClr val="tx2"/>
                </a:solidFill>
              </a:rPr>
              <a:t>IRs</a:t>
            </a:r>
            <a:r>
              <a:rPr lang="en-US" sz="3200" dirty="0">
                <a:solidFill>
                  <a:schemeClr val="tx2"/>
                </a:solidFill>
              </a:rPr>
              <a:t>: record pub. date if known, otherwise try to supply, but if you can’t do either, do not record anything </a:t>
            </a:r>
            <a:r>
              <a:rPr lang="en-US" sz="3200" dirty="0" smtClean="0">
                <a:solidFill>
                  <a:schemeClr val="tx2"/>
                </a:solidFill>
              </a:rPr>
              <a:t>for </a:t>
            </a:r>
            <a:r>
              <a:rPr lang="en-US" sz="3200" dirty="0">
                <a:solidFill>
                  <a:schemeClr val="tx2"/>
                </a:solidFill>
              </a:rPr>
              <a:t>the date </a:t>
            </a:r>
            <a:r>
              <a:rPr lang="en-US" sz="3200" dirty="0" smtClean="0">
                <a:solidFill>
                  <a:schemeClr val="tx2"/>
                </a:solidFill>
              </a:rPr>
              <a:t>element</a:t>
            </a:r>
          </a:p>
          <a:p>
            <a:r>
              <a:rPr lang="en-US" dirty="0" smtClean="0">
                <a:solidFill>
                  <a:schemeClr val="tx2"/>
                </a:solidFill>
              </a:rPr>
              <a:t>Whether </a:t>
            </a:r>
            <a:r>
              <a:rPr lang="en-US" dirty="0">
                <a:solidFill>
                  <a:schemeClr val="tx2"/>
                </a:solidFill>
              </a:rPr>
              <a:t>you use 264 _1 $c or not, you still need to record </a:t>
            </a:r>
            <a:r>
              <a:rPr lang="en-US" dirty="0" smtClean="0">
                <a:solidFill>
                  <a:schemeClr val="tx2"/>
                </a:solidFill>
              </a:rPr>
              <a:t>something </a:t>
            </a:r>
            <a:r>
              <a:rPr lang="en-US" dirty="0">
                <a:solidFill>
                  <a:schemeClr val="tx2"/>
                </a:solidFill>
              </a:rPr>
              <a:t>in </a:t>
            </a:r>
            <a:r>
              <a:rPr lang="en-US" dirty="0" smtClean="0">
                <a:solidFill>
                  <a:schemeClr val="tx2"/>
                </a:solidFill>
              </a:rPr>
              <a:t>OCLC </a:t>
            </a:r>
            <a:r>
              <a:rPr lang="en-US" dirty="0">
                <a:solidFill>
                  <a:schemeClr val="tx2"/>
                </a:solidFill>
              </a:rPr>
              <a:t>Fixed Fields</a:t>
            </a:r>
            <a:endParaRPr lang="en-US" dirty="0" smtClean="0">
              <a:solidFill>
                <a:schemeClr val="tx2"/>
              </a:solidFill>
            </a:endParaRPr>
          </a:p>
        </p:txBody>
      </p:sp>
      <p:sp>
        <p:nvSpPr>
          <p:cNvPr id="4" name="Slide Number Placeholder 3"/>
          <p:cNvSpPr>
            <a:spLocks noGrp="1"/>
          </p:cNvSpPr>
          <p:nvPr>
            <p:ph type="sldNum" sz="quarter" idx="12"/>
          </p:nvPr>
        </p:nvSpPr>
        <p:spPr/>
        <p:txBody>
          <a:bodyPr/>
          <a:lstStyle/>
          <a:p>
            <a:fld id="{5850983C-42EE-4FAE-97EF-E9ED6A9AF7E2}" type="slidenum">
              <a:rPr lang="en-US" smtClean="0"/>
              <a:t>56</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772065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solidFill>
                  <a:schemeClr val="tx2"/>
                </a:solidFill>
              </a:rPr>
              <a:t>Series Statement</a:t>
            </a:r>
            <a:br>
              <a:rPr lang="en-US" sz="4900" dirty="0" smtClean="0">
                <a:solidFill>
                  <a:schemeClr val="tx2"/>
                </a:solidFill>
              </a:rPr>
            </a:br>
            <a:r>
              <a:rPr lang="en-US" sz="4000" dirty="0" smtClean="0">
                <a:solidFill>
                  <a:schemeClr val="tx2"/>
                </a:solidFill>
                <a:hlinkClick r:id="rId3"/>
              </a:rPr>
              <a:t>RDA 2.12</a:t>
            </a:r>
            <a:endParaRPr lang="en-US" sz="4000" dirty="0">
              <a:solidFill>
                <a:schemeClr val="tx2"/>
              </a:solidFill>
            </a:endParaRPr>
          </a:p>
        </p:txBody>
      </p:sp>
      <p:sp>
        <p:nvSpPr>
          <p:cNvPr id="3" name="Content Placeholder 2"/>
          <p:cNvSpPr>
            <a:spLocks noGrp="1"/>
          </p:cNvSpPr>
          <p:nvPr>
            <p:ph idx="1"/>
          </p:nvPr>
        </p:nvSpPr>
        <p:spPr/>
        <p:txBody>
          <a:bodyPr>
            <a:normAutofit fontScale="92500" lnSpcReduction="10000"/>
          </a:bodyPr>
          <a:lstStyle/>
          <a:p>
            <a:r>
              <a:rPr lang="en-US" dirty="0" smtClean="0">
                <a:solidFill>
                  <a:schemeClr val="tx2"/>
                </a:solidFill>
              </a:rPr>
              <a:t>Includes Series and, if applicable, Subseries</a:t>
            </a:r>
          </a:p>
          <a:p>
            <a:r>
              <a:rPr lang="en-US" dirty="0" smtClean="0">
                <a:solidFill>
                  <a:schemeClr val="tx2"/>
                </a:solidFill>
              </a:rPr>
              <a:t>Title proper: may take from outside the resource (2.12.2.2, 2.12.10.2); use square brackets if so</a:t>
            </a:r>
          </a:p>
          <a:p>
            <a:r>
              <a:rPr lang="en-US" dirty="0" smtClean="0">
                <a:solidFill>
                  <a:schemeClr val="tx2"/>
                </a:solidFill>
              </a:rPr>
              <a:t>ISSN: may take from outside the resource (2.12.8.2, 2.12.16.2)</a:t>
            </a:r>
          </a:p>
          <a:p>
            <a:r>
              <a:rPr lang="en-US" dirty="0" smtClean="0">
                <a:solidFill>
                  <a:schemeClr val="tx2"/>
                </a:solidFill>
              </a:rPr>
              <a:t>Numbering: transcribe the term as it appears on the source; apply </a:t>
            </a:r>
            <a:r>
              <a:rPr lang="en-US" dirty="0" smtClean="0">
                <a:solidFill>
                  <a:schemeClr val="tx2"/>
                </a:solidFill>
                <a:hlinkClick r:id="rId4"/>
              </a:rPr>
              <a:t>RDA 1.8</a:t>
            </a:r>
            <a:r>
              <a:rPr lang="en-US" dirty="0" smtClean="0">
                <a:solidFill>
                  <a:schemeClr val="tx2"/>
                </a:solidFill>
              </a:rPr>
              <a:t> for the number (2.12.9.3, 2.12.17.3)</a:t>
            </a:r>
          </a:p>
          <a:p>
            <a:r>
              <a:rPr lang="en-US" dirty="0" smtClean="0">
                <a:solidFill>
                  <a:schemeClr val="tx2"/>
                </a:solidFill>
              </a:rPr>
              <a:t>P/N guidelines</a:t>
            </a:r>
            <a:r>
              <a:rPr lang="en-US" dirty="0">
                <a:solidFill>
                  <a:schemeClr val="tx2"/>
                </a:solidFill>
              </a:rPr>
              <a:t>: ignore any provider-specific series</a:t>
            </a:r>
          </a:p>
        </p:txBody>
      </p:sp>
      <p:sp>
        <p:nvSpPr>
          <p:cNvPr id="4" name="Slide Number Placeholder 3"/>
          <p:cNvSpPr>
            <a:spLocks noGrp="1"/>
          </p:cNvSpPr>
          <p:nvPr>
            <p:ph type="sldNum" sz="quarter" idx="12"/>
          </p:nvPr>
        </p:nvSpPr>
        <p:spPr/>
        <p:txBody>
          <a:bodyPr/>
          <a:lstStyle/>
          <a:p>
            <a:fld id="{D58CA5BC-0915-4598-8AF6-3853EEF99DC2}" type="slidenum">
              <a:rPr lang="en-US" smtClean="0"/>
              <a:t>57</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4079828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solidFill>
                  <a:schemeClr val="tx2"/>
                </a:solidFill>
              </a:rPr>
              <a:t>Mode of Issuance</a:t>
            </a:r>
            <a:br>
              <a:rPr lang="en-US" sz="4900" dirty="0" smtClean="0">
                <a:solidFill>
                  <a:schemeClr val="tx2"/>
                </a:solidFill>
              </a:rPr>
            </a:br>
            <a:r>
              <a:rPr lang="en-US" sz="4000" dirty="0" smtClean="0">
                <a:solidFill>
                  <a:schemeClr val="tx2"/>
                </a:solidFill>
                <a:hlinkClick r:id="rId3"/>
              </a:rPr>
              <a:t>RDA 2.13</a:t>
            </a:r>
            <a:endParaRPr lang="en-US" sz="4000" dirty="0">
              <a:solidFill>
                <a:schemeClr val="tx2"/>
              </a:solidFill>
            </a:endParaRPr>
          </a:p>
        </p:txBody>
      </p:sp>
      <p:sp>
        <p:nvSpPr>
          <p:cNvPr id="4" name="Slide Number Placeholder 3"/>
          <p:cNvSpPr>
            <a:spLocks noGrp="1"/>
          </p:cNvSpPr>
          <p:nvPr>
            <p:ph type="sldNum" sz="quarter" idx="12"/>
          </p:nvPr>
        </p:nvSpPr>
        <p:spPr/>
        <p:txBody>
          <a:bodyPr/>
          <a:lstStyle/>
          <a:p>
            <a:fld id="{D58CA5BC-0915-4598-8AF6-3853EEF99DC2}" type="slidenum">
              <a:rPr lang="en-US" smtClean="0"/>
              <a:t>58</a:t>
            </a:fld>
            <a:endParaRPr lang="en-US" dirty="0"/>
          </a:p>
        </p:txBody>
      </p:sp>
      <p:sp>
        <p:nvSpPr>
          <p:cNvPr id="6" name="TextBox 5"/>
          <p:cNvSpPr txBox="1"/>
          <p:nvPr/>
        </p:nvSpPr>
        <p:spPr>
          <a:xfrm>
            <a:off x="1761197" y="5315251"/>
            <a:ext cx="5692905" cy="523220"/>
          </a:xfrm>
          <a:prstGeom prst="rect">
            <a:avLst/>
          </a:prstGeom>
          <a:noFill/>
        </p:spPr>
        <p:txBody>
          <a:bodyPr wrap="none" rtlCol="0">
            <a:spAutoFit/>
          </a:bodyPr>
          <a:lstStyle/>
          <a:p>
            <a:pPr algn="ctr"/>
            <a:r>
              <a:rPr lang="en-US" sz="2800" dirty="0" smtClean="0">
                <a:solidFill>
                  <a:schemeClr val="tx2"/>
                </a:solidFill>
              </a:rPr>
              <a:t>OCLC Fixed </a:t>
            </a:r>
            <a:r>
              <a:rPr lang="en-US" sz="2800" dirty="0">
                <a:solidFill>
                  <a:schemeClr val="tx2"/>
                </a:solidFill>
              </a:rPr>
              <a:t>Fields in Connexion </a:t>
            </a:r>
            <a:r>
              <a:rPr lang="en-US" sz="2800" dirty="0" smtClean="0">
                <a:solidFill>
                  <a:schemeClr val="tx2"/>
                </a:solidFill>
              </a:rPr>
              <a:t>Client</a:t>
            </a:r>
            <a:endParaRPr lang="en-US" sz="2800" dirty="0">
              <a:solidFill>
                <a:schemeClr val="tx2"/>
              </a:solidFill>
            </a:endParaRPr>
          </a:p>
        </p:txBody>
      </p:sp>
      <p:grpSp>
        <p:nvGrpSpPr>
          <p:cNvPr id="7" name="Group 6"/>
          <p:cNvGrpSpPr/>
          <p:nvPr/>
        </p:nvGrpSpPr>
        <p:grpSpPr>
          <a:xfrm>
            <a:off x="182880" y="6309360"/>
            <a:ext cx="2133586" cy="461665"/>
            <a:chOff x="304814" y="6208067"/>
            <a:chExt cx="2133586" cy="461665"/>
          </a:xfrm>
        </p:grpSpPr>
        <p:pic>
          <p:nvPicPr>
            <p:cNvPr id="8"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pic>
        <p:nvPicPr>
          <p:cNvPr id="5" name="Content Placeholder 4"/>
          <p:cNvPicPr>
            <a:picLocks noGrp="1" noChangeAspect="1"/>
          </p:cNvPicPr>
          <p:nvPr>
            <p:ph idx="1"/>
          </p:nvPr>
        </p:nvPicPr>
        <p:blipFill>
          <a:blip r:embed="rId5">
            <a:extLst>
              <a:ext uri="{28A0092B-C50C-407E-A947-70E740481C1C}">
                <a14:useLocalDpi xmlns:a14="http://schemas.microsoft.com/office/drawing/2010/main" val="0"/>
              </a:ext>
            </a:extLst>
          </a:blip>
          <a:stretch>
            <a:fillRect/>
          </a:stretch>
        </p:blipFill>
        <p:spPr>
          <a:xfrm>
            <a:off x="754380" y="1752600"/>
            <a:ext cx="7635240" cy="3276600"/>
          </a:xfrm>
        </p:spPr>
      </p:pic>
      <p:sp>
        <p:nvSpPr>
          <p:cNvPr id="12" name="Oval 11"/>
          <p:cNvSpPr/>
          <p:nvPr/>
        </p:nvSpPr>
        <p:spPr>
          <a:xfrm>
            <a:off x="914400" y="2819400"/>
            <a:ext cx="2405236" cy="9906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047944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heel(1)">
                                      <p:cBhvr>
                                        <p:cTn id="7"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solidFill>
                  <a:schemeClr val="tx2"/>
                </a:solidFill>
              </a:rPr>
              <a:t>Frequency</a:t>
            </a:r>
            <a:br>
              <a:rPr lang="en-US" sz="4900" dirty="0" smtClean="0">
                <a:solidFill>
                  <a:schemeClr val="tx2"/>
                </a:solidFill>
              </a:rPr>
            </a:br>
            <a:r>
              <a:rPr lang="en-US" sz="4000" dirty="0" smtClean="0">
                <a:solidFill>
                  <a:schemeClr val="tx2"/>
                </a:solidFill>
                <a:hlinkClick r:id="rId3"/>
              </a:rPr>
              <a:t>RDA 2.14</a:t>
            </a:r>
            <a:endParaRPr lang="en-US" sz="4000" dirty="0">
              <a:solidFill>
                <a:schemeClr val="tx2"/>
              </a:solidFill>
            </a:endParaRPr>
          </a:p>
        </p:txBody>
      </p:sp>
      <p:sp>
        <p:nvSpPr>
          <p:cNvPr id="3" name="Content Placeholder 2"/>
          <p:cNvSpPr>
            <a:spLocks noGrp="1"/>
          </p:cNvSpPr>
          <p:nvPr>
            <p:ph idx="1"/>
          </p:nvPr>
        </p:nvSpPr>
        <p:spPr/>
        <p:txBody>
          <a:bodyPr>
            <a:normAutofit fontScale="92500" lnSpcReduction="20000"/>
          </a:bodyPr>
          <a:lstStyle/>
          <a:p>
            <a:r>
              <a:rPr lang="en-US" dirty="0" smtClean="0">
                <a:solidFill>
                  <a:schemeClr val="tx2"/>
                </a:solidFill>
              </a:rPr>
              <a:t>No change from AACR2</a:t>
            </a:r>
          </a:p>
          <a:p>
            <a:r>
              <a:rPr lang="en-US" dirty="0" smtClean="0">
                <a:solidFill>
                  <a:schemeClr val="tx2"/>
                </a:solidFill>
              </a:rPr>
              <a:t>Current frequency is PCC Core if known</a:t>
            </a:r>
          </a:p>
          <a:p>
            <a:r>
              <a:rPr lang="en-US" dirty="0" smtClean="0">
                <a:solidFill>
                  <a:schemeClr val="tx2"/>
                </a:solidFill>
              </a:rPr>
              <a:t>Former frequency not required in original records, but should be maintained/updated in existing records</a:t>
            </a:r>
          </a:p>
          <a:p>
            <a:r>
              <a:rPr lang="en-US" dirty="0" smtClean="0">
                <a:solidFill>
                  <a:schemeClr val="tx2"/>
                </a:solidFill>
              </a:rPr>
              <a:t>Use terms at RDA 2.14.1.3 if applicable</a:t>
            </a:r>
          </a:p>
          <a:p>
            <a:pPr lvl="1"/>
            <a:r>
              <a:rPr lang="en-US" dirty="0" smtClean="0">
                <a:solidFill>
                  <a:schemeClr val="tx2"/>
                </a:solidFill>
              </a:rPr>
              <a:t>Otherwise use phrases at RDA 2.17.12.3 and CCM 13.3</a:t>
            </a:r>
          </a:p>
          <a:p>
            <a:r>
              <a:rPr lang="en-US" dirty="0" smtClean="0">
                <a:solidFill>
                  <a:schemeClr val="tx2"/>
                </a:solidFill>
              </a:rPr>
              <a:t>If </a:t>
            </a:r>
            <a:r>
              <a:rPr lang="en-US" dirty="0">
                <a:solidFill>
                  <a:schemeClr val="tx2"/>
                </a:solidFill>
              </a:rPr>
              <a:t>frequency is unknown, do not record </a:t>
            </a:r>
            <a:r>
              <a:rPr lang="en-US" dirty="0" smtClean="0">
                <a:solidFill>
                  <a:schemeClr val="tx2"/>
                </a:solidFill>
              </a:rPr>
              <a:t>anything</a:t>
            </a:r>
            <a:endParaRPr lang="en-US" dirty="0">
              <a:solidFill>
                <a:schemeClr val="tx2"/>
              </a:solidFill>
            </a:endParaRPr>
          </a:p>
          <a:p>
            <a:r>
              <a:rPr lang="en-US" dirty="0" smtClean="0">
                <a:solidFill>
                  <a:schemeClr val="tx2"/>
                </a:solidFill>
              </a:rPr>
              <a:t>Coding OCLC FFs Freq and Regl is optional</a:t>
            </a:r>
          </a:p>
          <a:p>
            <a:pPr lvl="1"/>
            <a:r>
              <a:rPr lang="en-US" dirty="0" smtClean="0">
                <a:solidFill>
                  <a:schemeClr val="tx2"/>
                </a:solidFill>
              </a:rPr>
              <a:t>If not coding, use fill characters instead → </a:t>
            </a:r>
            <a:r>
              <a:rPr lang="en-US" sz="3000"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5850983C-42EE-4FAE-97EF-E9ED6A9AF7E2}" type="slidenum">
              <a:rPr lang="en-US" smtClean="0"/>
              <a:t>59</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223055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solidFill>
              </a:rPr>
              <a:t>PCC/CONSER Documentation</a:t>
            </a:r>
            <a:endParaRPr lang="en-US" dirty="0">
              <a:solidFill>
                <a:schemeClr val="tx2"/>
              </a:solidFill>
            </a:endParaRPr>
          </a:p>
        </p:txBody>
      </p:sp>
      <p:sp>
        <p:nvSpPr>
          <p:cNvPr id="3" name="Content Placeholder 2"/>
          <p:cNvSpPr>
            <a:spLocks noGrp="1"/>
          </p:cNvSpPr>
          <p:nvPr>
            <p:ph idx="1"/>
          </p:nvPr>
        </p:nvSpPr>
        <p:spPr/>
        <p:txBody>
          <a:bodyPr/>
          <a:lstStyle/>
          <a:p>
            <a:r>
              <a:rPr lang="en-US" dirty="0" smtClean="0">
                <a:solidFill>
                  <a:schemeClr val="tx2"/>
                </a:solidFill>
              </a:rPr>
              <a:t>Currently in force</a:t>
            </a:r>
          </a:p>
          <a:p>
            <a:pPr lvl="1"/>
            <a:r>
              <a:rPr lang="en-US" sz="3200" dirty="0" smtClean="0">
                <a:solidFill>
                  <a:schemeClr val="tx2"/>
                </a:solidFill>
              </a:rPr>
              <a:t>CONSER Standard Record (CSR) Metadata Application Profile</a:t>
            </a:r>
            <a:endParaRPr lang="en-US" dirty="0" smtClean="0">
              <a:solidFill>
                <a:schemeClr val="tx2"/>
              </a:solidFill>
            </a:endParaRPr>
          </a:p>
          <a:p>
            <a:pPr lvl="1"/>
            <a:r>
              <a:rPr lang="en-US" sz="3200" dirty="0" smtClean="0">
                <a:solidFill>
                  <a:schemeClr val="tx2"/>
                </a:solidFill>
              </a:rPr>
              <a:t>Provider-Neutral E-Resource guide</a:t>
            </a:r>
          </a:p>
          <a:p>
            <a:pPr lvl="1"/>
            <a:r>
              <a:rPr lang="en-US" sz="3200" dirty="0" smtClean="0">
                <a:solidFill>
                  <a:schemeClr val="tx2"/>
                </a:solidFill>
              </a:rPr>
              <a:t>sort of: RDA Cataloging Checklist</a:t>
            </a:r>
          </a:p>
          <a:p>
            <a:pPr lvl="1"/>
            <a:r>
              <a:rPr lang="en-US" sz="3200" dirty="0" smtClean="0">
                <a:solidFill>
                  <a:schemeClr val="tx2"/>
                </a:solidFill>
              </a:rPr>
              <a:t>BIBCO Standard Record (BSR)</a:t>
            </a:r>
          </a:p>
          <a:p>
            <a:pPr marL="857250" lvl="2" indent="0">
              <a:buNone/>
            </a:pPr>
            <a:r>
              <a:rPr lang="en-US" sz="2800" dirty="0" smtClean="0">
                <a:solidFill>
                  <a:schemeClr val="tx2"/>
                </a:solidFill>
              </a:rPr>
              <a:t>for applicable PCC Core elements of any           non-textual serials &amp; IRs</a:t>
            </a:r>
            <a:endParaRPr lang="en-US" sz="2800" dirty="0">
              <a:solidFill>
                <a:schemeClr val="tx2"/>
              </a:solidFill>
            </a:endParaRPr>
          </a:p>
        </p:txBody>
      </p:sp>
      <p:sp>
        <p:nvSpPr>
          <p:cNvPr id="4" name="Slide Number Placeholder 3"/>
          <p:cNvSpPr>
            <a:spLocks noGrp="1"/>
          </p:cNvSpPr>
          <p:nvPr>
            <p:ph type="sldNum" sz="quarter" idx="12"/>
          </p:nvPr>
        </p:nvSpPr>
        <p:spPr/>
        <p:txBody>
          <a:bodyPr/>
          <a:lstStyle/>
          <a:p>
            <a:fld id="{5850983C-42EE-4FAE-97EF-E9ED6A9AF7E2}" type="slidenum">
              <a:rPr lang="en-US" smtClean="0"/>
              <a:t>6</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3811295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solidFill>
                  <a:schemeClr val="tx2"/>
                </a:solidFill>
              </a:rPr>
              <a:t>Identifier for the Manifestation</a:t>
            </a:r>
            <a:br>
              <a:rPr lang="en-US" sz="4900" dirty="0" smtClean="0">
                <a:solidFill>
                  <a:schemeClr val="tx2"/>
                </a:solidFill>
              </a:rPr>
            </a:br>
            <a:r>
              <a:rPr lang="en-US" sz="4000" dirty="0" smtClean="0">
                <a:solidFill>
                  <a:schemeClr val="tx2"/>
                </a:solidFill>
                <a:hlinkClick r:id="rId3"/>
              </a:rPr>
              <a:t>RDA 2.15</a:t>
            </a:r>
            <a:endParaRPr lang="en-US" sz="4000" dirty="0">
              <a:solidFill>
                <a:schemeClr val="tx2"/>
              </a:solidFill>
            </a:endParaRPr>
          </a:p>
        </p:txBody>
      </p:sp>
      <p:sp>
        <p:nvSpPr>
          <p:cNvPr id="3" name="Content Placeholder 2"/>
          <p:cNvSpPr>
            <a:spLocks noGrp="1"/>
          </p:cNvSpPr>
          <p:nvPr>
            <p:ph idx="1"/>
          </p:nvPr>
        </p:nvSpPr>
        <p:spPr/>
        <p:txBody>
          <a:bodyPr>
            <a:normAutofit lnSpcReduction="10000"/>
          </a:bodyPr>
          <a:lstStyle/>
          <a:p>
            <a:r>
              <a:rPr lang="en-US" dirty="0" smtClean="0">
                <a:solidFill>
                  <a:schemeClr val="tx2"/>
                </a:solidFill>
              </a:rPr>
              <a:t>ISSN </a:t>
            </a:r>
            <a:r>
              <a:rPr lang="en-US" dirty="0">
                <a:solidFill>
                  <a:schemeClr val="tx2"/>
                </a:solidFill>
              </a:rPr>
              <a:t>is PCC </a:t>
            </a:r>
            <a:r>
              <a:rPr lang="en-US" dirty="0" smtClean="0">
                <a:solidFill>
                  <a:schemeClr val="tx2"/>
                </a:solidFill>
              </a:rPr>
              <a:t>Core</a:t>
            </a:r>
          </a:p>
          <a:p>
            <a:pPr lvl="1"/>
            <a:r>
              <a:rPr lang="en-US" dirty="0" smtClean="0">
                <a:solidFill>
                  <a:schemeClr val="tx2"/>
                </a:solidFill>
              </a:rPr>
              <a:t>Record </a:t>
            </a:r>
            <a:r>
              <a:rPr lang="en-US" dirty="0">
                <a:solidFill>
                  <a:schemeClr val="tx2"/>
                </a:solidFill>
              </a:rPr>
              <a:t>from piece(s) in hand/on screen or from ISSN </a:t>
            </a:r>
            <a:r>
              <a:rPr lang="en-US" dirty="0" smtClean="0">
                <a:solidFill>
                  <a:schemeClr val="tx2"/>
                </a:solidFill>
              </a:rPr>
              <a:t>Portal</a:t>
            </a:r>
          </a:p>
          <a:p>
            <a:pPr lvl="1"/>
            <a:r>
              <a:rPr lang="en-US" dirty="0" smtClean="0">
                <a:solidFill>
                  <a:schemeClr val="tx2"/>
                </a:solidFill>
              </a:rPr>
              <a:t>If </a:t>
            </a:r>
            <a:r>
              <a:rPr lang="en-US" dirty="0">
                <a:solidFill>
                  <a:schemeClr val="tx2"/>
                </a:solidFill>
              </a:rPr>
              <a:t>ISSNs for multiple formats (manifestations) are present on the source, record only the one for the format you’re cataloging </a:t>
            </a:r>
            <a:r>
              <a:rPr lang="en-US" dirty="0" smtClean="0">
                <a:solidFill>
                  <a:schemeClr val="tx2"/>
                </a:solidFill>
              </a:rPr>
              <a:t>in MARC 022$a</a:t>
            </a:r>
          </a:p>
          <a:p>
            <a:pPr lvl="2"/>
            <a:r>
              <a:rPr lang="en-US" dirty="0" smtClean="0">
                <a:solidFill>
                  <a:schemeClr val="tx2"/>
                </a:solidFill>
              </a:rPr>
              <a:t>Others </a:t>
            </a:r>
            <a:r>
              <a:rPr lang="en-US" dirty="0">
                <a:solidFill>
                  <a:schemeClr val="tx2"/>
                </a:solidFill>
              </a:rPr>
              <a:t>may be recorded in </a:t>
            </a:r>
            <a:r>
              <a:rPr lang="en-US" dirty="0" smtClean="0">
                <a:solidFill>
                  <a:schemeClr val="tx2"/>
                </a:solidFill>
              </a:rPr>
              <a:t>MARC 776$x</a:t>
            </a:r>
          </a:p>
          <a:p>
            <a:r>
              <a:rPr lang="en-US" dirty="0" smtClean="0">
                <a:solidFill>
                  <a:schemeClr val="tx2"/>
                </a:solidFill>
              </a:rPr>
              <a:t>ISBN is PCC Core for IRs</a:t>
            </a:r>
          </a:p>
          <a:p>
            <a:pPr lvl="1"/>
            <a:r>
              <a:rPr lang="en-US" dirty="0" smtClean="0">
                <a:solidFill>
                  <a:schemeClr val="tx2"/>
                </a:solidFill>
              </a:rPr>
              <a:t>Record </a:t>
            </a:r>
            <a:r>
              <a:rPr lang="en-US" dirty="0">
                <a:solidFill>
                  <a:schemeClr val="tx2"/>
                </a:solidFill>
              </a:rPr>
              <a:t>in </a:t>
            </a:r>
            <a:r>
              <a:rPr lang="en-US" dirty="0" smtClean="0">
                <a:solidFill>
                  <a:schemeClr val="tx2"/>
                </a:solidFill>
              </a:rPr>
              <a:t>MARC 020$a </a:t>
            </a:r>
            <a:r>
              <a:rPr lang="en-US" dirty="0">
                <a:solidFill>
                  <a:schemeClr val="tx2"/>
                </a:solidFill>
              </a:rPr>
              <a:t>for the format in </a:t>
            </a:r>
            <a:r>
              <a:rPr lang="en-US" dirty="0" smtClean="0">
                <a:solidFill>
                  <a:schemeClr val="tx2"/>
                </a:solidFill>
              </a:rPr>
              <a:t>hand</a:t>
            </a:r>
          </a:p>
          <a:p>
            <a:pPr lvl="2"/>
            <a:r>
              <a:rPr lang="en-US" dirty="0" smtClean="0">
                <a:solidFill>
                  <a:schemeClr val="tx2"/>
                </a:solidFill>
              </a:rPr>
              <a:t>Other </a:t>
            </a:r>
            <a:r>
              <a:rPr lang="en-US" dirty="0">
                <a:solidFill>
                  <a:schemeClr val="tx2"/>
                </a:solidFill>
              </a:rPr>
              <a:t>format ISBNs may be recorded in </a:t>
            </a:r>
            <a:r>
              <a:rPr lang="en-US" dirty="0" smtClean="0">
                <a:solidFill>
                  <a:schemeClr val="tx2"/>
                </a:solidFill>
              </a:rPr>
              <a:t>MARC 776$z</a:t>
            </a:r>
            <a:endParaRPr lang="en-US" dirty="0">
              <a:solidFill>
                <a:schemeClr val="tx2"/>
              </a:solidFill>
            </a:endParaRPr>
          </a:p>
        </p:txBody>
      </p:sp>
      <p:sp>
        <p:nvSpPr>
          <p:cNvPr id="4" name="Slide Number Placeholder 3"/>
          <p:cNvSpPr>
            <a:spLocks noGrp="1"/>
          </p:cNvSpPr>
          <p:nvPr>
            <p:ph type="sldNum" sz="quarter" idx="12"/>
          </p:nvPr>
        </p:nvSpPr>
        <p:spPr/>
        <p:txBody>
          <a:bodyPr/>
          <a:lstStyle/>
          <a:p>
            <a:fld id="{5850983C-42EE-4FAE-97EF-E9ED6A9AF7E2}" type="slidenum">
              <a:rPr lang="en-US" smtClean="0"/>
              <a:t>60</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3930070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400" dirty="0" smtClean="0">
                <a:solidFill>
                  <a:schemeClr val="tx2"/>
                </a:solidFill>
              </a:rPr>
              <a:t>Notes on Title Source and Basis </a:t>
            </a:r>
            <a:r>
              <a:rPr lang="en-US" sz="3400" dirty="0">
                <a:solidFill>
                  <a:schemeClr val="tx2"/>
                </a:solidFill>
              </a:rPr>
              <a:t>of Description</a:t>
            </a:r>
            <a:br>
              <a:rPr lang="en-US" sz="3400" dirty="0">
                <a:solidFill>
                  <a:schemeClr val="tx2"/>
                </a:solidFill>
              </a:rPr>
            </a:br>
            <a:r>
              <a:rPr lang="en-US" sz="3200" dirty="0" smtClean="0">
                <a:solidFill>
                  <a:schemeClr val="tx2"/>
                </a:solidFill>
                <a:hlinkClick r:id="rId3"/>
              </a:rPr>
              <a:t>RDA 2.17.2.3</a:t>
            </a:r>
            <a:r>
              <a:rPr lang="en-US" sz="3200" dirty="0" smtClean="0">
                <a:solidFill>
                  <a:schemeClr val="tx2"/>
                </a:solidFill>
              </a:rPr>
              <a:t>, </a:t>
            </a:r>
            <a:r>
              <a:rPr lang="en-US" sz="3200" dirty="0" smtClean="0">
                <a:solidFill>
                  <a:schemeClr val="tx2"/>
                </a:solidFill>
                <a:hlinkClick r:id="rId4"/>
              </a:rPr>
              <a:t>RDA 2.17.13</a:t>
            </a:r>
            <a:endParaRPr lang="en-US" sz="2400" dirty="0">
              <a:solidFill>
                <a:schemeClr val="tx2"/>
              </a:solidFill>
            </a:endParaRPr>
          </a:p>
        </p:txBody>
      </p:sp>
      <p:sp>
        <p:nvSpPr>
          <p:cNvPr id="3" name="Content Placeholder 2"/>
          <p:cNvSpPr>
            <a:spLocks noGrp="1"/>
          </p:cNvSpPr>
          <p:nvPr>
            <p:ph idx="1"/>
          </p:nvPr>
        </p:nvSpPr>
        <p:spPr>
          <a:xfrm>
            <a:off x="457200" y="1600200"/>
            <a:ext cx="8458200" cy="4825692"/>
          </a:xfrm>
        </p:spPr>
        <p:txBody>
          <a:bodyPr>
            <a:normAutofit fontScale="92500" lnSpcReduction="10000"/>
          </a:bodyPr>
          <a:lstStyle/>
          <a:p>
            <a:r>
              <a:rPr lang="en-US" dirty="0" smtClean="0">
                <a:solidFill>
                  <a:schemeClr val="tx2"/>
                </a:solidFill>
              </a:rPr>
              <a:t>Use </a:t>
            </a:r>
            <a:r>
              <a:rPr lang="en-US" dirty="0">
                <a:solidFill>
                  <a:schemeClr val="tx2"/>
                </a:solidFill>
              </a:rPr>
              <a:t>wording “Description based on” until further </a:t>
            </a:r>
            <a:r>
              <a:rPr lang="en-US" dirty="0" smtClean="0">
                <a:solidFill>
                  <a:schemeClr val="tx2"/>
                </a:solidFill>
              </a:rPr>
              <a:t>notice</a:t>
            </a:r>
          </a:p>
          <a:p>
            <a:r>
              <a:rPr lang="en-US" dirty="0" smtClean="0">
                <a:solidFill>
                  <a:schemeClr val="tx2"/>
                </a:solidFill>
              </a:rPr>
              <a:t>Always </a:t>
            </a:r>
            <a:r>
              <a:rPr lang="en-US" dirty="0">
                <a:solidFill>
                  <a:schemeClr val="tx2"/>
                </a:solidFill>
              </a:rPr>
              <a:t>provide DBO even if it’s the first </a:t>
            </a:r>
            <a:r>
              <a:rPr lang="en-US" dirty="0" smtClean="0">
                <a:solidFill>
                  <a:schemeClr val="tx2"/>
                </a:solidFill>
              </a:rPr>
              <a:t>issue</a:t>
            </a:r>
          </a:p>
          <a:p>
            <a:r>
              <a:rPr lang="en-US" dirty="0" smtClean="0">
                <a:solidFill>
                  <a:schemeClr val="tx2"/>
                </a:solidFill>
              </a:rPr>
              <a:t>Always </a:t>
            </a:r>
            <a:r>
              <a:rPr lang="en-US" dirty="0">
                <a:solidFill>
                  <a:schemeClr val="tx2"/>
                </a:solidFill>
              </a:rPr>
              <a:t>provide source of title, even if it’s the title </a:t>
            </a:r>
            <a:r>
              <a:rPr lang="en-US" dirty="0" smtClean="0">
                <a:solidFill>
                  <a:schemeClr val="tx2"/>
                </a:solidFill>
              </a:rPr>
              <a:t>page</a:t>
            </a:r>
          </a:p>
          <a:p>
            <a:pPr lvl="1"/>
            <a:r>
              <a:rPr lang="en-US" sz="3200" dirty="0">
                <a:solidFill>
                  <a:schemeClr val="tx2"/>
                </a:solidFill>
              </a:rPr>
              <a:t>Always combine with </a:t>
            </a:r>
            <a:r>
              <a:rPr lang="en-US" sz="3200" dirty="0" smtClean="0">
                <a:solidFill>
                  <a:schemeClr val="tx2"/>
                </a:solidFill>
              </a:rPr>
              <a:t>DBO</a:t>
            </a:r>
          </a:p>
          <a:p>
            <a:r>
              <a:rPr lang="en-US" dirty="0" smtClean="0">
                <a:solidFill>
                  <a:schemeClr val="tx2"/>
                </a:solidFill>
              </a:rPr>
              <a:t>Use </a:t>
            </a:r>
            <a:r>
              <a:rPr lang="en-US" dirty="0">
                <a:solidFill>
                  <a:schemeClr val="tx2"/>
                </a:solidFill>
              </a:rPr>
              <a:t>same form </a:t>
            </a:r>
            <a:r>
              <a:rPr lang="en-US" dirty="0" smtClean="0">
                <a:solidFill>
                  <a:schemeClr val="tx2"/>
                </a:solidFill>
              </a:rPr>
              <a:t>of issue </a:t>
            </a:r>
            <a:r>
              <a:rPr lang="en-US" dirty="0">
                <a:solidFill>
                  <a:schemeClr val="tx2"/>
                </a:solidFill>
              </a:rPr>
              <a:t>designation as is/would be used in </a:t>
            </a:r>
            <a:r>
              <a:rPr lang="en-US" dirty="0" smtClean="0">
                <a:solidFill>
                  <a:schemeClr val="tx2"/>
                </a:solidFill>
              </a:rPr>
              <a:t>362</a:t>
            </a:r>
          </a:p>
          <a:p>
            <a:pPr>
              <a:buClr>
                <a:schemeClr val="tx2"/>
              </a:buClr>
            </a:pPr>
            <a:r>
              <a:rPr lang="en-US" sz="2600" dirty="0" smtClean="0">
                <a:latin typeface="ALA BT Courier" panose="02070509030505020404" pitchFamily="50" charset="2"/>
              </a:rPr>
              <a:t>588 __ $a Description based on: Volume 1, number 1 (spring 2013); title from title page.</a:t>
            </a:r>
          </a:p>
        </p:txBody>
      </p:sp>
      <p:sp>
        <p:nvSpPr>
          <p:cNvPr id="4" name="Slide Number Placeholder 3"/>
          <p:cNvSpPr>
            <a:spLocks noGrp="1"/>
          </p:cNvSpPr>
          <p:nvPr>
            <p:ph type="sldNum" sz="quarter" idx="12"/>
          </p:nvPr>
        </p:nvSpPr>
        <p:spPr/>
        <p:txBody>
          <a:bodyPr/>
          <a:lstStyle/>
          <a:p>
            <a:fld id="{5850983C-42EE-4FAE-97EF-E9ED6A9AF7E2}" type="slidenum">
              <a:rPr lang="en-US" smtClean="0"/>
              <a:t>61</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1613125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400" dirty="0" smtClean="0">
                <a:solidFill>
                  <a:schemeClr val="tx2"/>
                </a:solidFill>
              </a:rPr>
              <a:t>Notes on Title Source and Basis </a:t>
            </a:r>
            <a:r>
              <a:rPr lang="en-US" sz="3400" dirty="0">
                <a:solidFill>
                  <a:schemeClr val="tx2"/>
                </a:solidFill>
              </a:rPr>
              <a:t>of Description</a:t>
            </a:r>
            <a:br>
              <a:rPr lang="en-US" sz="3400" dirty="0">
                <a:solidFill>
                  <a:schemeClr val="tx2"/>
                </a:solidFill>
              </a:rPr>
            </a:br>
            <a:r>
              <a:rPr lang="en-US" sz="3400" dirty="0" smtClean="0">
                <a:solidFill>
                  <a:schemeClr val="tx2"/>
                </a:solidFill>
              </a:rPr>
              <a:t> cont’d – </a:t>
            </a:r>
            <a:r>
              <a:rPr lang="en-US" sz="3200" dirty="0" smtClean="0">
                <a:solidFill>
                  <a:schemeClr val="tx2"/>
                </a:solidFill>
                <a:hlinkClick r:id="rId3"/>
              </a:rPr>
              <a:t>RDA 2.17.2.3</a:t>
            </a:r>
            <a:r>
              <a:rPr lang="en-US" sz="3200" dirty="0" smtClean="0">
                <a:solidFill>
                  <a:schemeClr val="tx2"/>
                </a:solidFill>
              </a:rPr>
              <a:t>, </a:t>
            </a:r>
            <a:r>
              <a:rPr lang="en-US" sz="3200" dirty="0" smtClean="0">
                <a:solidFill>
                  <a:schemeClr val="tx2"/>
                </a:solidFill>
                <a:hlinkClick r:id="rId4"/>
              </a:rPr>
              <a:t>RDA 2.17.13</a:t>
            </a:r>
            <a:endParaRPr lang="en-US" sz="3200" dirty="0">
              <a:solidFill>
                <a:schemeClr val="tx2"/>
              </a:solidFill>
            </a:endParaRPr>
          </a:p>
        </p:txBody>
      </p:sp>
      <p:sp>
        <p:nvSpPr>
          <p:cNvPr id="3" name="Content Placeholder 2"/>
          <p:cNvSpPr>
            <a:spLocks noGrp="1"/>
          </p:cNvSpPr>
          <p:nvPr>
            <p:ph idx="1"/>
          </p:nvPr>
        </p:nvSpPr>
        <p:spPr>
          <a:xfrm>
            <a:off x="457200" y="1600200"/>
            <a:ext cx="8229600" cy="4876800"/>
          </a:xfrm>
        </p:spPr>
        <p:txBody>
          <a:bodyPr>
            <a:normAutofit fontScale="92500" lnSpcReduction="20000"/>
          </a:bodyPr>
          <a:lstStyle/>
          <a:p>
            <a:r>
              <a:rPr lang="en-US" dirty="0">
                <a:solidFill>
                  <a:schemeClr val="tx2"/>
                </a:solidFill>
              </a:rPr>
              <a:t>For online resources, include date of viewing</a:t>
            </a:r>
          </a:p>
          <a:p>
            <a:pPr lvl="1"/>
            <a:r>
              <a:rPr lang="en-US" dirty="0">
                <a:solidFill>
                  <a:schemeClr val="tx2"/>
                </a:solidFill>
              </a:rPr>
              <a:t>P/N guidelines: also identify </a:t>
            </a:r>
            <a:r>
              <a:rPr lang="en-US" dirty="0" smtClean="0">
                <a:solidFill>
                  <a:schemeClr val="tx2"/>
                </a:solidFill>
              </a:rPr>
              <a:t>source/provider</a:t>
            </a:r>
          </a:p>
          <a:p>
            <a:pPr marL="857250" lvl="2" indent="0">
              <a:buNone/>
            </a:pPr>
            <a:r>
              <a:rPr lang="en-US" dirty="0" smtClean="0">
                <a:latin typeface="ALA BT Courier" panose="02070509030505020404" pitchFamily="50" charset="2"/>
              </a:rPr>
              <a:t>588 __ $a Description </a:t>
            </a:r>
            <a:r>
              <a:rPr lang="en-US" dirty="0">
                <a:latin typeface="ALA BT Courier" panose="02070509030505020404" pitchFamily="50" charset="2"/>
              </a:rPr>
              <a:t>based on: </a:t>
            </a:r>
            <a:r>
              <a:rPr lang="en-US" dirty="0" smtClean="0">
                <a:latin typeface="ALA BT Courier" panose="02070509030505020404" pitchFamily="50" charset="2"/>
              </a:rPr>
              <a:t>Volume </a:t>
            </a:r>
            <a:r>
              <a:rPr lang="en-US" dirty="0">
                <a:latin typeface="ALA BT Courier" panose="02070509030505020404" pitchFamily="50" charset="2"/>
              </a:rPr>
              <a:t>2, </a:t>
            </a:r>
            <a:r>
              <a:rPr lang="en-US" dirty="0" smtClean="0">
                <a:latin typeface="ALA BT Courier" panose="02070509030505020404" pitchFamily="50" charset="2"/>
              </a:rPr>
              <a:t>number </a:t>
            </a:r>
            <a:r>
              <a:rPr lang="en-US" dirty="0">
                <a:latin typeface="ALA BT Courier" panose="02070509030505020404" pitchFamily="50" charset="2"/>
              </a:rPr>
              <a:t>2 (</a:t>
            </a:r>
            <a:r>
              <a:rPr lang="en-US" dirty="0" smtClean="0">
                <a:latin typeface="ALA BT Courier" panose="02070509030505020404" pitchFamily="50" charset="2"/>
              </a:rPr>
              <a:t>April </a:t>
            </a:r>
            <a:r>
              <a:rPr lang="en-US" dirty="0">
                <a:latin typeface="ALA BT Courier" panose="02070509030505020404" pitchFamily="50" charset="2"/>
              </a:rPr>
              <a:t>1995); title from table of contents (Ingenta, viewed </a:t>
            </a:r>
            <a:r>
              <a:rPr lang="en-US" dirty="0" smtClean="0">
                <a:latin typeface="ALA BT Courier" panose="02070509030505020404" pitchFamily="50" charset="2"/>
              </a:rPr>
              <a:t>November </a:t>
            </a:r>
            <a:r>
              <a:rPr lang="en-US" dirty="0">
                <a:latin typeface="ALA BT Courier" panose="02070509030505020404" pitchFamily="50" charset="2"/>
              </a:rPr>
              <a:t>29, </a:t>
            </a:r>
            <a:r>
              <a:rPr lang="en-US" dirty="0" smtClean="0">
                <a:latin typeface="ALA BT Courier" panose="02070509030505020404" pitchFamily="50" charset="2"/>
              </a:rPr>
              <a:t>2013</a:t>
            </a:r>
            <a:r>
              <a:rPr lang="en-US" dirty="0">
                <a:latin typeface="ALA BT Courier" panose="02070509030505020404" pitchFamily="50" charset="2"/>
              </a:rPr>
              <a:t>).</a:t>
            </a:r>
          </a:p>
          <a:p>
            <a:r>
              <a:rPr lang="en-US" dirty="0" smtClean="0">
                <a:solidFill>
                  <a:schemeClr val="tx2"/>
                </a:solidFill>
              </a:rPr>
              <a:t>Serials</a:t>
            </a:r>
            <a:r>
              <a:rPr lang="en-US" dirty="0">
                <a:solidFill>
                  <a:schemeClr val="tx2"/>
                </a:solidFill>
              </a:rPr>
              <a:t>: also always provide “Latest issue consulted” note, even if it’s the same as </a:t>
            </a:r>
            <a:r>
              <a:rPr lang="en-US" dirty="0" smtClean="0">
                <a:solidFill>
                  <a:schemeClr val="tx2"/>
                </a:solidFill>
              </a:rPr>
              <a:t>DBO</a:t>
            </a:r>
          </a:p>
          <a:p>
            <a:pPr lvl="1"/>
            <a:r>
              <a:rPr lang="en-US" sz="3200" dirty="0" smtClean="0">
                <a:solidFill>
                  <a:schemeClr val="tx2"/>
                </a:solidFill>
              </a:rPr>
              <a:t>Update </a:t>
            </a:r>
            <a:r>
              <a:rPr lang="en-US" sz="3200" dirty="0">
                <a:solidFill>
                  <a:schemeClr val="tx2"/>
                </a:solidFill>
              </a:rPr>
              <a:t>LIC when making changes to </a:t>
            </a:r>
            <a:r>
              <a:rPr lang="en-US" sz="3200" dirty="0" smtClean="0">
                <a:solidFill>
                  <a:schemeClr val="tx2"/>
                </a:solidFill>
              </a:rPr>
              <a:t>the description</a:t>
            </a:r>
          </a:p>
          <a:p>
            <a:r>
              <a:rPr lang="en-US" dirty="0" smtClean="0">
                <a:solidFill>
                  <a:schemeClr val="tx2"/>
                </a:solidFill>
              </a:rPr>
              <a:t>IRs</a:t>
            </a:r>
            <a:r>
              <a:rPr lang="en-US" dirty="0">
                <a:solidFill>
                  <a:schemeClr val="tx2"/>
                </a:solidFill>
              </a:rPr>
              <a:t>: when making changes to </a:t>
            </a:r>
            <a:r>
              <a:rPr lang="en-US" dirty="0" smtClean="0">
                <a:solidFill>
                  <a:schemeClr val="tx2"/>
                </a:solidFill>
              </a:rPr>
              <a:t>the description</a:t>
            </a:r>
            <a:r>
              <a:rPr lang="en-US" dirty="0">
                <a:solidFill>
                  <a:schemeClr val="tx2"/>
                </a:solidFill>
              </a:rPr>
              <a:t>, update the DBO; do not use “Latest issue consulted”</a:t>
            </a:r>
          </a:p>
        </p:txBody>
      </p:sp>
      <p:sp>
        <p:nvSpPr>
          <p:cNvPr id="4" name="Slide Number Placeholder 3"/>
          <p:cNvSpPr>
            <a:spLocks noGrp="1"/>
          </p:cNvSpPr>
          <p:nvPr>
            <p:ph type="sldNum" sz="quarter" idx="12"/>
          </p:nvPr>
        </p:nvSpPr>
        <p:spPr/>
        <p:txBody>
          <a:bodyPr/>
          <a:lstStyle/>
          <a:p>
            <a:fld id="{5850983C-42EE-4FAE-97EF-E9ED6A9AF7E2}" type="slidenum">
              <a:rPr lang="en-US" smtClean="0"/>
              <a:t>62</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772258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42900" y="1905000"/>
            <a:ext cx="8458200" cy="3200400"/>
          </a:xfrm>
        </p:spPr>
        <p:txBody>
          <a:bodyPr>
            <a:noAutofit/>
          </a:bodyPr>
          <a:lstStyle/>
          <a:p>
            <a:r>
              <a:rPr lang="en-US" sz="8000" dirty="0" smtClean="0">
                <a:solidFill>
                  <a:schemeClr val="tx2"/>
                </a:solidFill>
              </a:rPr>
              <a:t>Exercises</a:t>
            </a:r>
            <a:br>
              <a:rPr lang="en-US" sz="8000" dirty="0" smtClean="0">
                <a:solidFill>
                  <a:schemeClr val="tx2"/>
                </a:solidFill>
              </a:rPr>
            </a:br>
            <a:r>
              <a:rPr lang="en-US" sz="4000" dirty="0" smtClean="0">
                <a:solidFill>
                  <a:schemeClr val="tx2"/>
                </a:solidFill>
              </a:rPr>
              <a:t>on edition, numbering, publication statement, series statement, frequency, identifiers, description notes</a:t>
            </a:r>
            <a:endParaRPr lang="en-US" sz="4000" dirty="0">
              <a:solidFill>
                <a:schemeClr val="tx2"/>
              </a:solidFill>
            </a:endParaRPr>
          </a:p>
        </p:txBody>
      </p:sp>
      <p:sp>
        <p:nvSpPr>
          <p:cNvPr id="4" name="Slide Number Placeholder 3"/>
          <p:cNvSpPr>
            <a:spLocks noGrp="1"/>
          </p:cNvSpPr>
          <p:nvPr>
            <p:ph type="sldNum" sz="quarter" idx="12"/>
          </p:nvPr>
        </p:nvSpPr>
        <p:spPr/>
        <p:txBody>
          <a:bodyPr/>
          <a:lstStyle/>
          <a:p>
            <a:fld id="{D58CA5BC-0915-4598-8AF6-3853EEF99DC2}" type="slidenum">
              <a:rPr lang="en-US" smtClean="0"/>
              <a:t>63</a:t>
            </a:fld>
            <a:endParaRPr lang="en-US" dirty="0"/>
          </a:p>
        </p:txBody>
      </p:sp>
      <p:grpSp>
        <p:nvGrpSpPr>
          <p:cNvPr id="6" name="Group 5"/>
          <p:cNvGrpSpPr/>
          <p:nvPr/>
        </p:nvGrpSpPr>
        <p:grpSpPr>
          <a:xfrm>
            <a:off x="182880" y="6309360"/>
            <a:ext cx="2133586" cy="461665"/>
            <a:chOff x="304814" y="6208067"/>
            <a:chExt cx="2133586" cy="461665"/>
          </a:xfrm>
        </p:grpSpPr>
        <p:pic>
          <p:nvPicPr>
            <p:cNvPr id="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662982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solidFill>
                  <a:schemeClr val="tx2"/>
                </a:solidFill>
              </a:rPr>
              <a:t>Exercises on RDA 2.5–2.21</a:t>
            </a:r>
            <a:br>
              <a:rPr lang="en-US" sz="4900" dirty="0" smtClean="0">
                <a:solidFill>
                  <a:schemeClr val="tx2"/>
                </a:solidFill>
              </a:rPr>
            </a:br>
            <a:r>
              <a:rPr lang="en-US" sz="4000" dirty="0" smtClean="0">
                <a:solidFill>
                  <a:schemeClr val="tx2"/>
                </a:solidFill>
              </a:rPr>
              <a:t>Example A</a:t>
            </a:r>
            <a:endParaRPr lang="en-US" sz="4000" dirty="0">
              <a:solidFill>
                <a:schemeClr val="tx2"/>
              </a:solidFill>
            </a:endParaRPr>
          </a:p>
        </p:txBody>
      </p:sp>
      <p:sp>
        <p:nvSpPr>
          <p:cNvPr id="3" name="Content Placeholder 2"/>
          <p:cNvSpPr>
            <a:spLocks noGrp="1"/>
          </p:cNvSpPr>
          <p:nvPr>
            <p:ph idx="1"/>
          </p:nvPr>
        </p:nvSpPr>
        <p:spPr>
          <a:xfrm>
            <a:off x="457200" y="1600200"/>
            <a:ext cx="8229600" cy="4825692"/>
          </a:xfrm>
        </p:spPr>
        <p:txBody>
          <a:bodyPr>
            <a:normAutofit/>
          </a:bodyPr>
          <a:lstStyle/>
          <a:p>
            <a:r>
              <a:rPr lang="en-US" dirty="0" smtClean="0">
                <a:solidFill>
                  <a:schemeClr val="tx2"/>
                </a:solidFill>
              </a:rPr>
              <a:t>Edition statement</a:t>
            </a:r>
          </a:p>
          <a:p>
            <a:pPr marL="400050" lvl="1" indent="0">
              <a:buNone/>
            </a:pPr>
            <a:r>
              <a:rPr lang="en-US" i="1" dirty="0" smtClean="0"/>
              <a:t>none</a:t>
            </a:r>
          </a:p>
          <a:p>
            <a:r>
              <a:rPr lang="en-US" dirty="0" smtClean="0">
                <a:solidFill>
                  <a:schemeClr val="tx2"/>
                </a:solidFill>
              </a:rPr>
              <a:t>Numbering of serials</a:t>
            </a:r>
          </a:p>
          <a:p>
            <a:pPr marL="400050" lvl="1" indent="0">
              <a:buNone/>
            </a:pPr>
            <a:r>
              <a:rPr lang="en-US" sz="2400" dirty="0" smtClean="0">
                <a:latin typeface="ALA BT Courier" panose="02070509030505020404" pitchFamily="50" charset="2"/>
              </a:rPr>
              <a:t>362 1_ </a:t>
            </a:r>
            <a:r>
              <a:rPr lang="en-US" sz="2400" dirty="0">
                <a:latin typeface="ALA BT Courier" panose="02070509030505020404" pitchFamily="50" charset="2"/>
              </a:rPr>
              <a:t>$a </a:t>
            </a:r>
            <a:r>
              <a:rPr lang="en-US" sz="2400" dirty="0" smtClean="0">
                <a:latin typeface="ALA BT Courier" panose="02070509030505020404" pitchFamily="50" charset="2"/>
              </a:rPr>
              <a:t>Began with: Number 52 (spring 2008).</a:t>
            </a:r>
            <a:endParaRPr lang="en-US" sz="2400" dirty="0" smtClean="0">
              <a:solidFill>
                <a:schemeClr val="tx2"/>
              </a:solidFill>
              <a:latin typeface="ALA BT Courier" panose="02070509030505020404" pitchFamily="50" charset="2"/>
            </a:endParaRPr>
          </a:p>
          <a:p>
            <a:r>
              <a:rPr lang="en-US" dirty="0" smtClean="0">
                <a:solidFill>
                  <a:schemeClr val="tx2"/>
                </a:solidFill>
              </a:rPr>
              <a:t>Publication statement</a:t>
            </a:r>
          </a:p>
          <a:p>
            <a:pPr marL="400050" lvl="2" indent="0">
              <a:buNone/>
            </a:pPr>
            <a:r>
              <a:rPr lang="en-US" dirty="0" smtClean="0">
                <a:latin typeface="ALA BT Courier" panose="02070509030505020404" pitchFamily="50" charset="2"/>
              </a:rPr>
              <a:t>264 _1 </a:t>
            </a:r>
            <a:r>
              <a:rPr lang="en-US" dirty="0">
                <a:latin typeface="ALA BT Courier" panose="02070509030505020404" pitchFamily="50" charset="2"/>
              </a:rPr>
              <a:t>$a </a:t>
            </a:r>
            <a:r>
              <a:rPr lang="en-US" dirty="0" smtClean="0">
                <a:latin typeface="ALA BT Courier" panose="02070509030505020404" pitchFamily="50" charset="2"/>
              </a:rPr>
              <a:t>Madison, WI :</a:t>
            </a:r>
            <a:endParaRPr lang="en-US" dirty="0">
              <a:latin typeface="ALA BT Courier" panose="02070509030505020404" pitchFamily="50" charset="2"/>
            </a:endParaRPr>
          </a:p>
          <a:p>
            <a:pPr marL="400050" lvl="2" indent="0">
              <a:buNone/>
            </a:pPr>
            <a:r>
              <a:rPr lang="en-US" dirty="0" smtClean="0">
                <a:latin typeface="ALA BT Courier" panose="02070509030505020404" pitchFamily="50" charset="2"/>
              </a:rPr>
              <a:t>$</a:t>
            </a:r>
            <a:r>
              <a:rPr lang="en-US" dirty="0">
                <a:latin typeface="ALA BT Courier" panose="02070509030505020404" pitchFamily="50" charset="2"/>
              </a:rPr>
              <a:t>b Women's </a:t>
            </a:r>
            <a:r>
              <a:rPr lang="en-US" dirty="0" smtClean="0">
                <a:latin typeface="ALA BT Courier" panose="02070509030505020404" pitchFamily="50" charset="2"/>
              </a:rPr>
              <a:t>Studies Librarian, University of Wisconsin System,</a:t>
            </a:r>
          </a:p>
          <a:p>
            <a:pPr marL="400050" lvl="2" indent="0">
              <a:buNone/>
            </a:pPr>
            <a:r>
              <a:rPr lang="en-US" dirty="0" smtClean="0">
                <a:latin typeface="ALA BT Courier" panose="02070509030505020404" pitchFamily="50" charset="2"/>
              </a:rPr>
              <a:t>$c 2008-</a:t>
            </a:r>
            <a:endParaRPr lang="en-US" dirty="0">
              <a:latin typeface="ALA BT Courier" panose="02070509030505020404" pitchFamily="50" charset="2"/>
            </a:endParaRPr>
          </a:p>
        </p:txBody>
      </p:sp>
      <p:sp>
        <p:nvSpPr>
          <p:cNvPr id="4" name="Slide Number Placeholder 3"/>
          <p:cNvSpPr>
            <a:spLocks noGrp="1"/>
          </p:cNvSpPr>
          <p:nvPr>
            <p:ph type="sldNum" sz="quarter" idx="12"/>
          </p:nvPr>
        </p:nvSpPr>
        <p:spPr/>
        <p:txBody>
          <a:bodyPr/>
          <a:lstStyle/>
          <a:p>
            <a:fld id="{5850983C-42EE-4FAE-97EF-E9ED6A9AF7E2}" type="slidenum">
              <a:rPr lang="en-US" smtClean="0">
                <a:solidFill>
                  <a:prstClr val="black">
                    <a:tint val="75000"/>
                  </a:prstClr>
                </a:solidFill>
              </a:rPr>
              <a:pPr/>
              <a:t>64</a:t>
            </a:fld>
            <a:endParaRPr lang="en-US" dirty="0">
              <a:solidFill>
                <a:prstClr val="black">
                  <a:tint val="75000"/>
                </a:prstClr>
              </a:solidFill>
            </a:endParaRPr>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rgbClr val="1F497D"/>
                  </a:solidFill>
                </a:rPr>
                <a:t>@ </a:t>
              </a:r>
              <a:r>
                <a:rPr lang="en-US" sz="2400" b="1" dirty="0" smtClean="0">
                  <a:solidFill>
                    <a:srgbClr val="1F497D"/>
                  </a:solidFill>
                </a:rPr>
                <a:t>UCB</a:t>
              </a:r>
              <a:endParaRPr lang="en-US" sz="2400" b="1" dirty="0">
                <a:solidFill>
                  <a:srgbClr val="1F497D"/>
                </a:solidFill>
              </a:endParaRPr>
            </a:p>
          </p:txBody>
        </p:sp>
      </p:grpSp>
    </p:spTree>
    <p:extLst>
      <p:ext uri="{BB962C8B-B14F-4D97-AF65-F5344CB8AC3E}">
        <p14:creationId xmlns:p14="http://schemas.microsoft.com/office/powerpoint/2010/main" val="3570274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solidFill>
                  <a:schemeClr val="tx2"/>
                </a:solidFill>
              </a:rPr>
              <a:t>Exercises on RDA 2.5–2.21</a:t>
            </a:r>
            <a:br>
              <a:rPr lang="en-US" sz="4900" dirty="0" smtClean="0">
                <a:solidFill>
                  <a:schemeClr val="tx2"/>
                </a:solidFill>
              </a:rPr>
            </a:br>
            <a:r>
              <a:rPr lang="en-US" sz="4000" dirty="0" smtClean="0">
                <a:solidFill>
                  <a:schemeClr val="tx2"/>
                </a:solidFill>
              </a:rPr>
              <a:t>Example A cont’d</a:t>
            </a:r>
            <a:endParaRPr lang="en-US" sz="4000" dirty="0">
              <a:solidFill>
                <a:schemeClr val="tx2"/>
              </a:solidFill>
            </a:endParaRPr>
          </a:p>
        </p:txBody>
      </p:sp>
      <p:sp>
        <p:nvSpPr>
          <p:cNvPr id="3" name="Content Placeholder 2"/>
          <p:cNvSpPr>
            <a:spLocks noGrp="1"/>
          </p:cNvSpPr>
          <p:nvPr>
            <p:ph idx="1"/>
          </p:nvPr>
        </p:nvSpPr>
        <p:spPr>
          <a:xfrm>
            <a:off x="457200" y="1600200"/>
            <a:ext cx="8229600" cy="5054292"/>
          </a:xfrm>
        </p:spPr>
        <p:txBody>
          <a:bodyPr>
            <a:normAutofit lnSpcReduction="10000"/>
          </a:bodyPr>
          <a:lstStyle/>
          <a:p>
            <a:r>
              <a:rPr lang="en-US" dirty="0" smtClean="0">
                <a:solidFill>
                  <a:schemeClr val="tx2"/>
                </a:solidFill>
              </a:rPr>
              <a:t>Series statement</a:t>
            </a:r>
          </a:p>
          <a:p>
            <a:pPr marL="400050" lvl="1" indent="0">
              <a:buNone/>
            </a:pPr>
            <a:r>
              <a:rPr lang="en-US" i="1" dirty="0" smtClean="0"/>
              <a:t>none</a:t>
            </a:r>
          </a:p>
          <a:p>
            <a:r>
              <a:rPr lang="en-US" dirty="0" smtClean="0">
                <a:solidFill>
                  <a:schemeClr val="tx2"/>
                </a:solidFill>
              </a:rPr>
              <a:t>Frequency</a:t>
            </a:r>
          </a:p>
          <a:p>
            <a:pPr marL="400050" lvl="1" indent="0">
              <a:buNone/>
            </a:pPr>
            <a:r>
              <a:rPr lang="en-US" sz="2400" dirty="0" smtClean="0">
                <a:latin typeface="ALA BT Courier" panose="02070509030505020404" pitchFamily="50" charset="2"/>
              </a:rPr>
              <a:t>310 __ </a:t>
            </a:r>
            <a:r>
              <a:rPr lang="en-US" sz="2400" dirty="0">
                <a:latin typeface="ALA BT Courier" panose="02070509030505020404" pitchFamily="50" charset="2"/>
              </a:rPr>
              <a:t>$a </a:t>
            </a:r>
            <a:r>
              <a:rPr lang="en-US" sz="2400" dirty="0" smtClean="0">
                <a:latin typeface="ALA BT Courier" panose="02070509030505020404" pitchFamily="50" charset="2"/>
              </a:rPr>
              <a:t>Semiannual</a:t>
            </a:r>
            <a:endParaRPr lang="en-US" sz="2400" dirty="0" smtClean="0">
              <a:solidFill>
                <a:schemeClr val="tx2"/>
              </a:solidFill>
              <a:latin typeface="ALA BT Courier" panose="02070509030505020404" pitchFamily="50" charset="2"/>
            </a:endParaRPr>
          </a:p>
          <a:p>
            <a:r>
              <a:rPr lang="en-US" dirty="0" smtClean="0">
                <a:solidFill>
                  <a:schemeClr val="tx2"/>
                </a:solidFill>
              </a:rPr>
              <a:t>Identifier for the manifestation</a:t>
            </a:r>
          </a:p>
          <a:p>
            <a:pPr marL="400050" lvl="1" indent="0">
              <a:buNone/>
            </a:pPr>
            <a:r>
              <a:rPr lang="en-US" sz="2400" dirty="0" smtClean="0">
                <a:latin typeface="ALA BT Courier" panose="02070509030505020404" pitchFamily="50" charset="2"/>
              </a:rPr>
              <a:t>022 __ $a </a:t>
            </a:r>
            <a:r>
              <a:rPr lang="en-US" sz="2400" dirty="0">
                <a:latin typeface="ALA BT Courier" panose="02070509030505020404" pitchFamily="50" charset="2"/>
              </a:rPr>
              <a:t>1941-7241</a:t>
            </a:r>
            <a:endParaRPr lang="en-US" sz="2400" dirty="0" smtClean="0">
              <a:latin typeface="ALA BT Courier" panose="02070509030505020404" pitchFamily="50" charset="2"/>
            </a:endParaRPr>
          </a:p>
          <a:p>
            <a:r>
              <a:rPr lang="en-US" dirty="0" smtClean="0">
                <a:solidFill>
                  <a:schemeClr val="tx2"/>
                </a:solidFill>
              </a:rPr>
              <a:t>Notes</a:t>
            </a:r>
          </a:p>
          <a:p>
            <a:pPr marL="400050" lvl="1" indent="0">
              <a:buNone/>
            </a:pPr>
            <a:r>
              <a:rPr lang="en-US" sz="2400" dirty="0" smtClean="0">
                <a:latin typeface="ALA BT Courier" panose="02070509030505020404" pitchFamily="50" charset="2"/>
              </a:rPr>
              <a:t>588 __ $a Description based on: Number 52 (spring 2008); title from cover.</a:t>
            </a:r>
          </a:p>
          <a:p>
            <a:pPr marL="400050" lvl="1" indent="0">
              <a:buNone/>
            </a:pPr>
            <a:r>
              <a:rPr lang="en-US" sz="2400" dirty="0">
                <a:latin typeface="ALA BT Courier" panose="02070509030505020404" pitchFamily="50" charset="2"/>
              </a:rPr>
              <a:t>588 __ $a </a:t>
            </a:r>
            <a:r>
              <a:rPr lang="en-US" sz="2400" dirty="0" smtClean="0">
                <a:latin typeface="ALA BT Courier" panose="02070509030505020404" pitchFamily="50" charset="2"/>
              </a:rPr>
              <a:t>Latest issue consulted: </a:t>
            </a:r>
            <a:r>
              <a:rPr lang="en-US" sz="2400" dirty="0">
                <a:latin typeface="ALA BT Courier" panose="02070509030505020404" pitchFamily="50" charset="2"/>
              </a:rPr>
              <a:t>Number 52 (spring 2008</a:t>
            </a:r>
            <a:r>
              <a:rPr lang="en-US" sz="2400" dirty="0" smtClean="0">
                <a:latin typeface="ALA BT Courier" panose="02070509030505020404" pitchFamily="50" charset="2"/>
              </a:rPr>
              <a:t>).</a:t>
            </a:r>
          </a:p>
        </p:txBody>
      </p:sp>
      <p:sp>
        <p:nvSpPr>
          <p:cNvPr id="4" name="Slide Number Placeholder 3"/>
          <p:cNvSpPr>
            <a:spLocks noGrp="1"/>
          </p:cNvSpPr>
          <p:nvPr>
            <p:ph type="sldNum" sz="quarter" idx="12"/>
          </p:nvPr>
        </p:nvSpPr>
        <p:spPr/>
        <p:txBody>
          <a:bodyPr/>
          <a:lstStyle/>
          <a:p>
            <a:fld id="{5850983C-42EE-4FAE-97EF-E9ED6A9AF7E2}" type="slidenum">
              <a:rPr lang="en-US" smtClean="0">
                <a:solidFill>
                  <a:prstClr val="black">
                    <a:tint val="75000"/>
                  </a:prstClr>
                </a:solidFill>
              </a:rPr>
              <a:pPr/>
              <a:t>65</a:t>
            </a:fld>
            <a:endParaRPr lang="en-US" dirty="0">
              <a:solidFill>
                <a:prstClr val="black">
                  <a:tint val="75000"/>
                </a:prstClr>
              </a:solidFill>
            </a:endParaRPr>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rgbClr val="1F497D"/>
                  </a:solidFill>
                </a:rPr>
                <a:t>@ </a:t>
              </a:r>
              <a:r>
                <a:rPr lang="en-US" sz="2400" b="1" dirty="0" smtClean="0">
                  <a:solidFill>
                    <a:srgbClr val="1F497D"/>
                  </a:solidFill>
                </a:rPr>
                <a:t>UCB</a:t>
              </a:r>
              <a:endParaRPr lang="en-US" sz="2400" b="1" dirty="0">
                <a:solidFill>
                  <a:srgbClr val="1F497D"/>
                </a:solidFill>
              </a:endParaRPr>
            </a:p>
          </p:txBody>
        </p:sp>
      </p:grpSp>
    </p:spTree>
    <p:extLst>
      <p:ext uri="{BB962C8B-B14F-4D97-AF65-F5344CB8AC3E}">
        <p14:creationId xmlns:p14="http://schemas.microsoft.com/office/powerpoint/2010/main" val="2224633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solidFill>
                  <a:schemeClr val="tx2"/>
                </a:solidFill>
              </a:rPr>
              <a:t>Exercises on RDA 2.5–2.21</a:t>
            </a:r>
            <a:br>
              <a:rPr lang="en-US" sz="4900" dirty="0" smtClean="0">
                <a:solidFill>
                  <a:schemeClr val="tx2"/>
                </a:solidFill>
              </a:rPr>
            </a:br>
            <a:r>
              <a:rPr lang="en-US" sz="4000" dirty="0" smtClean="0">
                <a:solidFill>
                  <a:schemeClr val="tx2"/>
                </a:solidFill>
              </a:rPr>
              <a:t>Example B</a:t>
            </a:r>
            <a:endParaRPr lang="en-US" sz="4000" dirty="0">
              <a:solidFill>
                <a:schemeClr val="tx2"/>
              </a:solidFill>
            </a:endParaRPr>
          </a:p>
        </p:txBody>
      </p:sp>
      <p:sp>
        <p:nvSpPr>
          <p:cNvPr id="3" name="Content Placeholder 2"/>
          <p:cNvSpPr>
            <a:spLocks noGrp="1"/>
          </p:cNvSpPr>
          <p:nvPr>
            <p:ph idx="1"/>
          </p:nvPr>
        </p:nvSpPr>
        <p:spPr>
          <a:xfrm>
            <a:off x="457200" y="1600200"/>
            <a:ext cx="8229600" cy="4825692"/>
          </a:xfrm>
        </p:spPr>
        <p:txBody>
          <a:bodyPr>
            <a:normAutofit lnSpcReduction="10000"/>
          </a:bodyPr>
          <a:lstStyle/>
          <a:p>
            <a:r>
              <a:rPr lang="en-US" dirty="0" smtClean="0">
                <a:solidFill>
                  <a:schemeClr val="tx2"/>
                </a:solidFill>
              </a:rPr>
              <a:t>Edition statement</a:t>
            </a:r>
          </a:p>
          <a:p>
            <a:pPr marL="400050" lvl="1" indent="0">
              <a:buNone/>
            </a:pPr>
            <a:r>
              <a:rPr lang="en-US" i="1" dirty="0" smtClean="0"/>
              <a:t>none</a:t>
            </a:r>
          </a:p>
          <a:p>
            <a:r>
              <a:rPr lang="en-US" dirty="0" smtClean="0">
                <a:solidFill>
                  <a:schemeClr val="tx2"/>
                </a:solidFill>
              </a:rPr>
              <a:t>Numbering of serials</a:t>
            </a:r>
          </a:p>
          <a:p>
            <a:pPr marL="400050" lvl="1" indent="0">
              <a:buNone/>
            </a:pPr>
            <a:r>
              <a:rPr lang="en-US" i="1" dirty="0"/>
              <a:t>none</a:t>
            </a:r>
          </a:p>
          <a:p>
            <a:r>
              <a:rPr lang="en-US" dirty="0" smtClean="0">
                <a:solidFill>
                  <a:schemeClr val="tx2"/>
                </a:solidFill>
              </a:rPr>
              <a:t>Publication statement</a:t>
            </a:r>
          </a:p>
          <a:p>
            <a:pPr marL="400050" lvl="2" indent="0">
              <a:buNone/>
            </a:pPr>
            <a:r>
              <a:rPr lang="en-US" dirty="0" smtClean="0">
                <a:latin typeface="ALA BT Courier" panose="02070509030505020404" pitchFamily="50" charset="2"/>
              </a:rPr>
              <a:t>264 _1 </a:t>
            </a:r>
            <a:r>
              <a:rPr lang="en-US" dirty="0">
                <a:latin typeface="ALA BT Courier" panose="02070509030505020404" pitchFamily="50" charset="2"/>
              </a:rPr>
              <a:t>$a </a:t>
            </a:r>
            <a:r>
              <a:rPr lang="en-US" dirty="0" smtClean="0">
                <a:latin typeface="ALA BT Courier" panose="02070509030505020404" pitchFamily="50" charset="2"/>
              </a:rPr>
              <a:t>Reno, NV :</a:t>
            </a:r>
          </a:p>
          <a:p>
            <a:pPr marL="400050" lvl="2" indent="0">
              <a:buNone/>
            </a:pPr>
            <a:r>
              <a:rPr lang="en-US" dirty="0" smtClean="0">
                <a:latin typeface="ALA BT Courier" panose="02070509030505020404" pitchFamily="50" charset="2"/>
              </a:rPr>
              <a:t>$b United States Department of Agriculture, Animal &amp; Plant Health Inspection Service, Wildlife Services :</a:t>
            </a:r>
          </a:p>
          <a:p>
            <a:pPr marL="400050" lvl="2" indent="0">
              <a:buNone/>
            </a:pPr>
            <a:r>
              <a:rPr lang="en-US" dirty="0" smtClean="0">
                <a:latin typeface="ALA BT Courier" panose="02070509030505020404" pitchFamily="50" charset="2"/>
              </a:rPr>
              <a:t>$b Nevada Department of Agriculture, Division of Resource Protection</a:t>
            </a:r>
          </a:p>
        </p:txBody>
      </p:sp>
      <p:sp>
        <p:nvSpPr>
          <p:cNvPr id="4" name="Slide Number Placeholder 3"/>
          <p:cNvSpPr>
            <a:spLocks noGrp="1"/>
          </p:cNvSpPr>
          <p:nvPr>
            <p:ph type="sldNum" sz="quarter" idx="12"/>
          </p:nvPr>
        </p:nvSpPr>
        <p:spPr/>
        <p:txBody>
          <a:bodyPr/>
          <a:lstStyle/>
          <a:p>
            <a:fld id="{5850983C-42EE-4FAE-97EF-E9ED6A9AF7E2}" type="slidenum">
              <a:rPr lang="en-US" smtClean="0">
                <a:solidFill>
                  <a:prstClr val="black">
                    <a:tint val="75000"/>
                  </a:prstClr>
                </a:solidFill>
              </a:rPr>
              <a:pPr/>
              <a:t>66</a:t>
            </a:fld>
            <a:endParaRPr lang="en-US" dirty="0">
              <a:solidFill>
                <a:prstClr val="black">
                  <a:tint val="75000"/>
                </a:prstClr>
              </a:solidFill>
            </a:endParaRPr>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rgbClr val="1F497D"/>
                  </a:solidFill>
                </a:rPr>
                <a:t>@ </a:t>
              </a:r>
              <a:r>
                <a:rPr lang="en-US" sz="2400" b="1" dirty="0" smtClean="0">
                  <a:solidFill>
                    <a:srgbClr val="1F497D"/>
                  </a:solidFill>
                </a:rPr>
                <a:t>UCB</a:t>
              </a:r>
              <a:endParaRPr lang="en-US" sz="2400" b="1" dirty="0">
                <a:solidFill>
                  <a:srgbClr val="1F497D"/>
                </a:solidFill>
              </a:endParaRPr>
            </a:p>
          </p:txBody>
        </p:sp>
      </p:grpSp>
    </p:spTree>
    <p:extLst>
      <p:ext uri="{BB962C8B-B14F-4D97-AF65-F5344CB8AC3E}">
        <p14:creationId xmlns:p14="http://schemas.microsoft.com/office/powerpoint/2010/main" val="1398028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solidFill>
                  <a:schemeClr val="tx2"/>
                </a:solidFill>
              </a:rPr>
              <a:t>Exercises on RDA 2.5–2.21</a:t>
            </a:r>
            <a:br>
              <a:rPr lang="en-US" sz="4900" dirty="0" smtClean="0">
                <a:solidFill>
                  <a:schemeClr val="tx2"/>
                </a:solidFill>
              </a:rPr>
            </a:br>
            <a:r>
              <a:rPr lang="en-US" sz="4000" dirty="0" smtClean="0">
                <a:solidFill>
                  <a:schemeClr val="tx2"/>
                </a:solidFill>
              </a:rPr>
              <a:t>Example B cont’d</a:t>
            </a:r>
            <a:endParaRPr lang="en-US" sz="4000" dirty="0">
              <a:solidFill>
                <a:schemeClr val="tx2"/>
              </a:solidFill>
            </a:endParaRPr>
          </a:p>
        </p:txBody>
      </p:sp>
      <p:sp>
        <p:nvSpPr>
          <p:cNvPr id="3" name="Content Placeholder 2"/>
          <p:cNvSpPr>
            <a:spLocks noGrp="1"/>
          </p:cNvSpPr>
          <p:nvPr>
            <p:ph idx="1"/>
          </p:nvPr>
        </p:nvSpPr>
        <p:spPr>
          <a:xfrm>
            <a:off x="457200" y="1600200"/>
            <a:ext cx="8229600" cy="4648200"/>
          </a:xfrm>
        </p:spPr>
        <p:txBody>
          <a:bodyPr>
            <a:normAutofit fontScale="92500" lnSpcReduction="10000"/>
          </a:bodyPr>
          <a:lstStyle/>
          <a:p>
            <a:r>
              <a:rPr lang="en-US" dirty="0" smtClean="0">
                <a:solidFill>
                  <a:schemeClr val="tx2"/>
                </a:solidFill>
              </a:rPr>
              <a:t>Series statement</a:t>
            </a:r>
          </a:p>
          <a:p>
            <a:pPr marL="400050" lvl="1" indent="0">
              <a:buNone/>
            </a:pPr>
            <a:r>
              <a:rPr lang="en-US" i="1" dirty="0" smtClean="0"/>
              <a:t>none</a:t>
            </a:r>
          </a:p>
          <a:p>
            <a:r>
              <a:rPr lang="en-US" dirty="0" smtClean="0">
                <a:solidFill>
                  <a:schemeClr val="tx2"/>
                </a:solidFill>
              </a:rPr>
              <a:t>Frequency</a:t>
            </a:r>
          </a:p>
          <a:p>
            <a:pPr marL="400050" lvl="1" indent="0">
              <a:buNone/>
            </a:pPr>
            <a:r>
              <a:rPr lang="en-US" sz="2400" dirty="0" smtClean="0">
                <a:latin typeface="ALA BT Courier" panose="02070509030505020404" pitchFamily="50" charset="2"/>
              </a:rPr>
              <a:t>310 __ </a:t>
            </a:r>
            <a:r>
              <a:rPr lang="en-US" sz="2400" dirty="0">
                <a:latin typeface="ALA BT Courier" panose="02070509030505020404" pitchFamily="50" charset="2"/>
              </a:rPr>
              <a:t>$a </a:t>
            </a:r>
            <a:r>
              <a:rPr lang="en-US" sz="2400" dirty="0" smtClean="0">
                <a:latin typeface="ALA BT Courier" panose="02070509030505020404" pitchFamily="50" charset="2"/>
              </a:rPr>
              <a:t>Monthly</a:t>
            </a:r>
            <a:endParaRPr lang="en-US" sz="2400" dirty="0" smtClean="0">
              <a:solidFill>
                <a:schemeClr val="tx2"/>
              </a:solidFill>
              <a:latin typeface="ALA BT Courier" panose="02070509030505020404" pitchFamily="50" charset="2"/>
            </a:endParaRPr>
          </a:p>
          <a:p>
            <a:r>
              <a:rPr lang="en-US" dirty="0" smtClean="0">
                <a:solidFill>
                  <a:schemeClr val="tx2"/>
                </a:solidFill>
              </a:rPr>
              <a:t>Identifier for the manifestation</a:t>
            </a:r>
          </a:p>
          <a:p>
            <a:pPr marL="400050" lvl="1" indent="0">
              <a:buNone/>
            </a:pPr>
            <a:r>
              <a:rPr lang="en-US" i="1" dirty="0" smtClean="0"/>
              <a:t>none</a:t>
            </a:r>
          </a:p>
          <a:p>
            <a:r>
              <a:rPr lang="en-US" dirty="0" smtClean="0">
                <a:solidFill>
                  <a:schemeClr val="tx2"/>
                </a:solidFill>
              </a:rPr>
              <a:t>Notes</a:t>
            </a:r>
          </a:p>
          <a:p>
            <a:pPr marL="400050" lvl="1" indent="0">
              <a:buNone/>
            </a:pPr>
            <a:r>
              <a:rPr lang="en-US" sz="2400" dirty="0" smtClean="0">
                <a:latin typeface="ALA BT Courier" panose="02070509030505020404" pitchFamily="50" charset="2"/>
              </a:rPr>
              <a:t>588 __ $a Description based on: January 2011; title from PDF caption </a:t>
            </a:r>
            <a:r>
              <a:rPr lang="en-US" sz="2400" dirty="0">
                <a:latin typeface="ALA BT Courier" panose="02070509030505020404" pitchFamily="50" charset="2"/>
              </a:rPr>
              <a:t>(publisher's </a:t>
            </a:r>
            <a:r>
              <a:rPr lang="en-US" sz="2400" dirty="0" smtClean="0">
                <a:latin typeface="ALA BT Courier" panose="02070509030505020404" pitchFamily="50" charset="2"/>
              </a:rPr>
              <a:t>website, viewed </a:t>
            </a:r>
            <a:r>
              <a:rPr lang="en-US" sz="2200" i="1" dirty="0"/>
              <a:t>{</a:t>
            </a:r>
            <a:r>
              <a:rPr lang="en-US" sz="2200" i="1" dirty="0" smtClean="0"/>
              <a:t>today’s date}</a:t>
            </a:r>
            <a:r>
              <a:rPr lang="en-US" sz="2400" dirty="0" smtClean="0">
                <a:latin typeface="ALA BT Courier" panose="02070509030505020404" pitchFamily="50" charset="2"/>
              </a:rPr>
              <a:t>).</a:t>
            </a:r>
          </a:p>
          <a:p>
            <a:pPr marL="400050" lvl="1" indent="0">
              <a:buNone/>
            </a:pPr>
            <a:r>
              <a:rPr lang="en-US" sz="2400" dirty="0">
                <a:latin typeface="ALA BT Courier" panose="02070509030505020404" pitchFamily="50" charset="2"/>
              </a:rPr>
              <a:t>588 __ $a </a:t>
            </a:r>
            <a:r>
              <a:rPr lang="en-US" sz="2400" dirty="0" smtClean="0">
                <a:latin typeface="ALA BT Courier" panose="02070509030505020404" pitchFamily="50" charset="2"/>
              </a:rPr>
              <a:t>Latest issue consulted: March 2014.</a:t>
            </a:r>
          </a:p>
        </p:txBody>
      </p:sp>
      <p:sp>
        <p:nvSpPr>
          <p:cNvPr id="4" name="Slide Number Placeholder 3"/>
          <p:cNvSpPr>
            <a:spLocks noGrp="1"/>
          </p:cNvSpPr>
          <p:nvPr>
            <p:ph type="sldNum" sz="quarter" idx="12"/>
          </p:nvPr>
        </p:nvSpPr>
        <p:spPr/>
        <p:txBody>
          <a:bodyPr/>
          <a:lstStyle/>
          <a:p>
            <a:fld id="{5850983C-42EE-4FAE-97EF-E9ED6A9AF7E2}" type="slidenum">
              <a:rPr lang="en-US" smtClean="0">
                <a:solidFill>
                  <a:prstClr val="black">
                    <a:tint val="75000"/>
                  </a:prstClr>
                </a:solidFill>
              </a:rPr>
              <a:pPr/>
              <a:t>67</a:t>
            </a:fld>
            <a:endParaRPr lang="en-US" dirty="0">
              <a:solidFill>
                <a:prstClr val="black">
                  <a:tint val="75000"/>
                </a:prstClr>
              </a:solidFill>
            </a:endParaRPr>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rgbClr val="1F497D"/>
                  </a:solidFill>
                </a:rPr>
                <a:t>@ </a:t>
              </a:r>
              <a:r>
                <a:rPr lang="en-US" sz="2400" b="1" dirty="0" smtClean="0">
                  <a:solidFill>
                    <a:srgbClr val="1F497D"/>
                  </a:solidFill>
                </a:rPr>
                <a:t>UCB</a:t>
              </a:r>
              <a:endParaRPr lang="en-US" sz="2400" b="1" dirty="0">
                <a:solidFill>
                  <a:srgbClr val="1F497D"/>
                </a:solidFill>
              </a:endParaRPr>
            </a:p>
          </p:txBody>
        </p:sp>
      </p:grpSp>
    </p:spTree>
    <p:extLst>
      <p:ext uri="{BB962C8B-B14F-4D97-AF65-F5344CB8AC3E}">
        <p14:creationId xmlns:p14="http://schemas.microsoft.com/office/powerpoint/2010/main" val="1443108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solidFill>
                  <a:schemeClr val="tx2"/>
                </a:solidFill>
              </a:rPr>
              <a:t>Exercises on RDA 2.5–2.21</a:t>
            </a:r>
            <a:br>
              <a:rPr lang="en-US" sz="4900" dirty="0" smtClean="0">
                <a:solidFill>
                  <a:schemeClr val="tx2"/>
                </a:solidFill>
              </a:rPr>
            </a:br>
            <a:r>
              <a:rPr lang="en-US" sz="4000" dirty="0" smtClean="0">
                <a:solidFill>
                  <a:schemeClr val="tx2"/>
                </a:solidFill>
              </a:rPr>
              <a:t>Example C</a:t>
            </a:r>
            <a:endParaRPr lang="en-US" sz="4000" dirty="0">
              <a:solidFill>
                <a:schemeClr val="tx2"/>
              </a:solidFill>
            </a:endParaRPr>
          </a:p>
        </p:txBody>
      </p:sp>
      <p:sp>
        <p:nvSpPr>
          <p:cNvPr id="3" name="Content Placeholder 2"/>
          <p:cNvSpPr>
            <a:spLocks noGrp="1"/>
          </p:cNvSpPr>
          <p:nvPr>
            <p:ph idx="1"/>
          </p:nvPr>
        </p:nvSpPr>
        <p:spPr>
          <a:xfrm>
            <a:off x="457200" y="1600200"/>
            <a:ext cx="8229600" cy="4825692"/>
          </a:xfrm>
        </p:spPr>
        <p:txBody>
          <a:bodyPr>
            <a:normAutofit/>
          </a:bodyPr>
          <a:lstStyle/>
          <a:p>
            <a:r>
              <a:rPr lang="en-US" dirty="0" smtClean="0">
                <a:solidFill>
                  <a:schemeClr val="tx2"/>
                </a:solidFill>
              </a:rPr>
              <a:t>Edition statement</a:t>
            </a:r>
          </a:p>
          <a:p>
            <a:pPr marL="400050" lvl="1" indent="0">
              <a:buNone/>
            </a:pPr>
            <a:r>
              <a:rPr lang="en-US" i="1" dirty="0" smtClean="0"/>
              <a:t>none</a:t>
            </a:r>
          </a:p>
          <a:p>
            <a:r>
              <a:rPr lang="en-US" dirty="0" smtClean="0">
                <a:solidFill>
                  <a:schemeClr val="tx2"/>
                </a:solidFill>
              </a:rPr>
              <a:t>Numbering of serials</a:t>
            </a:r>
          </a:p>
          <a:p>
            <a:pPr marL="400050" lvl="1" indent="0">
              <a:buNone/>
            </a:pPr>
            <a:r>
              <a:rPr lang="en-US" sz="2400" dirty="0" smtClean="0">
                <a:latin typeface="ALA BT Courier" panose="02070509030505020404" pitchFamily="50" charset="2"/>
              </a:rPr>
              <a:t>362 1_ </a:t>
            </a:r>
            <a:r>
              <a:rPr lang="en-US" sz="2400" dirty="0">
                <a:latin typeface="ALA BT Courier" panose="02070509030505020404" pitchFamily="50" charset="2"/>
              </a:rPr>
              <a:t>$a </a:t>
            </a:r>
            <a:r>
              <a:rPr lang="en-US" sz="2400" dirty="0" smtClean="0">
                <a:latin typeface="ALA BT Courier" panose="02070509030505020404" pitchFamily="50" charset="2"/>
              </a:rPr>
              <a:t>Began with: New series, 1:1 (October 31, 1991).</a:t>
            </a:r>
            <a:endParaRPr lang="en-US" sz="2400" dirty="0" smtClean="0">
              <a:solidFill>
                <a:schemeClr val="tx2"/>
              </a:solidFill>
              <a:latin typeface="ALA BT Courier" panose="02070509030505020404" pitchFamily="50" charset="2"/>
            </a:endParaRPr>
          </a:p>
          <a:p>
            <a:r>
              <a:rPr lang="en-US" dirty="0" smtClean="0">
                <a:solidFill>
                  <a:schemeClr val="tx2"/>
                </a:solidFill>
              </a:rPr>
              <a:t>Publication statement</a:t>
            </a:r>
          </a:p>
          <a:p>
            <a:pPr marL="400050" lvl="2" indent="0">
              <a:buNone/>
            </a:pPr>
            <a:r>
              <a:rPr lang="en-US" dirty="0" smtClean="0">
                <a:latin typeface="ALA BT Courier" panose="02070509030505020404" pitchFamily="50" charset="2"/>
              </a:rPr>
              <a:t>264 _1 </a:t>
            </a:r>
            <a:r>
              <a:rPr lang="en-US" dirty="0">
                <a:latin typeface="ALA BT Courier" panose="02070509030505020404" pitchFamily="50" charset="2"/>
              </a:rPr>
              <a:t>$a </a:t>
            </a:r>
            <a:r>
              <a:rPr lang="en-US" dirty="0" smtClean="0">
                <a:latin typeface="ALA BT Courier" panose="02070509030505020404" pitchFamily="50" charset="2"/>
              </a:rPr>
              <a:t>Harrisonburg, VA :</a:t>
            </a:r>
            <a:endParaRPr lang="en-US" dirty="0">
              <a:latin typeface="ALA BT Courier" panose="02070509030505020404" pitchFamily="50" charset="2"/>
            </a:endParaRPr>
          </a:p>
          <a:p>
            <a:pPr marL="400050" lvl="2" indent="0">
              <a:buNone/>
            </a:pPr>
            <a:r>
              <a:rPr lang="en-US" dirty="0" smtClean="0">
                <a:latin typeface="ALA BT Courier" panose="02070509030505020404" pitchFamily="50" charset="2"/>
              </a:rPr>
              <a:t>$</a:t>
            </a:r>
            <a:r>
              <a:rPr lang="en-US" dirty="0">
                <a:latin typeface="ALA BT Courier" panose="02070509030505020404" pitchFamily="50" charset="2"/>
              </a:rPr>
              <a:t>b </a:t>
            </a:r>
            <a:r>
              <a:rPr lang="en-US" dirty="0" smtClean="0">
                <a:latin typeface="ALA BT Courier" panose="02070509030505020404" pitchFamily="50" charset="2"/>
              </a:rPr>
              <a:t>Department of English, James Madison University,</a:t>
            </a:r>
          </a:p>
          <a:p>
            <a:pPr marL="400050" lvl="2" indent="0">
              <a:buNone/>
            </a:pPr>
            <a:r>
              <a:rPr lang="en-US" dirty="0" smtClean="0">
                <a:latin typeface="ALA BT Courier" panose="02070509030505020404" pitchFamily="50" charset="2"/>
              </a:rPr>
              <a:t>$c 1991-</a:t>
            </a:r>
            <a:endParaRPr lang="en-US" dirty="0">
              <a:latin typeface="ALA BT Courier" panose="02070509030505020404" pitchFamily="50" charset="2"/>
            </a:endParaRPr>
          </a:p>
        </p:txBody>
      </p:sp>
      <p:sp>
        <p:nvSpPr>
          <p:cNvPr id="4" name="Slide Number Placeholder 3"/>
          <p:cNvSpPr>
            <a:spLocks noGrp="1"/>
          </p:cNvSpPr>
          <p:nvPr>
            <p:ph type="sldNum" sz="quarter" idx="12"/>
          </p:nvPr>
        </p:nvSpPr>
        <p:spPr/>
        <p:txBody>
          <a:bodyPr/>
          <a:lstStyle/>
          <a:p>
            <a:fld id="{5850983C-42EE-4FAE-97EF-E9ED6A9AF7E2}" type="slidenum">
              <a:rPr lang="en-US" smtClean="0">
                <a:solidFill>
                  <a:prstClr val="black">
                    <a:tint val="75000"/>
                  </a:prstClr>
                </a:solidFill>
              </a:rPr>
              <a:pPr/>
              <a:t>68</a:t>
            </a:fld>
            <a:endParaRPr lang="en-US" dirty="0">
              <a:solidFill>
                <a:prstClr val="black">
                  <a:tint val="75000"/>
                </a:prstClr>
              </a:solidFill>
            </a:endParaRPr>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rgbClr val="1F497D"/>
                  </a:solidFill>
                </a:rPr>
                <a:t>@ </a:t>
              </a:r>
              <a:r>
                <a:rPr lang="en-US" sz="2400" b="1" dirty="0" smtClean="0">
                  <a:solidFill>
                    <a:srgbClr val="1F497D"/>
                  </a:solidFill>
                </a:rPr>
                <a:t>UCB</a:t>
              </a:r>
              <a:endParaRPr lang="en-US" sz="2400" b="1" dirty="0">
                <a:solidFill>
                  <a:srgbClr val="1F497D"/>
                </a:solidFill>
              </a:endParaRPr>
            </a:p>
          </p:txBody>
        </p:sp>
      </p:grpSp>
    </p:spTree>
    <p:extLst>
      <p:ext uri="{BB962C8B-B14F-4D97-AF65-F5344CB8AC3E}">
        <p14:creationId xmlns:p14="http://schemas.microsoft.com/office/powerpoint/2010/main" val="2911874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solidFill>
                  <a:schemeClr val="tx2"/>
                </a:solidFill>
              </a:rPr>
              <a:t>Exercises on RDA 2.5–2.21</a:t>
            </a:r>
            <a:br>
              <a:rPr lang="en-US" sz="4900" dirty="0" smtClean="0">
                <a:solidFill>
                  <a:schemeClr val="tx2"/>
                </a:solidFill>
              </a:rPr>
            </a:br>
            <a:r>
              <a:rPr lang="en-US" sz="4000" dirty="0" smtClean="0">
                <a:solidFill>
                  <a:schemeClr val="tx2"/>
                </a:solidFill>
              </a:rPr>
              <a:t>Example C cont’d</a:t>
            </a:r>
            <a:endParaRPr lang="en-US" sz="4000" dirty="0">
              <a:solidFill>
                <a:schemeClr val="tx2"/>
              </a:solidFill>
            </a:endParaRPr>
          </a:p>
        </p:txBody>
      </p:sp>
      <p:sp>
        <p:nvSpPr>
          <p:cNvPr id="3" name="Content Placeholder 2"/>
          <p:cNvSpPr>
            <a:spLocks noGrp="1"/>
          </p:cNvSpPr>
          <p:nvPr>
            <p:ph idx="1"/>
          </p:nvPr>
        </p:nvSpPr>
        <p:spPr>
          <a:xfrm>
            <a:off x="457200" y="1600200"/>
            <a:ext cx="8229600" cy="5054292"/>
          </a:xfrm>
        </p:spPr>
        <p:txBody>
          <a:bodyPr>
            <a:normAutofit fontScale="92500"/>
          </a:bodyPr>
          <a:lstStyle/>
          <a:p>
            <a:r>
              <a:rPr lang="en-US" dirty="0" smtClean="0">
                <a:solidFill>
                  <a:schemeClr val="tx2"/>
                </a:solidFill>
              </a:rPr>
              <a:t>Series statement</a:t>
            </a:r>
          </a:p>
          <a:p>
            <a:pPr marL="400050" lvl="1" indent="0">
              <a:buNone/>
            </a:pPr>
            <a:r>
              <a:rPr lang="en-US" i="1" dirty="0" smtClean="0"/>
              <a:t>none</a:t>
            </a:r>
          </a:p>
          <a:p>
            <a:r>
              <a:rPr lang="en-US" dirty="0" smtClean="0">
                <a:solidFill>
                  <a:schemeClr val="tx2"/>
                </a:solidFill>
              </a:rPr>
              <a:t>Frequency</a:t>
            </a:r>
          </a:p>
          <a:p>
            <a:pPr marL="400050" lvl="1" indent="0">
              <a:buNone/>
            </a:pPr>
            <a:r>
              <a:rPr lang="en-US" sz="2400" dirty="0" smtClean="0">
                <a:latin typeface="ALA BT Courier" panose="02070509030505020404" pitchFamily="50" charset="2"/>
              </a:rPr>
              <a:t>310 __ </a:t>
            </a:r>
            <a:r>
              <a:rPr lang="en-US" sz="2400" dirty="0">
                <a:latin typeface="ALA BT Courier" panose="02070509030505020404" pitchFamily="50" charset="2"/>
              </a:rPr>
              <a:t>$a </a:t>
            </a:r>
            <a:r>
              <a:rPr lang="en-US" sz="2400" dirty="0" smtClean="0">
                <a:latin typeface="ALA BT Courier" panose="02070509030505020404" pitchFamily="50" charset="2"/>
              </a:rPr>
              <a:t>Semiannual</a:t>
            </a:r>
            <a:endParaRPr lang="en-US" sz="2400" i="1" dirty="0" smtClean="0">
              <a:latin typeface="ALA BT Courier" panose="02070509030505020404" pitchFamily="50" charset="2"/>
            </a:endParaRPr>
          </a:p>
          <a:p>
            <a:r>
              <a:rPr lang="en-US" dirty="0" smtClean="0">
                <a:solidFill>
                  <a:schemeClr val="tx2"/>
                </a:solidFill>
              </a:rPr>
              <a:t>Identifier for the manifestation</a:t>
            </a:r>
          </a:p>
          <a:p>
            <a:pPr marL="400050" lvl="1" indent="0">
              <a:buNone/>
            </a:pPr>
            <a:r>
              <a:rPr lang="en-US" sz="2400" dirty="0" smtClean="0">
                <a:latin typeface="ALA BT Courier" panose="02070509030505020404" pitchFamily="50" charset="2"/>
              </a:rPr>
              <a:t>022 __ $a </a:t>
            </a:r>
            <a:r>
              <a:rPr lang="en-US" sz="2400" dirty="0">
                <a:latin typeface="ALA BT Courier" panose="02070509030505020404" pitchFamily="50" charset="2"/>
              </a:rPr>
              <a:t>2159-7359</a:t>
            </a:r>
            <a:endParaRPr lang="en-US" sz="2400" dirty="0" smtClean="0">
              <a:latin typeface="ALA BT Courier" panose="02070509030505020404" pitchFamily="50" charset="2"/>
            </a:endParaRPr>
          </a:p>
          <a:p>
            <a:r>
              <a:rPr lang="en-US" dirty="0" smtClean="0">
                <a:solidFill>
                  <a:schemeClr val="tx2"/>
                </a:solidFill>
              </a:rPr>
              <a:t>Notes</a:t>
            </a:r>
          </a:p>
          <a:p>
            <a:pPr marL="400050" lvl="1" indent="0">
              <a:buNone/>
            </a:pPr>
            <a:r>
              <a:rPr lang="en-US" sz="2400" dirty="0" smtClean="0">
                <a:latin typeface="ALA BT Courier" panose="02070509030505020404" pitchFamily="50" charset="2"/>
              </a:rPr>
              <a:t>588 __ $a Description based on: New series, 1:1 (October 31, 1991); title from caption.</a:t>
            </a:r>
          </a:p>
          <a:p>
            <a:pPr marL="400050" lvl="1" indent="0">
              <a:buNone/>
            </a:pPr>
            <a:r>
              <a:rPr lang="en-US" sz="2400" dirty="0" smtClean="0">
                <a:latin typeface="ALA BT Courier" panose="02070509030505020404" pitchFamily="50" charset="2"/>
              </a:rPr>
              <a:t>588 __ $a Latest issue consulted: </a:t>
            </a:r>
            <a:r>
              <a:rPr lang="en-US" sz="2400" dirty="0">
                <a:latin typeface="ALA BT Courier" panose="02070509030505020404" pitchFamily="50" charset="2"/>
              </a:rPr>
              <a:t>New series, 1:1 (October 31, 1991</a:t>
            </a:r>
            <a:r>
              <a:rPr lang="en-US" sz="2400" dirty="0" smtClean="0">
                <a:latin typeface="ALA BT Courier" panose="02070509030505020404" pitchFamily="50" charset="2"/>
              </a:rPr>
              <a:t>).</a:t>
            </a:r>
          </a:p>
        </p:txBody>
      </p:sp>
      <p:sp>
        <p:nvSpPr>
          <p:cNvPr id="4" name="Slide Number Placeholder 3"/>
          <p:cNvSpPr>
            <a:spLocks noGrp="1"/>
          </p:cNvSpPr>
          <p:nvPr>
            <p:ph type="sldNum" sz="quarter" idx="12"/>
          </p:nvPr>
        </p:nvSpPr>
        <p:spPr/>
        <p:txBody>
          <a:bodyPr/>
          <a:lstStyle/>
          <a:p>
            <a:fld id="{5850983C-42EE-4FAE-97EF-E9ED6A9AF7E2}" type="slidenum">
              <a:rPr lang="en-US" smtClean="0">
                <a:solidFill>
                  <a:prstClr val="black">
                    <a:tint val="75000"/>
                  </a:prstClr>
                </a:solidFill>
              </a:rPr>
              <a:pPr/>
              <a:t>69</a:t>
            </a:fld>
            <a:endParaRPr lang="en-US" dirty="0">
              <a:solidFill>
                <a:prstClr val="black">
                  <a:tint val="75000"/>
                </a:prstClr>
              </a:solidFill>
            </a:endParaRPr>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rgbClr val="1F497D"/>
                  </a:solidFill>
                </a:rPr>
                <a:t>@ </a:t>
              </a:r>
              <a:r>
                <a:rPr lang="en-US" sz="2400" b="1" dirty="0" smtClean="0">
                  <a:solidFill>
                    <a:srgbClr val="1F497D"/>
                  </a:solidFill>
                </a:rPr>
                <a:t>UCB</a:t>
              </a:r>
              <a:endParaRPr lang="en-US" sz="2400" b="1" dirty="0">
                <a:solidFill>
                  <a:srgbClr val="1F497D"/>
                </a:solidFill>
              </a:endParaRPr>
            </a:p>
          </p:txBody>
        </p:sp>
      </p:grpSp>
    </p:spTree>
    <p:extLst>
      <p:ext uri="{BB962C8B-B14F-4D97-AF65-F5344CB8AC3E}">
        <p14:creationId xmlns:p14="http://schemas.microsoft.com/office/powerpoint/2010/main" val="615528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solidFill>
              </a:rPr>
              <a:t>PCC/CONSER Documentation</a:t>
            </a:r>
            <a:endParaRPr lang="en-US" dirty="0">
              <a:solidFill>
                <a:schemeClr val="tx2"/>
              </a:solidFill>
            </a:endParaRPr>
          </a:p>
        </p:txBody>
      </p:sp>
      <p:sp>
        <p:nvSpPr>
          <p:cNvPr id="3" name="Content Placeholder 2"/>
          <p:cNvSpPr>
            <a:spLocks noGrp="1"/>
          </p:cNvSpPr>
          <p:nvPr>
            <p:ph idx="1"/>
          </p:nvPr>
        </p:nvSpPr>
        <p:spPr/>
        <p:txBody>
          <a:bodyPr>
            <a:normAutofit/>
          </a:bodyPr>
          <a:lstStyle/>
          <a:p>
            <a:r>
              <a:rPr lang="en-US" dirty="0" smtClean="0">
                <a:solidFill>
                  <a:schemeClr val="tx2"/>
                </a:solidFill>
              </a:rPr>
              <a:t>Being revised for RDA as we speak</a:t>
            </a:r>
          </a:p>
          <a:p>
            <a:pPr lvl="1"/>
            <a:r>
              <a:rPr lang="en-US" sz="3200" dirty="0" smtClean="0">
                <a:solidFill>
                  <a:schemeClr val="tx2"/>
                </a:solidFill>
              </a:rPr>
              <a:t>CONSER Cataloging Manual (CCM)</a:t>
            </a:r>
          </a:p>
          <a:p>
            <a:pPr marL="857250" lvl="2" indent="0">
              <a:buNone/>
            </a:pPr>
            <a:r>
              <a:rPr lang="en-US" sz="2800" dirty="0" smtClean="0">
                <a:solidFill>
                  <a:schemeClr val="tx2"/>
                </a:solidFill>
              </a:rPr>
              <a:t>8 revised modules already published in Cataloger’s Desktop; others underway</a:t>
            </a:r>
          </a:p>
          <a:p>
            <a:r>
              <a:rPr lang="en-US" dirty="0" smtClean="0">
                <a:solidFill>
                  <a:schemeClr val="tx2"/>
                </a:solidFill>
              </a:rPr>
              <a:t>Planned to be revised for RDA</a:t>
            </a:r>
          </a:p>
          <a:p>
            <a:pPr lvl="1"/>
            <a:r>
              <a:rPr lang="en-US" sz="3200" dirty="0" smtClean="0">
                <a:solidFill>
                  <a:schemeClr val="tx2"/>
                </a:solidFill>
              </a:rPr>
              <a:t>CONSER Editing Guide (CEG)</a:t>
            </a:r>
          </a:p>
        </p:txBody>
      </p:sp>
      <p:sp>
        <p:nvSpPr>
          <p:cNvPr id="4" name="Slide Number Placeholder 3"/>
          <p:cNvSpPr>
            <a:spLocks noGrp="1"/>
          </p:cNvSpPr>
          <p:nvPr>
            <p:ph type="sldNum" sz="quarter" idx="12"/>
          </p:nvPr>
        </p:nvSpPr>
        <p:spPr/>
        <p:txBody>
          <a:bodyPr/>
          <a:lstStyle/>
          <a:p>
            <a:fld id="{5850983C-42EE-4FAE-97EF-E9ED6A9AF7E2}" type="slidenum">
              <a:rPr lang="en-US" smtClean="0"/>
              <a:t>7</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2077282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solidFill>
                  <a:schemeClr val="tx2"/>
                </a:solidFill>
              </a:rPr>
              <a:t>Exercises on RDA 2.5–2.21</a:t>
            </a:r>
            <a:br>
              <a:rPr lang="en-US" sz="4900" dirty="0" smtClean="0">
                <a:solidFill>
                  <a:schemeClr val="tx2"/>
                </a:solidFill>
              </a:rPr>
            </a:br>
            <a:r>
              <a:rPr lang="en-US" sz="4000" dirty="0" smtClean="0">
                <a:solidFill>
                  <a:schemeClr val="tx2"/>
                </a:solidFill>
              </a:rPr>
              <a:t>Example D</a:t>
            </a:r>
            <a:endParaRPr lang="en-US" sz="4000" dirty="0">
              <a:solidFill>
                <a:schemeClr val="tx2"/>
              </a:solidFill>
            </a:endParaRPr>
          </a:p>
        </p:txBody>
      </p:sp>
      <p:sp>
        <p:nvSpPr>
          <p:cNvPr id="3" name="Content Placeholder 2"/>
          <p:cNvSpPr>
            <a:spLocks noGrp="1"/>
          </p:cNvSpPr>
          <p:nvPr>
            <p:ph idx="1"/>
          </p:nvPr>
        </p:nvSpPr>
        <p:spPr>
          <a:xfrm>
            <a:off x="457200" y="1600200"/>
            <a:ext cx="8229600" cy="4709160"/>
          </a:xfrm>
        </p:spPr>
        <p:txBody>
          <a:bodyPr>
            <a:normAutofit/>
          </a:bodyPr>
          <a:lstStyle/>
          <a:p>
            <a:r>
              <a:rPr lang="en-US" dirty="0" smtClean="0">
                <a:solidFill>
                  <a:schemeClr val="tx2"/>
                </a:solidFill>
              </a:rPr>
              <a:t>Edition statement</a:t>
            </a:r>
          </a:p>
          <a:p>
            <a:pPr marL="400050" lvl="1" indent="0">
              <a:buNone/>
            </a:pPr>
            <a:r>
              <a:rPr lang="en-US" i="1" dirty="0" smtClean="0"/>
              <a:t>none</a:t>
            </a:r>
          </a:p>
          <a:p>
            <a:r>
              <a:rPr lang="en-US" dirty="0" smtClean="0">
                <a:solidFill>
                  <a:schemeClr val="tx2"/>
                </a:solidFill>
              </a:rPr>
              <a:t>Numbering of serials</a:t>
            </a:r>
          </a:p>
          <a:p>
            <a:pPr marL="400050" lvl="1" indent="0">
              <a:buNone/>
            </a:pPr>
            <a:r>
              <a:rPr lang="en-US" i="1" dirty="0" smtClean="0"/>
              <a:t>further research needed</a:t>
            </a:r>
          </a:p>
          <a:p>
            <a:pPr marL="400050" lvl="1" indent="0">
              <a:buNone/>
            </a:pPr>
            <a:r>
              <a:rPr lang="en-US" dirty="0" smtClean="0">
                <a:solidFill>
                  <a:schemeClr val="tx2"/>
                </a:solidFill>
              </a:rPr>
              <a:t>Per ISSN Portal:</a:t>
            </a:r>
            <a:r>
              <a:rPr lang="en-US" sz="2400" dirty="0" smtClean="0">
                <a:latin typeface="ALA BT Courier" panose="02070509030505020404" pitchFamily="50" charset="2"/>
              </a:rPr>
              <a:t> 362 1_ $a Began in 1974.</a:t>
            </a:r>
          </a:p>
          <a:p>
            <a:r>
              <a:rPr lang="en-US" dirty="0" smtClean="0">
                <a:solidFill>
                  <a:schemeClr val="tx2"/>
                </a:solidFill>
              </a:rPr>
              <a:t>Publication statement</a:t>
            </a:r>
          </a:p>
          <a:p>
            <a:pPr marL="400050" lvl="2" indent="0">
              <a:buNone/>
            </a:pPr>
            <a:r>
              <a:rPr lang="en-US" dirty="0" smtClean="0">
                <a:latin typeface="ALA BT Courier" panose="02070509030505020404" pitchFamily="50" charset="2"/>
              </a:rPr>
              <a:t>264 _1 </a:t>
            </a:r>
            <a:r>
              <a:rPr lang="en-US" dirty="0">
                <a:latin typeface="ALA BT Courier" panose="02070509030505020404" pitchFamily="50" charset="2"/>
              </a:rPr>
              <a:t>$a </a:t>
            </a:r>
            <a:r>
              <a:rPr lang="en-US" dirty="0" smtClean="0">
                <a:latin typeface="ALA BT Courier" panose="02070509030505020404" pitchFamily="50" charset="2"/>
              </a:rPr>
              <a:t>Providence, RI :</a:t>
            </a:r>
            <a:endParaRPr lang="en-US" dirty="0">
              <a:latin typeface="ALA BT Courier" panose="02070509030505020404" pitchFamily="50" charset="2"/>
            </a:endParaRPr>
          </a:p>
          <a:p>
            <a:pPr marL="400050" lvl="2" indent="0">
              <a:buNone/>
            </a:pPr>
            <a:r>
              <a:rPr lang="en-US" dirty="0" smtClean="0">
                <a:latin typeface="ALA BT Courier" panose="02070509030505020404" pitchFamily="50" charset="2"/>
              </a:rPr>
              <a:t>$</a:t>
            </a:r>
            <a:r>
              <a:rPr lang="en-US" dirty="0">
                <a:latin typeface="ALA BT Courier" panose="02070509030505020404" pitchFamily="50" charset="2"/>
              </a:rPr>
              <a:t>b </a:t>
            </a:r>
            <a:r>
              <a:rPr lang="en-US" dirty="0" smtClean="0">
                <a:latin typeface="ALA BT Courier" panose="02070509030505020404" pitchFamily="50" charset="2"/>
              </a:rPr>
              <a:t>Robert Ellis Smith</a:t>
            </a:r>
          </a:p>
        </p:txBody>
      </p:sp>
      <p:sp>
        <p:nvSpPr>
          <p:cNvPr id="4" name="Slide Number Placeholder 3"/>
          <p:cNvSpPr>
            <a:spLocks noGrp="1"/>
          </p:cNvSpPr>
          <p:nvPr>
            <p:ph type="sldNum" sz="quarter" idx="12"/>
          </p:nvPr>
        </p:nvSpPr>
        <p:spPr/>
        <p:txBody>
          <a:bodyPr/>
          <a:lstStyle/>
          <a:p>
            <a:fld id="{5850983C-42EE-4FAE-97EF-E9ED6A9AF7E2}" type="slidenum">
              <a:rPr lang="en-US" smtClean="0">
                <a:solidFill>
                  <a:prstClr val="black">
                    <a:tint val="75000"/>
                  </a:prstClr>
                </a:solidFill>
              </a:rPr>
              <a:pPr/>
              <a:t>70</a:t>
            </a:fld>
            <a:endParaRPr lang="en-US" dirty="0">
              <a:solidFill>
                <a:prstClr val="black">
                  <a:tint val="75000"/>
                </a:prstClr>
              </a:solidFill>
            </a:endParaRPr>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rgbClr val="1F497D"/>
                  </a:solidFill>
                </a:rPr>
                <a:t>@ </a:t>
              </a:r>
              <a:r>
                <a:rPr lang="en-US" sz="2400" b="1" dirty="0" smtClean="0">
                  <a:solidFill>
                    <a:srgbClr val="1F497D"/>
                  </a:solidFill>
                </a:rPr>
                <a:t>UCB</a:t>
              </a:r>
              <a:endParaRPr lang="en-US" sz="2400" b="1" dirty="0">
                <a:solidFill>
                  <a:srgbClr val="1F497D"/>
                </a:solidFill>
              </a:endParaRPr>
            </a:p>
          </p:txBody>
        </p:sp>
      </p:grpSp>
    </p:spTree>
    <p:extLst>
      <p:ext uri="{BB962C8B-B14F-4D97-AF65-F5344CB8AC3E}">
        <p14:creationId xmlns:p14="http://schemas.microsoft.com/office/powerpoint/2010/main" val="3192403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solidFill>
                  <a:schemeClr val="tx2"/>
                </a:solidFill>
              </a:rPr>
              <a:t>Exercises on RDA 2.5–2.21</a:t>
            </a:r>
            <a:br>
              <a:rPr lang="en-US" sz="4900" dirty="0" smtClean="0">
                <a:solidFill>
                  <a:schemeClr val="tx2"/>
                </a:solidFill>
              </a:rPr>
            </a:br>
            <a:r>
              <a:rPr lang="en-US" sz="4000" dirty="0" smtClean="0">
                <a:solidFill>
                  <a:schemeClr val="tx2"/>
                </a:solidFill>
              </a:rPr>
              <a:t>Example D cont’d</a:t>
            </a:r>
            <a:endParaRPr lang="en-US" sz="4000" dirty="0">
              <a:solidFill>
                <a:schemeClr val="tx2"/>
              </a:solidFill>
            </a:endParaRPr>
          </a:p>
        </p:txBody>
      </p:sp>
      <p:sp>
        <p:nvSpPr>
          <p:cNvPr id="3" name="Content Placeholder 2"/>
          <p:cNvSpPr>
            <a:spLocks noGrp="1"/>
          </p:cNvSpPr>
          <p:nvPr>
            <p:ph idx="1"/>
          </p:nvPr>
        </p:nvSpPr>
        <p:spPr>
          <a:xfrm>
            <a:off x="457200" y="1600200"/>
            <a:ext cx="8229600" cy="4526280"/>
          </a:xfrm>
        </p:spPr>
        <p:txBody>
          <a:bodyPr>
            <a:normAutofit fontScale="92500" lnSpcReduction="10000"/>
          </a:bodyPr>
          <a:lstStyle/>
          <a:p>
            <a:r>
              <a:rPr lang="en-US" dirty="0" smtClean="0">
                <a:solidFill>
                  <a:schemeClr val="tx2"/>
                </a:solidFill>
              </a:rPr>
              <a:t>Series statement</a:t>
            </a:r>
          </a:p>
          <a:p>
            <a:pPr marL="400050" lvl="1" indent="0">
              <a:buNone/>
            </a:pPr>
            <a:r>
              <a:rPr lang="en-US" i="1" dirty="0" smtClean="0"/>
              <a:t>none</a:t>
            </a:r>
          </a:p>
          <a:p>
            <a:r>
              <a:rPr lang="en-US" dirty="0" smtClean="0">
                <a:solidFill>
                  <a:schemeClr val="tx2"/>
                </a:solidFill>
              </a:rPr>
              <a:t>Frequency</a:t>
            </a:r>
          </a:p>
          <a:p>
            <a:pPr marL="400050" lvl="1" indent="0">
              <a:buNone/>
            </a:pPr>
            <a:r>
              <a:rPr lang="en-US" sz="2400" dirty="0" smtClean="0">
                <a:latin typeface="ALA BT Courier" panose="02070509030505020404" pitchFamily="50" charset="2"/>
              </a:rPr>
              <a:t>310 __ </a:t>
            </a:r>
            <a:r>
              <a:rPr lang="en-US" sz="2400" dirty="0">
                <a:latin typeface="ALA BT Courier" panose="02070509030505020404" pitchFamily="50" charset="2"/>
              </a:rPr>
              <a:t>$a </a:t>
            </a:r>
            <a:r>
              <a:rPr lang="en-US" sz="2400" dirty="0" smtClean="0">
                <a:latin typeface="ALA BT Courier" panose="02070509030505020404" pitchFamily="50" charset="2"/>
              </a:rPr>
              <a:t>Monthly</a:t>
            </a:r>
            <a:endParaRPr lang="en-US" sz="2400" i="1" dirty="0" smtClean="0">
              <a:latin typeface="ALA BT Courier" panose="02070509030505020404" pitchFamily="50" charset="2"/>
            </a:endParaRPr>
          </a:p>
          <a:p>
            <a:r>
              <a:rPr lang="en-US" dirty="0" smtClean="0">
                <a:solidFill>
                  <a:schemeClr val="tx2"/>
                </a:solidFill>
              </a:rPr>
              <a:t>Identifier for the manifestation</a:t>
            </a:r>
          </a:p>
          <a:p>
            <a:pPr marL="400050" lvl="1" indent="0">
              <a:buNone/>
            </a:pPr>
            <a:r>
              <a:rPr lang="en-US" sz="2400" dirty="0" smtClean="0">
                <a:latin typeface="ALA BT Courier" panose="02070509030505020404" pitchFamily="50" charset="2"/>
              </a:rPr>
              <a:t>022 __ $a </a:t>
            </a:r>
            <a:r>
              <a:rPr lang="en-US" sz="2400" dirty="0">
                <a:latin typeface="ALA BT Courier" panose="02070509030505020404" pitchFamily="50" charset="2"/>
              </a:rPr>
              <a:t>0145-7659</a:t>
            </a:r>
            <a:endParaRPr lang="en-US" sz="2400" dirty="0" smtClean="0">
              <a:latin typeface="ALA BT Courier" panose="02070509030505020404" pitchFamily="50" charset="2"/>
            </a:endParaRPr>
          </a:p>
          <a:p>
            <a:r>
              <a:rPr lang="en-US" dirty="0" smtClean="0">
                <a:solidFill>
                  <a:schemeClr val="tx2"/>
                </a:solidFill>
              </a:rPr>
              <a:t>Notes</a:t>
            </a:r>
          </a:p>
          <a:p>
            <a:pPr marL="400050" lvl="1" indent="0">
              <a:buNone/>
            </a:pPr>
            <a:r>
              <a:rPr lang="en-US" sz="2400" dirty="0" smtClean="0">
                <a:latin typeface="ALA BT Courier" panose="02070509030505020404" pitchFamily="50" charset="2"/>
              </a:rPr>
              <a:t>588 __ $a Description based on: Volume 39, number 8 (June 2013); title from caption.</a:t>
            </a:r>
          </a:p>
          <a:p>
            <a:pPr marL="400050" lvl="1" indent="0">
              <a:buNone/>
            </a:pPr>
            <a:r>
              <a:rPr lang="en-US" sz="2400" dirty="0" smtClean="0">
                <a:latin typeface="ALA BT Courier" panose="02070509030505020404" pitchFamily="50" charset="2"/>
              </a:rPr>
              <a:t>588 __ $a Latest issue consulted: </a:t>
            </a:r>
            <a:r>
              <a:rPr lang="en-US" sz="2400" dirty="0">
                <a:latin typeface="ALA BT Courier" panose="02070509030505020404" pitchFamily="50" charset="2"/>
              </a:rPr>
              <a:t>Volume 39, number 8 (June 2013</a:t>
            </a:r>
            <a:r>
              <a:rPr lang="en-US" sz="2400" dirty="0" smtClean="0">
                <a:latin typeface="ALA BT Courier" panose="02070509030505020404" pitchFamily="50" charset="2"/>
              </a:rPr>
              <a:t>).</a:t>
            </a:r>
          </a:p>
        </p:txBody>
      </p:sp>
      <p:sp>
        <p:nvSpPr>
          <p:cNvPr id="4" name="Slide Number Placeholder 3"/>
          <p:cNvSpPr>
            <a:spLocks noGrp="1"/>
          </p:cNvSpPr>
          <p:nvPr>
            <p:ph type="sldNum" sz="quarter" idx="12"/>
          </p:nvPr>
        </p:nvSpPr>
        <p:spPr/>
        <p:txBody>
          <a:bodyPr/>
          <a:lstStyle/>
          <a:p>
            <a:fld id="{5850983C-42EE-4FAE-97EF-E9ED6A9AF7E2}" type="slidenum">
              <a:rPr lang="en-US" smtClean="0">
                <a:solidFill>
                  <a:prstClr val="black">
                    <a:tint val="75000"/>
                  </a:prstClr>
                </a:solidFill>
              </a:rPr>
              <a:pPr/>
              <a:t>71</a:t>
            </a:fld>
            <a:endParaRPr lang="en-US" dirty="0">
              <a:solidFill>
                <a:prstClr val="black">
                  <a:tint val="75000"/>
                </a:prstClr>
              </a:solidFill>
            </a:endParaRPr>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rgbClr val="1F497D"/>
                  </a:solidFill>
                </a:rPr>
                <a:t>@ </a:t>
              </a:r>
              <a:r>
                <a:rPr lang="en-US" sz="2400" b="1" dirty="0" smtClean="0">
                  <a:solidFill>
                    <a:srgbClr val="1F497D"/>
                  </a:solidFill>
                </a:rPr>
                <a:t>UCB</a:t>
              </a:r>
              <a:endParaRPr lang="en-US" sz="2400" b="1" dirty="0">
                <a:solidFill>
                  <a:srgbClr val="1F497D"/>
                </a:solidFill>
              </a:endParaRPr>
            </a:p>
          </p:txBody>
        </p:sp>
      </p:grpSp>
    </p:spTree>
    <p:extLst>
      <p:ext uri="{BB962C8B-B14F-4D97-AF65-F5344CB8AC3E}">
        <p14:creationId xmlns:p14="http://schemas.microsoft.com/office/powerpoint/2010/main" val="1880883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solidFill>
                  <a:schemeClr val="tx2"/>
                </a:solidFill>
              </a:rPr>
              <a:t>Exercises on RDA 2.5–2.21</a:t>
            </a:r>
            <a:br>
              <a:rPr lang="en-US" sz="4900" dirty="0" smtClean="0">
                <a:solidFill>
                  <a:schemeClr val="tx2"/>
                </a:solidFill>
              </a:rPr>
            </a:br>
            <a:r>
              <a:rPr lang="en-US" sz="4000" dirty="0" smtClean="0">
                <a:solidFill>
                  <a:schemeClr val="tx2"/>
                </a:solidFill>
              </a:rPr>
              <a:t>Example E</a:t>
            </a:r>
            <a:endParaRPr lang="en-US" sz="4000" dirty="0">
              <a:solidFill>
                <a:schemeClr val="tx2"/>
              </a:solidFill>
            </a:endParaRPr>
          </a:p>
        </p:txBody>
      </p:sp>
      <p:sp>
        <p:nvSpPr>
          <p:cNvPr id="3" name="Content Placeholder 2"/>
          <p:cNvSpPr>
            <a:spLocks noGrp="1"/>
          </p:cNvSpPr>
          <p:nvPr>
            <p:ph idx="1"/>
          </p:nvPr>
        </p:nvSpPr>
        <p:spPr>
          <a:xfrm>
            <a:off x="457200" y="1600200"/>
            <a:ext cx="8229600" cy="4526280"/>
          </a:xfrm>
        </p:spPr>
        <p:txBody>
          <a:bodyPr>
            <a:normAutofit/>
          </a:bodyPr>
          <a:lstStyle/>
          <a:p>
            <a:r>
              <a:rPr lang="en-US" dirty="0" smtClean="0">
                <a:solidFill>
                  <a:schemeClr val="tx2"/>
                </a:solidFill>
              </a:rPr>
              <a:t>Edition statement</a:t>
            </a:r>
          </a:p>
          <a:p>
            <a:pPr marL="400050" lvl="1" indent="0">
              <a:buNone/>
            </a:pPr>
            <a:r>
              <a:rPr lang="en-US" sz="2400" dirty="0" smtClean="0">
                <a:latin typeface="ALA BT Courier" panose="02070509030505020404" pitchFamily="50" charset="2"/>
              </a:rPr>
              <a:t>250 __ </a:t>
            </a:r>
            <a:r>
              <a:rPr lang="en-US" sz="2400" dirty="0">
                <a:latin typeface="ALA BT Courier" panose="02070509030505020404" pitchFamily="50" charset="2"/>
              </a:rPr>
              <a:t>$a </a:t>
            </a:r>
            <a:r>
              <a:rPr lang="en-US" sz="2400" dirty="0" smtClean="0">
                <a:latin typeface="ALA BT Courier" panose="02070509030505020404" pitchFamily="50" charset="2"/>
              </a:rPr>
              <a:t>European edition.</a:t>
            </a:r>
            <a:endParaRPr lang="en-US" sz="2400" dirty="0">
              <a:solidFill>
                <a:schemeClr val="tx2"/>
              </a:solidFill>
              <a:latin typeface="ALA BT Courier" panose="02070509030505020404" pitchFamily="50" charset="2"/>
            </a:endParaRPr>
          </a:p>
          <a:p>
            <a:r>
              <a:rPr lang="en-US" dirty="0" smtClean="0">
                <a:solidFill>
                  <a:schemeClr val="tx2"/>
                </a:solidFill>
              </a:rPr>
              <a:t>Numbering of serials</a:t>
            </a:r>
          </a:p>
          <a:p>
            <a:pPr marL="400050" lvl="1" indent="0">
              <a:buNone/>
            </a:pPr>
            <a:r>
              <a:rPr lang="en-US" i="1" dirty="0"/>
              <a:t>further research </a:t>
            </a:r>
            <a:r>
              <a:rPr lang="en-US" i="1" dirty="0" smtClean="0"/>
              <a:t>needed</a:t>
            </a:r>
          </a:p>
          <a:p>
            <a:pPr marL="400050" lvl="1" indent="0">
              <a:buNone/>
            </a:pPr>
            <a:r>
              <a:rPr lang="en-US" dirty="0" smtClean="0">
                <a:solidFill>
                  <a:schemeClr val="tx2"/>
                </a:solidFill>
              </a:rPr>
              <a:t>Further research reveals: </a:t>
            </a:r>
            <a:r>
              <a:rPr lang="en-US" i="1" dirty="0"/>
              <a:t>none</a:t>
            </a:r>
          </a:p>
          <a:p>
            <a:r>
              <a:rPr lang="en-US" dirty="0" smtClean="0">
                <a:solidFill>
                  <a:schemeClr val="tx2"/>
                </a:solidFill>
              </a:rPr>
              <a:t>Publication statement</a:t>
            </a:r>
          </a:p>
          <a:p>
            <a:pPr marL="400050" lvl="2" indent="0">
              <a:buNone/>
            </a:pPr>
            <a:r>
              <a:rPr lang="en-US" dirty="0" smtClean="0">
                <a:latin typeface="ALA BT Courier" panose="02070509030505020404" pitchFamily="50" charset="2"/>
              </a:rPr>
              <a:t>264 _1 </a:t>
            </a:r>
            <a:r>
              <a:rPr lang="en-US" dirty="0">
                <a:latin typeface="ALA BT Courier" panose="02070509030505020404" pitchFamily="50" charset="2"/>
              </a:rPr>
              <a:t>$a </a:t>
            </a:r>
            <a:r>
              <a:rPr lang="en-US" dirty="0" smtClean="0">
                <a:latin typeface="ALA BT Courier" panose="02070509030505020404" pitchFamily="50" charset="2"/>
              </a:rPr>
              <a:t>Secaucus, NJ :</a:t>
            </a:r>
            <a:endParaRPr lang="en-US" dirty="0">
              <a:latin typeface="ALA BT Courier" panose="02070509030505020404" pitchFamily="50" charset="2"/>
            </a:endParaRPr>
          </a:p>
          <a:p>
            <a:pPr marL="400050" lvl="2" indent="0">
              <a:buNone/>
            </a:pPr>
            <a:r>
              <a:rPr lang="en-US" dirty="0" smtClean="0">
                <a:latin typeface="ALA BT Courier" panose="02070509030505020404" pitchFamily="50" charset="2"/>
              </a:rPr>
              <a:t>$</a:t>
            </a:r>
            <a:r>
              <a:rPr lang="en-US" dirty="0">
                <a:latin typeface="ALA BT Courier" panose="02070509030505020404" pitchFamily="50" charset="2"/>
              </a:rPr>
              <a:t>b </a:t>
            </a:r>
            <a:r>
              <a:rPr lang="en-US" dirty="0" smtClean="0">
                <a:latin typeface="ALA BT Courier" panose="02070509030505020404" pitchFamily="50" charset="2"/>
              </a:rPr>
              <a:t>Cahners Business Information</a:t>
            </a:r>
          </a:p>
        </p:txBody>
      </p:sp>
      <p:sp>
        <p:nvSpPr>
          <p:cNvPr id="4" name="Slide Number Placeholder 3"/>
          <p:cNvSpPr>
            <a:spLocks noGrp="1"/>
          </p:cNvSpPr>
          <p:nvPr>
            <p:ph type="sldNum" sz="quarter" idx="12"/>
          </p:nvPr>
        </p:nvSpPr>
        <p:spPr/>
        <p:txBody>
          <a:bodyPr/>
          <a:lstStyle/>
          <a:p>
            <a:fld id="{5850983C-42EE-4FAE-97EF-E9ED6A9AF7E2}" type="slidenum">
              <a:rPr lang="en-US" smtClean="0">
                <a:solidFill>
                  <a:prstClr val="black">
                    <a:tint val="75000"/>
                  </a:prstClr>
                </a:solidFill>
              </a:rPr>
              <a:pPr/>
              <a:t>72</a:t>
            </a:fld>
            <a:endParaRPr lang="en-US" dirty="0">
              <a:solidFill>
                <a:prstClr val="black">
                  <a:tint val="75000"/>
                </a:prstClr>
              </a:solidFill>
            </a:endParaRPr>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rgbClr val="1F497D"/>
                  </a:solidFill>
                </a:rPr>
                <a:t>@ </a:t>
              </a:r>
              <a:r>
                <a:rPr lang="en-US" sz="2400" b="1" dirty="0" smtClean="0">
                  <a:solidFill>
                    <a:srgbClr val="1F497D"/>
                  </a:solidFill>
                </a:rPr>
                <a:t>UCB</a:t>
              </a:r>
              <a:endParaRPr lang="en-US" sz="2400" b="1" dirty="0">
                <a:solidFill>
                  <a:srgbClr val="1F497D"/>
                </a:solidFill>
              </a:endParaRPr>
            </a:p>
          </p:txBody>
        </p:sp>
      </p:grpSp>
    </p:spTree>
    <p:extLst>
      <p:ext uri="{BB962C8B-B14F-4D97-AF65-F5344CB8AC3E}">
        <p14:creationId xmlns:p14="http://schemas.microsoft.com/office/powerpoint/2010/main" val="2828572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solidFill>
                  <a:schemeClr val="tx2"/>
                </a:solidFill>
              </a:rPr>
              <a:t>Exercises on RDA 2.5–2.21</a:t>
            </a:r>
            <a:br>
              <a:rPr lang="en-US" sz="4900" dirty="0" smtClean="0">
                <a:solidFill>
                  <a:schemeClr val="tx2"/>
                </a:solidFill>
              </a:rPr>
            </a:br>
            <a:r>
              <a:rPr lang="en-US" sz="4000" dirty="0" smtClean="0">
                <a:solidFill>
                  <a:schemeClr val="tx2"/>
                </a:solidFill>
              </a:rPr>
              <a:t>Example E cont’d</a:t>
            </a:r>
            <a:endParaRPr lang="en-US" sz="4000" dirty="0">
              <a:solidFill>
                <a:schemeClr val="tx2"/>
              </a:solidFill>
            </a:endParaRPr>
          </a:p>
        </p:txBody>
      </p:sp>
      <p:sp>
        <p:nvSpPr>
          <p:cNvPr id="3" name="Content Placeholder 2"/>
          <p:cNvSpPr>
            <a:spLocks noGrp="1"/>
          </p:cNvSpPr>
          <p:nvPr>
            <p:ph idx="1"/>
          </p:nvPr>
        </p:nvSpPr>
        <p:spPr>
          <a:xfrm>
            <a:off x="457200" y="1600200"/>
            <a:ext cx="8229600" cy="4939992"/>
          </a:xfrm>
        </p:spPr>
        <p:txBody>
          <a:bodyPr>
            <a:normAutofit fontScale="92500" lnSpcReduction="10000"/>
          </a:bodyPr>
          <a:lstStyle/>
          <a:p>
            <a:r>
              <a:rPr lang="en-US" dirty="0" smtClean="0">
                <a:solidFill>
                  <a:schemeClr val="tx2"/>
                </a:solidFill>
              </a:rPr>
              <a:t>Series statement</a:t>
            </a:r>
          </a:p>
          <a:p>
            <a:pPr marL="400050" lvl="1" indent="0">
              <a:buNone/>
            </a:pPr>
            <a:r>
              <a:rPr lang="en-US" i="1" dirty="0" smtClean="0"/>
              <a:t>none</a:t>
            </a:r>
          </a:p>
          <a:p>
            <a:r>
              <a:rPr lang="en-US" dirty="0" smtClean="0">
                <a:solidFill>
                  <a:schemeClr val="tx2"/>
                </a:solidFill>
              </a:rPr>
              <a:t>Frequency</a:t>
            </a:r>
          </a:p>
          <a:p>
            <a:pPr marL="400050" lvl="1" indent="0">
              <a:buNone/>
            </a:pPr>
            <a:r>
              <a:rPr lang="en-US" sz="2400" dirty="0" smtClean="0">
                <a:latin typeface="ALA BT Courier" panose="02070509030505020404" pitchFamily="50" charset="2"/>
              </a:rPr>
              <a:t>310 __ </a:t>
            </a:r>
            <a:r>
              <a:rPr lang="en-US" sz="2400" dirty="0">
                <a:latin typeface="ALA BT Courier" panose="02070509030505020404" pitchFamily="50" charset="2"/>
              </a:rPr>
              <a:t>$a </a:t>
            </a:r>
            <a:r>
              <a:rPr lang="en-US" sz="2400" dirty="0" smtClean="0">
                <a:latin typeface="ALA BT Courier" panose="02070509030505020404" pitchFamily="50" charset="2"/>
              </a:rPr>
              <a:t>Quarterly</a:t>
            </a:r>
            <a:endParaRPr lang="en-US" sz="2400" i="1" dirty="0" smtClean="0">
              <a:latin typeface="ALA BT Courier" panose="02070509030505020404" pitchFamily="50" charset="2"/>
            </a:endParaRPr>
          </a:p>
          <a:p>
            <a:r>
              <a:rPr lang="en-US" dirty="0" smtClean="0">
                <a:solidFill>
                  <a:schemeClr val="tx2"/>
                </a:solidFill>
              </a:rPr>
              <a:t>Identifier for the manifestation</a:t>
            </a:r>
          </a:p>
          <a:p>
            <a:pPr marL="400050" lvl="1" indent="0">
              <a:buNone/>
            </a:pPr>
            <a:r>
              <a:rPr lang="en-US" sz="2400" dirty="0">
                <a:latin typeface="ALA BT Courier" panose="02070509030505020404" pitchFamily="50" charset="2"/>
              </a:rPr>
              <a:t>022 __ $a </a:t>
            </a:r>
            <a:r>
              <a:rPr lang="en-US" sz="2400" dirty="0" smtClean="0">
                <a:latin typeface="ALA BT Courier" panose="02070509030505020404" pitchFamily="50" charset="2"/>
              </a:rPr>
              <a:t>1532-0952</a:t>
            </a:r>
          </a:p>
          <a:p>
            <a:r>
              <a:rPr lang="en-US" dirty="0" smtClean="0">
                <a:solidFill>
                  <a:schemeClr val="tx2"/>
                </a:solidFill>
              </a:rPr>
              <a:t>Notes</a:t>
            </a:r>
          </a:p>
          <a:p>
            <a:pPr marL="400050" lvl="1" indent="0">
              <a:buNone/>
            </a:pPr>
            <a:r>
              <a:rPr lang="en-US" sz="2400" dirty="0" smtClean="0">
                <a:latin typeface="ALA BT Courier" panose="02070509030505020404" pitchFamily="50" charset="2"/>
              </a:rPr>
              <a:t>588 __ $a Description based on: Vol. 24, no. 1 (summer 2001); title from cover.</a:t>
            </a:r>
          </a:p>
          <a:p>
            <a:pPr marL="400050" lvl="1" indent="0">
              <a:buNone/>
            </a:pPr>
            <a:r>
              <a:rPr lang="en-US" sz="2400" dirty="0" smtClean="0">
                <a:latin typeface="ALA BT Courier" panose="02070509030505020404" pitchFamily="50" charset="2"/>
              </a:rPr>
              <a:t>588 __ $a Latest issue consulted: </a:t>
            </a:r>
            <a:r>
              <a:rPr lang="en-US" sz="2400" dirty="0">
                <a:latin typeface="ALA BT Courier" panose="02070509030505020404" pitchFamily="50" charset="2"/>
              </a:rPr>
              <a:t>Vol. 24, no. 1 (summer 2001</a:t>
            </a:r>
            <a:r>
              <a:rPr lang="en-US" sz="2400" dirty="0" smtClean="0">
                <a:latin typeface="ALA BT Courier" panose="02070509030505020404" pitchFamily="50" charset="2"/>
              </a:rPr>
              <a:t>).</a:t>
            </a:r>
          </a:p>
        </p:txBody>
      </p:sp>
      <p:sp>
        <p:nvSpPr>
          <p:cNvPr id="4" name="Slide Number Placeholder 3"/>
          <p:cNvSpPr>
            <a:spLocks noGrp="1"/>
          </p:cNvSpPr>
          <p:nvPr>
            <p:ph type="sldNum" sz="quarter" idx="12"/>
          </p:nvPr>
        </p:nvSpPr>
        <p:spPr/>
        <p:txBody>
          <a:bodyPr/>
          <a:lstStyle/>
          <a:p>
            <a:fld id="{5850983C-42EE-4FAE-97EF-E9ED6A9AF7E2}" type="slidenum">
              <a:rPr lang="en-US" smtClean="0">
                <a:solidFill>
                  <a:prstClr val="black">
                    <a:tint val="75000"/>
                  </a:prstClr>
                </a:solidFill>
              </a:rPr>
              <a:pPr/>
              <a:t>73</a:t>
            </a:fld>
            <a:endParaRPr lang="en-US" dirty="0">
              <a:solidFill>
                <a:prstClr val="black">
                  <a:tint val="75000"/>
                </a:prstClr>
              </a:solidFill>
            </a:endParaRPr>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rgbClr val="1F497D"/>
                  </a:solidFill>
                </a:rPr>
                <a:t>@ </a:t>
              </a:r>
              <a:r>
                <a:rPr lang="en-US" sz="2400" b="1" dirty="0" smtClean="0">
                  <a:solidFill>
                    <a:srgbClr val="1F497D"/>
                  </a:solidFill>
                </a:rPr>
                <a:t>UCB</a:t>
              </a:r>
              <a:endParaRPr lang="en-US" sz="2400" b="1" dirty="0">
                <a:solidFill>
                  <a:srgbClr val="1F497D"/>
                </a:solidFill>
              </a:endParaRPr>
            </a:p>
          </p:txBody>
        </p:sp>
      </p:grpSp>
    </p:spTree>
    <p:extLst>
      <p:ext uri="{BB962C8B-B14F-4D97-AF65-F5344CB8AC3E}">
        <p14:creationId xmlns:p14="http://schemas.microsoft.com/office/powerpoint/2010/main" val="4134729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solidFill>
                  <a:schemeClr val="tx2"/>
                </a:solidFill>
              </a:rPr>
              <a:t>Exercises on RDA 2.5–2.21</a:t>
            </a:r>
            <a:br>
              <a:rPr lang="en-US" sz="4900" dirty="0" smtClean="0">
                <a:solidFill>
                  <a:schemeClr val="tx2"/>
                </a:solidFill>
              </a:rPr>
            </a:br>
            <a:r>
              <a:rPr lang="en-US" sz="4000" dirty="0" smtClean="0">
                <a:solidFill>
                  <a:schemeClr val="tx2"/>
                </a:solidFill>
              </a:rPr>
              <a:t>Example F</a:t>
            </a:r>
            <a:endParaRPr lang="en-US" sz="4000" dirty="0">
              <a:solidFill>
                <a:schemeClr val="tx2"/>
              </a:solidFill>
            </a:endParaRPr>
          </a:p>
        </p:txBody>
      </p:sp>
      <p:sp>
        <p:nvSpPr>
          <p:cNvPr id="3" name="Content Placeholder 2"/>
          <p:cNvSpPr>
            <a:spLocks noGrp="1"/>
          </p:cNvSpPr>
          <p:nvPr>
            <p:ph idx="1"/>
          </p:nvPr>
        </p:nvSpPr>
        <p:spPr>
          <a:xfrm>
            <a:off x="457200" y="1600200"/>
            <a:ext cx="8229600" cy="4709160"/>
          </a:xfrm>
        </p:spPr>
        <p:txBody>
          <a:bodyPr>
            <a:normAutofit/>
          </a:bodyPr>
          <a:lstStyle/>
          <a:p>
            <a:r>
              <a:rPr lang="en-US" dirty="0" smtClean="0">
                <a:solidFill>
                  <a:schemeClr val="tx2"/>
                </a:solidFill>
              </a:rPr>
              <a:t>Edition statement</a:t>
            </a:r>
          </a:p>
          <a:p>
            <a:pPr marL="400050" lvl="1" indent="0">
              <a:buNone/>
            </a:pPr>
            <a:r>
              <a:rPr lang="en-US" i="1" dirty="0" smtClean="0"/>
              <a:t>none</a:t>
            </a:r>
          </a:p>
          <a:p>
            <a:r>
              <a:rPr lang="en-US" dirty="0" smtClean="0">
                <a:solidFill>
                  <a:schemeClr val="tx2"/>
                </a:solidFill>
              </a:rPr>
              <a:t>Numbering of serials</a:t>
            </a:r>
          </a:p>
          <a:p>
            <a:pPr marL="400050" lvl="1" indent="0">
              <a:buNone/>
            </a:pPr>
            <a:r>
              <a:rPr lang="en-US" i="1" dirty="0"/>
              <a:t>further research needed</a:t>
            </a:r>
          </a:p>
          <a:p>
            <a:pPr marL="400050" lvl="1" indent="0">
              <a:buNone/>
            </a:pPr>
            <a:r>
              <a:rPr lang="en-US" dirty="0">
                <a:solidFill>
                  <a:schemeClr val="tx2"/>
                </a:solidFill>
              </a:rPr>
              <a:t>Per ISSN </a:t>
            </a:r>
            <a:r>
              <a:rPr lang="en-US" dirty="0" smtClean="0">
                <a:solidFill>
                  <a:schemeClr val="tx2"/>
                </a:solidFill>
              </a:rPr>
              <a:t>Portal &amp; online version:</a:t>
            </a:r>
            <a:endParaRPr lang="en-US" dirty="0" smtClean="0"/>
          </a:p>
          <a:p>
            <a:pPr marL="400050" lvl="1" indent="0">
              <a:buNone/>
            </a:pPr>
            <a:r>
              <a:rPr lang="en-US" sz="2400" dirty="0" smtClean="0">
                <a:latin typeface="ALA BT Courier" panose="02070509030505020404" pitchFamily="50" charset="2"/>
              </a:rPr>
              <a:t>362 </a:t>
            </a:r>
            <a:r>
              <a:rPr lang="en-US" sz="2400" dirty="0">
                <a:latin typeface="ALA BT Courier" panose="02070509030505020404" pitchFamily="50" charset="2"/>
              </a:rPr>
              <a:t>1_ $a Began in </a:t>
            </a:r>
            <a:r>
              <a:rPr lang="en-US" sz="2400" dirty="0" smtClean="0">
                <a:latin typeface="ALA BT Courier" panose="02070509030505020404" pitchFamily="50" charset="2"/>
              </a:rPr>
              <a:t>1998.</a:t>
            </a:r>
            <a:endParaRPr lang="en-US" sz="2400" dirty="0">
              <a:latin typeface="ALA BT Courier" panose="02070509030505020404" pitchFamily="50" charset="2"/>
            </a:endParaRPr>
          </a:p>
          <a:p>
            <a:r>
              <a:rPr lang="en-US" dirty="0" smtClean="0">
                <a:solidFill>
                  <a:schemeClr val="tx2"/>
                </a:solidFill>
              </a:rPr>
              <a:t>Publication statement</a:t>
            </a:r>
          </a:p>
          <a:p>
            <a:pPr marL="400050" lvl="2" indent="0">
              <a:buNone/>
            </a:pPr>
            <a:r>
              <a:rPr lang="en-US" dirty="0" smtClean="0">
                <a:latin typeface="ALA BT Courier" panose="02070509030505020404" pitchFamily="50" charset="2"/>
              </a:rPr>
              <a:t>264 _1 </a:t>
            </a:r>
            <a:r>
              <a:rPr lang="en-US" dirty="0">
                <a:latin typeface="ALA BT Courier" panose="02070509030505020404" pitchFamily="50" charset="2"/>
              </a:rPr>
              <a:t>$a </a:t>
            </a:r>
            <a:r>
              <a:rPr lang="en-US" dirty="0" smtClean="0">
                <a:latin typeface="ALA BT Courier" panose="02070509030505020404" pitchFamily="50" charset="2"/>
              </a:rPr>
              <a:t>Zurich :</a:t>
            </a:r>
          </a:p>
          <a:p>
            <a:pPr marL="400050" lvl="2" indent="0">
              <a:buNone/>
            </a:pPr>
            <a:r>
              <a:rPr lang="en-US" dirty="0" smtClean="0">
                <a:latin typeface="ALA BT Courier" panose="02070509030505020404" pitchFamily="50" charset="2"/>
              </a:rPr>
              <a:t>$</a:t>
            </a:r>
            <a:r>
              <a:rPr lang="en-US" dirty="0">
                <a:latin typeface="ALA BT Courier" panose="02070509030505020404" pitchFamily="50" charset="2"/>
              </a:rPr>
              <a:t>b </a:t>
            </a:r>
            <a:r>
              <a:rPr lang="en-US" dirty="0" smtClean="0">
                <a:latin typeface="ALA BT Courier" panose="02070509030505020404" pitchFamily="50" charset="2"/>
              </a:rPr>
              <a:t>Swiss National Bank, Statistics</a:t>
            </a:r>
          </a:p>
        </p:txBody>
      </p:sp>
      <p:sp>
        <p:nvSpPr>
          <p:cNvPr id="4" name="Slide Number Placeholder 3"/>
          <p:cNvSpPr>
            <a:spLocks noGrp="1"/>
          </p:cNvSpPr>
          <p:nvPr>
            <p:ph type="sldNum" sz="quarter" idx="12"/>
          </p:nvPr>
        </p:nvSpPr>
        <p:spPr/>
        <p:txBody>
          <a:bodyPr/>
          <a:lstStyle/>
          <a:p>
            <a:fld id="{5850983C-42EE-4FAE-97EF-E9ED6A9AF7E2}" type="slidenum">
              <a:rPr lang="en-US" smtClean="0">
                <a:solidFill>
                  <a:prstClr val="black">
                    <a:tint val="75000"/>
                  </a:prstClr>
                </a:solidFill>
              </a:rPr>
              <a:pPr/>
              <a:t>74</a:t>
            </a:fld>
            <a:endParaRPr lang="en-US" dirty="0">
              <a:solidFill>
                <a:prstClr val="black">
                  <a:tint val="75000"/>
                </a:prstClr>
              </a:solidFill>
            </a:endParaRPr>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rgbClr val="1F497D"/>
                  </a:solidFill>
                </a:rPr>
                <a:t>@ </a:t>
              </a:r>
              <a:r>
                <a:rPr lang="en-US" sz="2400" b="1" dirty="0" smtClean="0">
                  <a:solidFill>
                    <a:srgbClr val="1F497D"/>
                  </a:solidFill>
                </a:rPr>
                <a:t>UCB</a:t>
              </a:r>
              <a:endParaRPr lang="en-US" sz="2400" b="1" dirty="0">
                <a:solidFill>
                  <a:srgbClr val="1F497D"/>
                </a:solidFill>
              </a:endParaRPr>
            </a:p>
          </p:txBody>
        </p:sp>
      </p:grpSp>
    </p:spTree>
    <p:extLst>
      <p:ext uri="{BB962C8B-B14F-4D97-AF65-F5344CB8AC3E}">
        <p14:creationId xmlns:p14="http://schemas.microsoft.com/office/powerpoint/2010/main" val="1650862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solidFill>
                  <a:schemeClr val="tx2"/>
                </a:solidFill>
              </a:rPr>
              <a:t>Exercises on RDA 2.5–2.21</a:t>
            </a:r>
            <a:br>
              <a:rPr lang="en-US" sz="4900" dirty="0" smtClean="0">
                <a:solidFill>
                  <a:schemeClr val="tx2"/>
                </a:solidFill>
              </a:rPr>
            </a:br>
            <a:r>
              <a:rPr lang="en-US" sz="4000" dirty="0" smtClean="0">
                <a:solidFill>
                  <a:schemeClr val="tx2"/>
                </a:solidFill>
              </a:rPr>
              <a:t>Example F cont’d</a:t>
            </a:r>
            <a:endParaRPr lang="en-US" sz="4000" dirty="0">
              <a:solidFill>
                <a:schemeClr val="tx2"/>
              </a:solidFill>
            </a:endParaRPr>
          </a:p>
        </p:txBody>
      </p:sp>
      <p:sp>
        <p:nvSpPr>
          <p:cNvPr id="3" name="Content Placeholder 2"/>
          <p:cNvSpPr>
            <a:spLocks noGrp="1"/>
          </p:cNvSpPr>
          <p:nvPr>
            <p:ph idx="1"/>
          </p:nvPr>
        </p:nvSpPr>
        <p:spPr>
          <a:xfrm>
            <a:off x="457200" y="1600200"/>
            <a:ext cx="8229600" cy="4939992"/>
          </a:xfrm>
        </p:spPr>
        <p:txBody>
          <a:bodyPr>
            <a:normAutofit fontScale="92500" lnSpcReduction="20000"/>
          </a:bodyPr>
          <a:lstStyle/>
          <a:p>
            <a:r>
              <a:rPr lang="en-US" dirty="0" smtClean="0">
                <a:solidFill>
                  <a:schemeClr val="tx2"/>
                </a:solidFill>
              </a:rPr>
              <a:t>Series statement</a:t>
            </a:r>
          </a:p>
          <a:p>
            <a:pPr marL="400050" lvl="1" indent="0">
              <a:buNone/>
            </a:pPr>
            <a:r>
              <a:rPr lang="en-US" i="1" dirty="0" smtClean="0"/>
              <a:t>none</a:t>
            </a:r>
          </a:p>
          <a:p>
            <a:r>
              <a:rPr lang="en-US" dirty="0" smtClean="0">
                <a:solidFill>
                  <a:schemeClr val="tx2"/>
                </a:solidFill>
              </a:rPr>
              <a:t>Frequency</a:t>
            </a:r>
          </a:p>
          <a:p>
            <a:pPr marL="400050" lvl="1" indent="0">
              <a:buNone/>
            </a:pPr>
            <a:r>
              <a:rPr lang="en-US" i="1" dirty="0"/>
              <a:t>further research needed</a:t>
            </a:r>
            <a:endParaRPr lang="en-US" dirty="0" smtClean="0"/>
          </a:p>
          <a:p>
            <a:pPr marL="400050" lvl="1" indent="0">
              <a:buNone/>
            </a:pPr>
            <a:r>
              <a:rPr lang="en-US" dirty="0" smtClean="0">
                <a:solidFill>
                  <a:schemeClr val="tx2"/>
                </a:solidFill>
              </a:rPr>
              <a:t>Per ISSN Portal &amp; online version: </a:t>
            </a:r>
            <a:r>
              <a:rPr lang="en-US" sz="2400" dirty="0" smtClean="0">
                <a:latin typeface="ALA BT Courier" panose="02070509030505020404" pitchFamily="50" charset="2"/>
              </a:rPr>
              <a:t>310 __ </a:t>
            </a:r>
            <a:r>
              <a:rPr lang="en-US" sz="2400" dirty="0">
                <a:latin typeface="ALA BT Courier" panose="02070509030505020404" pitchFamily="50" charset="2"/>
              </a:rPr>
              <a:t>$a </a:t>
            </a:r>
            <a:r>
              <a:rPr lang="en-US" sz="2400" dirty="0" smtClean="0">
                <a:latin typeface="ALA BT Courier" panose="02070509030505020404" pitchFamily="50" charset="2"/>
              </a:rPr>
              <a:t>Annual</a:t>
            </a:r>
            <a:endParaRPr lang="en-US" sz="2400" i="1" dirty="0" smtClean="0">
              <a:latin typeface="ALA BT Courier" panose="02070509030505020404" pitchFamily="50" charset="2"/>
            </a:endParaRPr>
          </a:p>
          <a:p>
            <a:r>
              <a:rPr lang="en-US" dirty="0" smtClean="0">
                <a:solidFill>
                  <a:schemeClr val="tx2"/>
                </a:solidFill>
              </a:rPr>
              <a:t>Identifier for the manifestation</a:t>
            </a:r>
          </a:p>
          <a:p>
            <a:pPr marL="400050" lvl="1" indent="0">
              <a:buNone/>
            </a:pPr>
            <a:r>
              <a:rPr lang="en-US" sz="2400" dirty="0">
                <a:latin typeface="ALA BT Courier" panose="02070509030505020404" pitchFamily="50" charset="2"/>
              </a:rPr>
              <a:t>022 __ $a </a:t>
            </a:r>
            <a:r>
              <a:rPr lang="en-US" sz="2400" dirty="0" smtClean="0">
                <a:latin typeface="ALA BT Courier" panose="02070509030505020404" pitchFamily="50" charset="2"/>
              </a:rPr>
              <a:t>1661-1519</a:t>
            </a:r>
            <a:endParaRPr lang="en-US" sz="2400" i="1" dirty="0" smtClean="0">
              <a:latin typeface="ALA BT Courier" panose="02070509030505020404" pitchFamily="50" charset="2"/>
            </a:endParaRPr>
          </a:p>
          <a:p>
            <a:r>
              <a:rPr lang="en-US" dirty="0" smtClean="0">
                <a:solidFill>
                  <a:schemeClr val="tx2"/>
                </a:solidFill>
              </a:rPr>
              <a:t>Notes</a:t>
            </a:r>
          </a:p>
          <a:p>
            <a:pPr marL="400050" lvl="1" indent="0">
              <a:buNone/>
            </a:pPr>
            <a:r>
              <a:rPr lang="en-US" sz="2400" dirty="0" smtClean="0">
                <a:latin typeface="ALA BT Courier" panose="02070509030505020404" pitchFamily="50" charset="2"/>
              </a:rPr>
              <a:t>588 __ $a Description based on: 2005, published September 2006; title from title page.</a:t>
            </a:r>
          </a:p>
          <a:p>
            <a:pPr marL="400050" lvl="1" indent="0">
              <a:buNone/>
            </a:pPr>
            <a:r>
              <a:rPr lang="en-US" sz="2400" dirty="0" smtClean="0">
                <a:latin typeface="ALA BT Courier" panose="02070509030505020404" pitchFamily="50" charset="2"/>
              </a:rPr>
              <a:t>588 __ $a Latest issue consulted: </a:t>
            </a:r>
            <a:r>
              <a:rPr lang="en-US" sz="2400" dirty="0">
                <a:latin typeface="ALA BT Courier" panose="02070509030505020404" pitchFamily="50" charset="2"/>
              </a:rPr>
              <a:t>2005, published September 2006.</a:t>
            </a:r>
            <a:endParaRPr lang="en-US" sz="2400" dirty="0" smtClean="0">
              <a:latin typeface="ALA BT Courier" panose="02070509030505020404" pitchFamily="50" charset="2"/>
            </a:endParaRPr>
          </a:p>
        </p:txBody>
      </p:sp>
      <p:sp>
        <p:nvSpPr>
          <p:cNvPr id="4" name="Slide Number Placeholder 3"/>
          <p:cNvSpPr>
            <a:spLocks noGrp="1"/>
          </p:cNvSpPr>
          <p:nvPr>
            <p:ph type="sldNum" sz="quarter" idx="12"/>
          </p:nvPr>
        </p:nvSpPr>
        <p:spPr/>
        <p:txBody>
          <a:bodyPr/>
          <a:lstStyle/>
          <a:p>
            <a:fld id="{5850983C-42EE-4FAE-97EF-E9ED6A9AF7E2}" type="slidenum">
              <a:rPr lang="en-US" smtClean="0">
                <a:solidFill>
                  <a:prstClr val="black">
                    <a:tint val="75000"/>
                  </a:prstClr>
                </a:solidFill>
              </a:rPr>
              <a:pPr/>
              <a:t>75</a:t>
            </a:fld>
            <a:endParaRPr lang="en-US" dirty="0">
              <a:solidFill>
                <a:prstClr val="black">
                  <a:tint val="75000"/>
                </a:prstClr>
              </a:solidFill>
            </a:endParaRPr>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rgbClr val="1F497D"/>
                  </a:solidFill>
                </a:rPr>
                <a:t>@ </a:t>
              </a:r>
              <a:r>
                <a:rPr lang="en-US" sz="2400" b="1" dirty="0" smtClean="0">
                  <a:solidFill>
                    <a:srgbClr val="1F497D"/>
                  </a:solidFill>
                </a:rPr>
                <a:t>UCB</a:t>
              </a:r>
              <a:endParaRPr lang="en-US" sz="2400" b="1" dirty="0">
                <a:solidFill>
                  <a:srgbClr val="1F497D"/>
                </a:solidFill>
              </a:endParaRPr>
            </a:p>
          </p:txBody>
        </p:sp>
      </p:grpSp>
    </p:spTree>
    <p:extLst>
      <p:ext uri="{BB962C8B-B14F-4D97-AF65-F5344CB8AC3E}">
        <p14:creationId xmlns:p14="http://schemas.microsoft.com/office/powerpoint/2010/main" val="465163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4600"/>
            <a:ext cx="8229600" cy="1143000"/>
          </a:xfrm>
        </p:spPr>
        <p:txBody>
          <a:bodyPr>
            <a:noAutofit/>
          </a:bodyPr>
          <a:lstStyle/>
          <a:p>
            <a:r>
              <a:rPr lang="en-US" sz="8000" dirty="0" smtClean="0">
                <a:solidFill>
                  <a:schemeClr val="tx2"/>
                </a:solidFill>
              </a:rPr>
              <a:t>Questions?</a:t>
            </a:r>
            <a:endParaRPr lang="en-US" sz="8000" dirty="0">
              <a:solidFill>
                <a:schemeClr val="tx2"/>
              </a:solidFill>
            </a:endParaRPr>
          </a:p>
        </p:txBody>
      </p:sp>
      <p:sp>
        <p:nvSpPr>
          <p:cNvPr id="3" name="Slide Number Placeholder 2"/>
          <p:cNvSpPr>
            <a:spLocks noGrp="1"/>
          </p:cNvSpPr>
          <p:nvPr>
            <p:ph type="sldNum" sz="quarter" idx="12"/>
          </p:nvPr>
        </p:nvSpPr>
        <p:spPr/>
        <p:txBody>
          <a:bodyPr/>
          <a:lstStyle/>
          <a:p>
            <a:fld id="{D58CA5BC-0915-4598-8AF6-3853EEF99DC2}" type="slidenum">
              <a:rPr lang="en-US" smtClean="0"/>
              <a:t>76</a:t>
            </a:fld>
            <a:endParaRPr lang="en-US" dirty="0"/>
          </a:p>
        </p:txBody>
      </p:sp>
      <p:grpSp>
        <p:nvGrpSpPr>
          <p:cNvPr id="4" name="Group 3"/>
          <p:cNvGrpSpPr/>
          <p:nvPr/>
        </p:nvGrpSpPr>
        <p:grpSpPr>
          <a:xfrm>
            <a:off x="182880" y="6309360"/>
            <a:ext cx="2133586" cy="461665"/>
            <a:chOff x="304814" y="6208067"/>
            <a:chExt cx="2133586" cy="461665"/>
          </a:xfrm>
        </p:grpSpPr>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526105592"/>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solidFill>
                  <a:schemeClr val="tx2"/>
                </a:solidFill>
              </a:rPr>
              <a:t>Congratulations!</a:t>
            </a:r>
            <a:endParaRPr lang="en-US" sz="5400" dirty="0">
              <a:solidFill>
                <a:schemeClr val="tx2"/>
              </a:solidFill>
            </a:endParaRPr>
          </a:p>
        </p:txBody>
      </p:sp>
      <p:sp>
        <p:nvSpPr>
          <p:cNvPr id="3" name="Content Placeholder 2"/>
          <p:cNvSpPr>
            <a:spLocks noGrp="1"/>
          </p:cNvSpPr>
          <p:nvPr>
            <p:ph idx="1"/>
          </p:nvPr>
        </p:nvSpPr>
        <p:spPr/>
        <p:txBody>
          <a:bodyPr/>
          <a:lstStyle/>
          <a:p>
            <a:r>
              <a:rPr lang="en-US" dirty="0" smtClean="0">
                <a:solidFill>
                  <a:schemeClr val="tx2"/>
                </a:solidFill>
              </a:rPr>
              <a:t>You have completed the first part of training on the CONSER Standard Record in RDA instruction number order</a:t>
            </a:r>
          </a:p>
          <a:p>
            <a:r>
              <a:rPr lang="en-US" dirty="0" smtClean="0">
                <a:solidFill>
                  <a:schemeClr val="tx2"/>
                </a:solidFill>
              </a:rPr>
              <a:t>See you soon for the second and third parts!</a:t>
            </a:r>
            <a:endParaRPr lang="en-US" dirty="0">
              <a:solidFill>
                <a:schemeClr val="tx2"/>
              </a:solidFill>
            </a:endParaRPr>
          </a:p>
        </p:txBody>
      </p:sp>
      <p:sp>
        <p:nvSpPr>
          <p:cNvPr id="4" name="Slide Number Placeholder 3"/>
          <p:cNvSpPr>
            <a:spLocks noGrp="1"/>
          </p:cNvSpPr>
          <p:nvPr>
            <p:ph type="sldNum" sz="quarter" idx="12"/>
          </p:nvPr>
        </p:nvSpPr>
        <p:spPr/>
        <p:txBody>
          <a:bodyPr/>
          <a:lstStyle/>
          <a:p>
            <a:fld id="{D58CA5BC-0915-4598-8AF6-3853EEF99DC2}" type="slidenum">
              <a:rPr lang="en-US" smtClean="0"/>
              <a:t>77</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24840953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850983C-42EE-4FAE-97EF-E9ED6A9AF7E2}" type="slidenum">
              <a:rPr lang="en-US" smtClean="0"/>
              <a:t>8</a:t>
            </a:fld>
            <a:endParaRPr lang="en-US" dirty="0"/>
          </a:p>
        </p:txBody>
      </p:sp>
      <p:pic>
        <p:nvPicPr>
          <p:cNvPr id="5" name="Picture 5" descr="AACR2RestInPeace"/>
          <p:cNvPicPr>
            <a:picLocks noGrp="1" noChangeAspect="1" noChangeArrowheads="1"/>
          </p:cNvPicPr>
          <p:nvPr>
            <p:ph idx="1"/>
          </p:nvPr>
        </p:nvPicPr>
        <p:blipFill>
          <a:blip r:embed="rId3"/>
          <a:srcRect/>
          <a:stretch>
            <a:fillRect/>
          </a:stretch>
        </p:blipFill>
        <p:spPr bwMode="auto">
          <a:xfrm>
            <a:off x="45720" y="713232"/>
            <a:ext cx="9052560" cy="5431536"/>
          </a:xfrm>
          <a:prstGeom prst="rect">
            <a:avLst/>
          </a:prstGeom>
          <a:noFill/>
          <a:ln w="9525">
            <a:noFill/>
            <a:miter lim="800000"/>
            <a:headEnd/>
            <a:tailEnd/>
          </a:ln>
        </p:spPr>
      </p:pic>
      <p:sp>
        <p:nvSpPr>
          <p:cNvPr id="7" name="TextBox 6"/>
          <p:cNvSpPr txBox="1"/>
          <p:nvPr/>
        </p:nvSpPr>
        <p:spPr>
          <a:xfrm>
            <a:off x="5257800" y="6336268"/>
            <a:ext cx="3156249" cy="369332"/>
          </a:xfrm>
          <a:prstGeom prst="rect">
            <a:avLst/>
          </a:prstGeom>
          <a:noFill/>
        </p:spPr>
        <p:txBody>
          <a:bodyPr wrap="none" rtlCol="0">
            <a:spAutoFit/>
          </a:bodyPr>
          <a:lstStyle/>
          <a:p>
            <a:r>
              <a:rPr lang="en-US" dirty="0" smtClean="0">
                <a:solidFill>
                  <a:schemeClr val="tx2"/>
                </a:solidFill>
              </a:rPr>
              <a:t>Image courtesy of Steve Shadle </a:t>
            </a:r>
            <a:endParaRPr lang="en-US" dirty="0">
              <a:solidFill>
                <a:schemeClr val="tx2"/>
              </a:solidFill>
            </a:endParaRPr>
          </a:p>
        </p:txBody>
      </p:sp>
      <p:grpSp>
        <p:nvGrpSpPr>
          <p:cNvPr id="8" name="Group 7"/>
          <p:cNvGrpSpPr/>
          <p:nvPr/>
        </p:nvGrpSpPr>
        <p:grpSpPr>
          <a:xfrm>
            <a:off x="182880" y="6309360"/>
            <a:ext cx="2133586" cy="461665"/>
            <a:chOff x="304814" y="6208067"/>
            <a:chExt cx="2133586" cy="461665"/>
          </a:xfrm>
        </p:grpSpPr>
        <p:pic>
          <p:nvPicPr>
            <p:cNvPr id="9"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36410742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solidFill>
                  <a:schemeClr val="tx2"/>
                </a:solidFill>
              </a:rPr>
              <a:t>RDA Toolkit organization:</a:t>
            </a:r>
            <a:br>
              <a:rPr lang="en-US" dirty="0" smtClean="0">
                <a:solidFill>
                  <a:schemeClr val="tx2"/>
                </a:solidFill>
              </a:rPr>
            </a:br>
            <a:r>
              <a:rPr lang="en-US" dirty="0" smtClean="0">
                <a:solidFill>
                  <a:schemeClr val="tx2"/>
                </a:solidFill>
              </a:rPr>
              <a:t>refresher</a:t>
            </a:r>
            <a:endParaRPr lang="en-US" dirty="0">
              <a:solidFill>
                <a:schemeClr val="tx2"/>
              </a:solidFill>
            </a:endParaRPr>
          </a:p>
        </p:txBody>
      </p:sp>
      <p:sp>
        <p:nvSpPr>
          <p:cNvPr id="3" name="Content Placeholder 2"/>
          <p:cNvSpPr>
            <a:spLocks noGrp="1"/>
          </p:cNvSpPr>
          <p:nvPr>
            <p:ph idx="1"/>
          </p:nvPr>
        </p:nvSpPr>
        <p:spPr/>
        <p:txBody>
          <a:bodyPr>
            <a:normAutofit fontScale="92500"/>
          </a:bodyPr>
          <a:lstStyle/>
          <a:p>
            <a:r>
              <a:rPr lang="en-US" dirty="0" smtClean="0">
                <a:solidFill>
                  <a:schemeClr val="tx2"/>
                </a:solidFill>
              </a:rPr>
              <a:t>Sect. 1: Manifestation and Item (MI)</a:t>
            </a:r>
          </a:p>
          <a:p>
            <a:r>
              <a:rPr lang="en-US" dirty="0" smtClean="0">
                <a:solidFill>
                  <a:schemeClr val="tx2"/>
                </a:solidFill>
              </a:rPr>
              <a:t>Sect. 2: Work and Expression (WE) </a:t>
            </a:r>
            <a:r>
              <a:rPr lang="en-US" sz="2800" dirty="0" smtClean="0">
                <a:solidFill>
                  <a:schemeClr val="tx2"/>
                </a:solidFill>
              </a:rPr>
              <a:t>(including AAPs </a:t>
            </a:r>
            <a:r>
              <a:rPr lang="en-US" sz="2600" dirty="0" smtClean="0">
                <a:solidFill>
                  <a:schemeClr val="tx2"/>
                </a:solidFill>
              </a:rPr>
              <a:t>(and authority records)</a:t>
            </a:r>
            <a:r>
              <a:rPr lang="en-US" sz="2800" dirty="0" smtClean="0">
                <a:solidFill>
                  <a:schemeClr val="tx2"/>
                </a:solidFill>
              </a:rPr>
              <a:t> for works and expressions)</a:t>
            </a:r>
          </a:p>
          <a:p>
            <a:r>
              <a:rPr lang="en-US" dirty="0" smtClean="0">
                <a:solidFill>
                  <a:schemeClr val="tx2"/>
                </a:solidFill>
              </a:rPr>
              <a:t>Sect. 3: Person, Family, Corporate Body (PFC) (FRBR Group 2): AAPs and authority records</a:t>
            </a:r>
          </a:p>
          <a:p>
            <a:r>
              <a:rPr lang="en-US" dirty="0" smtClean="0">
                <a:solidFill>
                  <a:schemeClr val="tx2"/>
                </a:solidFill>
              </a:rPr>
              <a:t>Sect. 4: Concept, Object, Event, Place (COEP) (FRBR Group 3): AAPs and authority records</a:t>
            </a:r>
          </a:p>
          <a:p>
            <a:r>
              <a:rPr lang="en-US" dirty="0" smtClean="0">
                <a:solidFill>
                  <a:schemeClr val="tx2"/>
                </a:solidFill>
              </a:rPr>
              <a:t>Sect. 5: Primary Relationships </a:t>
            </a:r>
            <a:r>
              <a:rPr lang="en-US" sz="2800" dirty="0" smtClean="0">
                <a:solidFill>
                  <a:schemeClr val="tx2"/>
                </a:solidFill>
              </a:rPr>
              <a:t>(relationship of a resource to itself at various WEMI levels)</a:t>
            </a:r>
            <a:endParaRPr lang="en-US" dirty="0">
              <a:solidFill>
                <a:schemeClr val="tx2"/>
              </a:solidFill>
            </a:endParaRPr>
          </a:p>
        </p:txBody>
      </p:sp>
      <p:sp>
        <p:nvSpPr>
          <p:cNvPr id="4" name="Slide Number Placeholder 3"/>
          <p:cNvSpPr>
            <a:spLocks noGrp="1"/>
          </p:cNvSpPr>
          <p:nvPr>
            <p:ph type="sldNum" sz="quarter" idx="12"/>
          </p:nvPr>
        </p:nvSpPr>
        <p:spPr/>
        <p:txBody>
          <a:bodyPr/>
          <a:lstStyle/>
          <a:p>
            <a:fld id="{5850983C-42EE-4FAE-97EF-E9ED6A9AF7E2}" type="slidenum">
              <a:rPr lang="en-US" smtClean="0"/>
              <a:t>9</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1011350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D4D0C8"/>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D4D0C8"/>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6690</TotalTime>
  <Words>8006</Words>
  <Application>Microsoft Office PowerPoint</Application>
  <PresentationFormat>On-screen Show (4:3)</PresentationFormat>
  <Paragraphs>979</Paragraphs>
  <Slides>77</Slides>
  <Notes>77</Notes>
  <HiddenSlides>0</HiddenSlides>
  <MMClips>0</MMClips>
  <ScaleCrop>false</ScaleCrop>
  <HeadingPairs>
    <vt:vector size="4" baseType="variant">
      <vt:variant>
        <vt:lpstr>Theme</vt:lpstr>
      </vt:variant>
      <vt:variant>
        <vt:i4>1</vt:i4>
      </vt:variant>
      <vt:variant>
        <vt:lpstr>Slide Titles</vt:lpstr>
      </vt:variant>
      <vt:variant>
        <vt:i4>77</vt:i4>
      </vt:variant>
    </vt:vector>
  </HeadingPairs>
  <TitlesOfParts>
    <vt:vector size="78" baseType="lpstr">
      <vt:lpstr>Office Theme</vt:lpstr>
      <vt:lpstr>PCC RDA CONSER Standard Record (CSR)</vt:lpstr>
      <vt:lpstr>Learning Objectives</vt:lpstr>
      <vt:lpstr>Training Overview</vt:lpstr>
      <vt:lpstr>Acronyms</vt:lpstr>
      <vt:lpstr>More Acronyms</vt:lpstr>
      <vt:lpstr>PCC/CONSER Documentation</vt:lpstr>
      <vt:lpstr>PCC/CONSER Documentation</vt:lpstr>
      <vt:lpstr>PowerPoint Presentation</vt:lpstr>
      <vt:lpstr>RDA Toolkit organization: refresher</vt:lpstr>
      <vt:lpstr>RDA Toolkit organization: refresher cont’d</vt:lpstr>
      <vt:lpstr>RDA Toolkit organization: refresher cont’d</vt:lpstr>
      <vt:lpstr>A walk through the CSR</vt:lpstr>
      <vt:lpstr>Old CSR, New CSR</vt:lpstr>
      <vt:lpstr>Significant Differences, Frequently Encountered</vt:lpstr>
      <vt:lpstr>Significant Differences, Frequently Encountered cont’d</vt:lpstr>
      <vt:lpstr>Significant Differences, Less Frequently Encountered</vt:lpstr>
      <vt:lpstr>Getting Started: Is it a serial? Is it an IR?</vt:lpstr>
      <vt:lpstr>Getting Started: When might a separate record be needed?</vt:lpstr>
      <vt:lpstr>Changes Requiring a New Description RDA 1.6</vt:lpstr>
      <vt:lpstr>Changes Requiring a New Description RDA 1.6</vt:lpstr>
      <vt:lpstr>Basis for Identification of the Resource RDA 2.1</vt:lpstr>
      <vt:lpstr>Transcription RDA 1.7</vt:lpstr>
      <vt:lpstr>Transcription cont’d RDA 1.7</vt:lpstr>
      <vt:lpstr>Numbers/Numerals RDA 1.8</vt:lpstr>
      <vt:lpstr>Numbers/Numerals RDA 1.8</vt:lpstr>
      <vt:lpstr>Facsimiles and Reproductions RDA 1.11</vt:lpstr>
      <vt:lpstr>Sources of Information: Preferred Source RDA 2.2.2</vt:lpstr>
      <vt:lpstr>Sources of Information: Preferred Source cont’d – RDA 2.2.2</vt:lpstr>
      <vt:lpstr>Sources of Information: Preferred Source cont’d – RDA 2.2.2</vt:lpstr>
      <vt:lpstr>Sources of Information: Other Sources RDA 2.2.4</vt:lpstr>
      <vt:lpstr>Recording Titles RDA 2.3.1.4</vt:lpstr>
      <vt:lpstr>Recording Titles cont’d RDA 2.3.1.4</vt:lpstr>
      <vt:lpstr>Recording Titles cont’d RDA 2.3.1.4</vt:lpstr>
      <vt:lpstr>Title Proper RDA 2.3.2</vt:lpstr>
      <vt:lpstr>Title in More Than One Form RDA 2.3.2.5</vt:lpstr>
      <vt:lpstr>Parallel Title Proper RDA 2.3.3</vt:lpstr>
      <vt:lpstr>Other Title Information RDA 2.3.4</vt:lpstr>
      <vt:lpstr>Variant Title RDA 2.3.6</vt:lpstr>
      <vt:lpstr>Variant Title cont’d RDA 2.3.6</vt:lpstr>
      <vt:lpstr>Earlier Title Proper RDA 2.3.7</vt:lpstr>
      <vt:lpstr>Later Title Proper RDA 2.3.8</vt:lpstr>
      <vt:lpstr>Abbreviated Title RDA 2.3.10</vt:lpstr>
      <vt:lpstr>Statement of Responsibility Relating to Title Proper – RDA 2.4.2</vt:lpstr>
      <vt:lpstr>Statement of Responsibility Relating to Title Proper cont’d</vt:lpstr>
      <vt:lpstr>Exercises on titles</vt:lpstr>
      <vt:lpstr>Exercises on titles</vt:lpstr>
      <vt:lpstr>Exercises on titles cont’d</vt:lpstr>
      <vt:lpstr>Exercises on titles cont’d</vt:lpstr>
      <vt:lpstr>Exercises on titles cont’d</vt:lpstr>
      <vt:lpstr>Exercises on titles cont’d</vt:lpstr>
      <vt:lpstr>Designation of Edition RDA 2.5.2</vt:lpstr>
      <vt:lpstr>Numbering of Serials RDA 2.6</vt:lpstr>
      <vt:lpstr>Numbering of Serials cont’d RDA 2.6</vt:lpstr>
      <vt:lpstr>Numbering of Serials Examples</vt:lpstr>
      <vt:lpstr>Publication Statement RDA 2.8</vt:lpstr>
      <vt:lpstr>Publication Statement cont’d RDA 2.8</vt:lpstr>
      <vt:lpstr>Series Statement RDA 2.12</vt:lpstr>
      <vt:lpstr>Mode of Issuance RDA 2.13</vt:lpstr>
      <vt:lpstr>Frequency RDA 2.14</vt:lpstr>
      <vt:lpstr>Identifier for the Manifestation RDA 2.15</vt:lpstr>
      <vt:lpstr>Notes on Title Source and Basis of Description RDA 2.17.2.3, RDA 2.17.13</vt:lpstr>
      <vt:lpstr>Notes on Title Source and Basis of Description  cont’d – RDA 2.17.2.3, RDA 2.17.13</vt:lpstr>
      <vt:lpstr>Exercises on edition, numbering, publication statement, series statement, frequency, identifiers, description notes</vt:lpstr>
      <vt:lpstr>Exercises on RDA 2.5–2.21 Example A</vt:lpstr>
      <vt:lpstr>Exercises on RDA 2.5–2.21 Example A cont’d</vt:lpstr>
      <vt:lpstr>Exercises on RDA 2.5–2.21 Example B</vt:lpstr>
      <vt:lpstr>Exercises on RDA 2.5–2.21 Example B cont’d</vt:lpstr>
      <vt:lpstr>Exercises on RDA 2.5–2.21 Example C</vt:lpstr>
      <vt:lpstr>Exercises on RDA 2.5–2.21 Example C cont’d</vt:lpstr>
      <vt:lpstr>Exercises on RDA 2.5–2.21 Example D</vt:lpstr>
      <vt:lpstr>Exercises on RDA 2.5–2.21 Example D cont’d</vt:lpstr>
      <vt:lpstr>Exercises on RDA 2.5–2.21 Example E</vt:lpstr>
      <vt:lpstr>Exercises on RDA 2.5–2.21 Example E cont’d</vt:lpstr>
      <vt:lpstr>Exercises on RDA 2.5–2.21 Example F</vt:lpstr>
      <vt:lpstr>Exercises on RDA 2.5–2.21 Example F cont’d</vt:lpstr>
      <vt:lpstr>Questions?</vt:lpstr>
      <vt:lpstr>Congratulations!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PCC RDA CONSER Standard Record (CSR)</dc:title>
  <dc:creator>Windows</dc:creator>
  <cp:lastModifiedBy>Windows</cp:lastModifiedBy>
  <cp:revision>463</cp:revision>
  <dcterms:created xsi:type="dcterms:W3CDTF">2014-02-27T18:19:51Z</dcterms:created>
  <dcterms:modified xsi:type="dcterms:W3CDTF">2014-05-13T20:48:07Z</dcterms:modified>
</cp:coreProperties>
</file>