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4"/>
  </p:notesMasterIdLst>
  <p:handoutMasterIdLst>
    <p:handoutMasterId r:id="rId145"/>
  </p:handoutMasterIdLst>
  <p:sldIdLst>
    <p:sldId id="352" r:id="rId2"/>
    <p:sldId id="297" r:id="rId3"/>
    <p:sldId id="351" r:id="rId4"/>
    <p:sldId id="256" r:id="rId5"/>
    <p:sldId id="346" r:id="rId6"/>
    <p:sldId id="347" r:id="rId7"/>
    <p:sldId id="348" r:id="rId8"/>
    <p:sldId id="349" r:id="rId9"/>
    <p:sldId id="345" r:id="rId10"/>
    <p:sldId id="350" r:id="rId11"/>
    <p:sldId id="356" r:id="rId12"/>
    <p:sldId id="257" r:id="rId13"/>
    <p:sldId id="357" r:id="rId14"/>
    <p:sldId id="382" r:id="rId15"/>
    <p:sldId id="334" r:id="rId16"/>
    <p:sldId id="258" r:id="rId17"/>
    <p:sldId id="259" r:id="rId18"/>
    <p:sldId id="358" r:id="rId19"/>
    <p:sldId id="383" r:id="rId20"/>
    <p:sldId id="260" r:id="rId21"/>
    <p:sldId id="339" r:id="rId22"/>
    <p:sldId id="340" r:id="rId23"/>
    <p:sldId id="359" r:id="rId24"/>
    <p:sldId id="384" r:id="rId25"/>
    <p:sldId id="261" r:id="rId26"/>
    <p:sldId id="360" r:id="rId27"/>
    <p:sldId id="385" r:id="rId28"/>
    <p:sldId id="262" r:id="rId29"/>
    <p:sldId id="361" r:id="rId30"/>
    <p:sldId id="386" r:id="rId31"/>
    <p:sldId id="263" r:id="rId32"/>
    <p:sldId id="362" r:id="rId33"/>
    <p:sldId id="264" r:id="rId34"/>
    <p:sldId id="387" r:id="rId35"/>
    <p:sldId id="265" r:id="rId36"/>
    <p:sldId id="266" r:id="rId37"/>
    <p:sldId id="267" r:id="rId38"/>
    <p:sldId id="268" r:id="rId39"/>
    <p:sldId id="363" r:id="rId40"/>
    <p:sldId id="388" r:id="rId41"/>
    <p:sldId id="269" r:id="rId42"/>
    <p:sldId id="389" r:id="rId43"/>
    <p:sldId id="270" r:id="rId44"/>
    <p:sldId id="390" r:id="rId45"/>
    <p:sldId id="271" r:id="rId46"/>
    <p:sldId id="272" r:id="rId47"/>
    <p:sldId id="364" r:id="rId48"/>
    <p:sldId id="273" r:id="rId49"/>
    <p:sldId id="275" r:id="rId50"/>
    <p:sldId id="277" r:id="rId51"/>
    <p:sldId id="365" r:id="rId52"/>
    <p:sldId id="278" r:id="rId53"/>
    <p:sldId id="391" r:id="rId54"/>
    <p:sldId id="330" r:id="rId55"/>
    <p:sldId id="280" r:id="rId56"/>
    <p:sldId id="366" r:id="rId57"/>
    <p:sldId id="281" r:id="rId58"/>
    <p:sldId id="282" r:id="rId59"/>
    <p:sldId id="367" r:id="rId60"/>
    <p:sldId id="283" r:id="rId61"/>
    <p:sldId id="368" r:id="rId62"/>
    <p:sldId id="284" r:id="rId63"/>
    <p:sldId id="369" r:id="rId64"/>
    <p:sldId id="285" r:id="rId65"/>
    <p:sldId id="370" r:id="rId66"/>
    <p:sldId id="392" r:id="rId67"/>
    <p:sldId id="286" r:id="rId68"/>
    <p:sldId id="371" r:id="rId69"/>
    <p:sldId id="287" r:id="rId70"/>
    <p:sldId id="288" r:id="rId71"/>
    <p:sldId id="289" r:id="rId72"/>
    <p:sldId id="290" r:id="rId73"/>
    <p:sldId id="291" r:id="rId74"/>
    <p:sldId id="393" r:id="rId75"/>
    <p:sldId id="292" r:id="rId76"/>
    <p:sldId id="294" r:id="rId77"/>
    <p:sldId id="295" r:id="rId78"/>
    <p:sldId id="296" r:id="rId79"/>
    <p:sldId id="395" r:id="rId80"/>
    <p:sldId id="298" r:id="rId81"/>
    <p:sldId id="396" r:id="rId82"/>
    <p:sldId id="299" r:id="rId83"/>
    <p:sldId id="300" r:id="rId84"/>
    <p:sldId id="331" r:id="rId85"/>
    <p:sldId id="302" r:id="rId86"/>
    <p:sldId id="303" r:id="rId87"/>
    <p:sldId id="397" r:id="rId88"/>
    <p:sldId id="304" r:id="rId89"/>
    <p:sldId id="305" r:id="rId90"/>
    <p:sldId id="306" r:id="rId91"/>
    <p:sldId id="372" r:id="rId92"/>
    <p:sldId id="398" r:id="rId93"/>
    <p:sldId id="307" r:id="rId94"/>
    <p:sldId id="373" r:id="rId95"/>
    <p:sldId id="399" r:id="rId96"/>
    <p:sldId id="308" r:id="rId97"/>
    <p:sldId id="309" r:id="rId98"/>
    <p:sldId id="400" r:id="rId99"/>
    <p:sldId id="310" r:id="rId100"/>
    <p:sldId id="311" r:id="rId101"/>
    <p:sldId id="312" r:id="rId102"/>
    <p:sldId id="374" r:id="rId103"/>
    <p:sldId id="401" r:id="rId104"/>
    <p:sldId id="313" r:id="rId105"/>
    <p:sldId id="375" r:id="rId106"/>
    <p:sldId id="314" r:id="rId107"/>
    <p:sldId id="315" r:id="rId108"/>
    <p:sldId id="333" r:id="rId109"/>
    <p:sldId id="317" r:id="rId110"/>
    <p:sldId id="320" r:id="rId111"/>
    <p:sldId id="332" r:id="rId112"/>
    <p:sldId id="319" r:id="rId113"/>
    <p:sldId id="321" r:id="rId114"/>
    <p:sldId id="376" r:id="rId115"/>
    <p:sldId id="402" r:id="rId116"/>
    <p:sldId id="322" r:id="rId117"/>
    <p:sldId id="403" r:id="rId118"/>
    <p:sldId id="323" r:id="rId119"/>
    <p:sldId id="377" r:id="rId120"/>
    <p:sldId id="404" r:id="rId121"/>
    <p:sldId id="324" r:id="rId122"/>
    <p:sldId id="380" r:id="rId123"/>
    <p:sldId id="406" r:id="rId124"/>
    <p:sldId id="325" r:id="rId125"/>
    <p:sldId id="378" r:id="rId126"/>
    <p:sldId id="326" r:id="rId127"/>
    <p:sldId id="329" r:id="rId128"/>
    <p:sldId id="327" r:id="rId129"/>
    <p:sldId id="328" r:id="rId130"/>
    <p:sldId id="335" r:id="rId131"/>
    <p:sldId id="336" r:id="rId132"/>
    <p:sldId id="379" r:id="rId133"/>
    <p:sldId id="337" r:id="rId134"/>
    <p:sldId id="338" r:id="rId135"/>
    <p:sldId id="341" r:id="rId136"/>
    <p:sldId id="342" r:id="rId137"/>
    <p:sldId id="343" r:id="rId138"/>
    <p:sldId id="344" r:id="rId139"/>
    <p:sldId id="353" r:id="rId140"/>
    <p:sldId id="354" r:id="rId141"/>
    <p:sldId id="355" r:id="rId142"/>
    <p:sldId id="381" r:id="rId143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53" autoAdjust="0"/>
  </p:normalViewPr>
  <p:slideViewPr>
    <p:cSldViewPr>
      <p:cViewPr>
        <p:scale>
          <a:sx n="75" d="100"/>
          <a:sy n="75" d="100"/>
        </p:scale>
        <p:origin x="-1186" y="-1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474" y="-77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tableStyles" Target="tableStyles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notesMaster" Target="notesMasters/notesMaster1.xml"/><Relationship Id="rId90" Type="http://schemas.openxmlformats.org/officeDocument/2006/relationships/slide" Target="slides/slide8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8DE719-687A-4CCE-A0D8-0BCBD93C5A3C}" type="datetimeFigureOut">
              <a:rPr lang="en-US" smtClean="0"/>
              <a:t>9/26/2014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F16ED1-BF92-4D17-95EF-529A04836A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17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373FF3E-2F7E-4F54-B87D-C529A21757B4}" type="datetimeFigureOut">
              <a:rPr lang="en-US" smtClean="0"/>
              <a:t>9/26/2014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89ECEAC-8987-4936-9F39-6FCE98E878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682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521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917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Connexion “Add33x” macro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2110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http://www.loc.gov/standards/valuelist/rdacarrier.html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$c,</a:t>
            </a:r>
            <a:r>
              <a:rPr lang="en-US" baseline="0" dirty="0" smtClean="0"/>
              <a:t> $d, $f – tangible resources: not typically applicable; online resources: not provider-neutral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431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OLAC,</a:t>
            </a:r>
            <a:r>
              <a:rPr lang="en-US" baseline="0" dirty="0" smtClean="0"/>
              <a:t> Stanford RDA guidelines; mention bases for this class</a:t>
            </a:r>
          </a:p>
          <a:p>
            <a:r>
              <a:rPr lang="en-US" baseline="0" dirty="0" smtClean="0"/>
              <a:t>mention provider-neutral guidelines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4659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http://olacinc.org/drupal/capc_files/VideoLangCoding2012-09.pdf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http://olacinc.org/drupal/capc_files/VideoLangCoding2012-09.pdf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93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96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97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BibFrame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56890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99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100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101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104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106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107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109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http://olacinc.org/drupal/capc_files/LCGFTbestpractices.pdf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110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112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113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07534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116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118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121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124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126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127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128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129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131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07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$a Category of material</a:t>
            </a:r>
          </a:p>
          <a:p>
            <a:r>
              <a:rPr lang="en-US" dirty="0" smtClean="0"/>
              <a:t>$b Specific material designation</a:t>
            </a:r>
          </a:p>
          <a:p>
            <a:r>
              <a:rPr lang="en-US" dirty="0" smtClean="0"/>
              <a:t>$d Color</a:t>
            </a:r>
          </a:p>
          <a:p>
            <a:r>
              <a:rPr lang="en-US" dirty="0" smtClean="0"/>
              <a:t>$e Motion picture presentation format</a:t>
            </a:r>
          </a:p>
          <a:p>
            <a:r>
              <a:rPr lang="en-US" dirty="0" smtClean="0"/>
              <a:t>$f Sound on medium or separate</a:t>
            </a:r>
          </a:p>
          <a:p>
            <a:r>
              <a:rPr lang="en-US" dirty="0" smtClean="0"/>
              <a:t>$g Medium for sound</a:t>
            </a:r>
          </a:p>
          <a:p>
            <a:r>
              <a:rPr lang="en-US" dirty="0" smtClean="0"/>
              <a:t>$h Dimensions</a:t>
            </a:r>
          </a:p>
          <a:p>
            <a:r>
              <a:rPr lang="en-US" dirty="0" smtClean="0"/>
              <a:t>$i Configuration of playback channels  /Optional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135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00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07534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$a Category of material</a:t>
            </a:r>
          </a:p>
          <a:p>
            <a:r>
              <a:rPr lang="en-US" dirty="0" smtClean="0"/>
              <a:t>$b Specific material designation</a:t>
            </a:r>
          </a:p>
          <a:p>
            <a:r>
              <a:rPr lang="en-US" dirty="0" smtClean="0"/>
              <a:t>$d Color</a:t>
            </a:r>
          </a:p>
          <a:p>
            <a:r>
              <a:rPr lang="en-US" dirty="0" smtClean="0"/>
              <a:t>$e Videorecording format</a:t>
            </a:r>
          </a:p>
          <a:p>
            <a:r>
              <a:rPr lang="en-US" dirty="0" smtClean="0"/>
              <a:t>$f Sound on medium or separate</a:t>
            </a:r>
          </a:p>
          <a:p>
            <a:r>
              <a:rPr lang="en-US" dirty="0" smtClean="0"/>
              <a:t>$g Medium for sound</a:t>
            </a:r>
          </a:p>
          <a:p>
            <a:r>
              <a:rPr lang="en-US" dirty="0" smtClean="0"/>
              <a:t>$h Dimensions</a:t>
            </a:r>
          </a:p>
          <a:p>
            <a:r>
              <a:rPr lang="en-US" dirty="0" smtClean="0"/>
              <a:t>$i Configuration of playback channels  /Optional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136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10577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Electronic:</a:t>
            </a:r>
          </a:p>
          <a:p>
            <a:r>
              <a:rPr lang="en-US" dirty="0" smtClean="0"/>
              <a:t>$a Category of material</a:t>
            </a:r>
          </a:p>
          <a:p>
            <a:r>
              <a:rPr lang="en-US" dirty="0" smtClean="0"/>
              <a:t>$b Specific material designation</a:t>
            </a:r>
          </a:p>
          <a:p>
            <a:r>
              <a:rPr lang="en-US" dirty="0" smtClean="0"/>
              <a:t>$d Color</a:t>
            </a:r>
          </a:p>
          <a:p>
            <a:r>
              <a:rPr lang="en-US" dirty="0" smtClean="0"/>
              <a:t>$e Dimensions</a:t>
            </a:r>
          </a:p>
          <a:p>
            <a:r>
              <a:rPr lang="en-US" dirty="0" smtClean="0"/>
              <a:t>$f Sound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137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182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16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2.4.1.8: Noun Phrases Occurring with a Statement of Responsibility</a:t>
            </a:r>
          </a:p>
          <a:p>
            <a:r>
              <a:rPr lang="en-US" dirty="0" smtClean="0"/>
              <a:t>mention roles of PFCs: work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836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http://www.oclc.org/bibformats/en/2xx/260.html , scroll down to “VIS guidelines for ‡c”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917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Acceptable alternative:</a:t>
            </a:r>
            <a:r>
              <a:rPr lang="en-US" baseline="0" dirty="0" smtClean="0"/>
              <a:t> </a:t>
            </a:r>
            <a:r>
              <a:rPr lang="en-US" dirty="0" smtClean="0"/>
              <a:t>OK to omit levels of corporate hierarchy</a:t>
            </a:r>
            <a:r>
              <a:rPr lang="en-US" baseline="0" dirty="0" smtClean="0"/>
              <a:t> per UCB PS 2.8.4.3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CEAC-8987-4936-9F39-6FCE98E87899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52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AECE-8C16-4065-93DD-48EF7CAFBD3F}" type="datetime1">
              <a:rPr lang="en-US" smtClean="0"/>
              <a:t>9/26/2014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84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5A800-4116-4297-8E07-6620FF56A82A}" type="datetime1">
              <a:rPr lang="en-US" smtClean="0"/>
              <a:t>9/26/2014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886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A2270-4A09-4018-9943-34FC4C4EB675}" type="datetime1">
              <a:rPr lang="en-US" smtClean="0"/>
              <a:t>9/26/2014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5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FACA-3F26-4B49-91F6-B6677FAA5988}" type="datetime1">
              <a:rPr lang="en-US" smtClean="0"/>
              <a:t>9/26/2014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886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872D-6E09-4DFF-91BF-FD7D55709654}" type="datetime1">
              <a:rPr lang="en-US" smtClean="0"/>
              <a:t>9/26/2014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6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02A6-6527-4869-8983-0A30E211FB64}" type="datetime1">
              <a:rPr lang="en-US" smtClean="0"/>
              <a:t>9/26/2014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620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9299C-3D26-41CE-BC98-A10969E5681C}" type="datetime1">
              <a:rPr lang="en-US" smtClean="0"/>
              <a:t>9/26/2014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94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C72C-8CD9-4787-9847-C1A1526D5750}" type="datetime1">
              <a:rPr lang="en-US" smtClean="0"/>
              <a:t>9/26/2014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19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545B-1847-43CF-BC04-D6EA285AD622}" type="datetime1">
              <a:rPr lang="en-US" smtClean="0"/>
              <a:t>9/26/2014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3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2506-7418-4BA3-8337-4297197D8533}" type="datetime1">
              <a:rPr lang="en-US" smtClean="0"/>
              <a:t>9/26/2014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4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0DF9-461D-48A7-B6F2-5044C64E5448}" type="datetime1">
              <a:rPr lang="en-US" smtClean="0"/>
              <a:t>9/26/2014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018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84B4B-D808-4D55-8A18-A5DD08AE5989}" type="datetime1">
              <a:rPr lang="en-US" smtClean="0"/>
              <a:t>9/26/2014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2B6FB-87B2-4BE3-8469-631EEB4500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827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lacinc.org/drupal/capc_files/DVD_guide_final.pdf" TargetMode="External"/><Relationship Id="rId2" Type="http://schemas.openxmlformats.org/officeDocument/2006/relationships/hyperlink" Target="https://lib.stanford.edu/metadata-department/clone-video-cataloging-guideline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hyperlink" Target="http://www.olacinc.org/drupal/capc_files/streamingmedia.pd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hyperlink" Target="http://olacinc.org/drupal/capc_files/LCGFTbestpractices.pdf" TargetMode="External"/><Relationship Id="rId2" Type="http://schemas.openxmlformats.org/officeDocument/2006/relationships/hyperlink" Target="http://olacinc.org/drupal/capc_files/VideoLangCoding2012-09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hyperlink" Target="http://www.oclc.org/bibformats/en/2xx/260.html" TargetMode="External"/><Relationship Id="rId4" Type="http://schemas.openxmlformats.org/officeDocument/2006/relationships/hyperlink" Target="http://www.loc.gov/standards/valuelist/rdacarrier.html" TargetMode="Externa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Moving Image Resources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2362200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</a:rPr>
              <a:t>an introduction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and a look at the BSR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Presented by UC Berkeley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Fall 2014</a:t>
            </a:r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5" name="Picture 5" descr="RDAlogo_rgb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6019" y="838200"/>
            <a:ext cx="5191963" cy="144048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34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Transcribed Elements, Numbers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Remember: most manifestation elements (RDA Chapter 2) are </a:t>
            </a:r>
            <a:r>
              <a:rPr lang="en-US" u="sng" dirty="0" smtClean="0">
                <a:solidFill>
                  <a:schemeClr val="tx2"/>
                </a:solidFill>
              </a:rPr>
              <a:t>transcribed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Follow transcription guidelines in RDA 1.7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See </a:t>
            </a:r>
            <a:r>
              <a:rPr lang="en-US" sz="3200" dirty="0">
                <a:solidFill>
                  <a:schemeClr val="tx2"/>
                </a:solidFill>
              </a:rPr>
              <a:t>earlier RDA training (Day 3) for more </a:t>
            </a:r>
            <a:r>
              <a:rPr lang="en-US" sz="3200" dirty="0" smtClean="0">
                <a:solidFill>
                  <a:schemeClr val="tx2"/>
                </a:solidFill>
              </a:rPr>
              <a:t>info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 Apply RDA 1.8 to the following </a:t>
            </a:r>
            <a:r>
              <a:rPr lang="en-US" i="1" dirty="0" smtClean="0">
                <a:solidFill>
                  <a:schemeClr val="tx2"/>
                </a:solidFill>
              </a:rPr>
              <a:t>exceptions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Dates in MARC 264 $c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Series numbering (number part only)          &amp; ISSN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003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Intended Audience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521 • RDA 7.7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Not Core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Use </a:t>
            </a:r>
            <a:r>
              <a:rPr lang="en-US" dirty="0">
                <a:solidFill>
                  <a:schemeClr val="tx2"/>
                </a:solidFill>
              </a:rPr>
              <a:t>if necessary for user tasks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Includes MPAA rating (e.g. G, PG, etc.)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MRC does not record MPAA ratings</a:t>
            </a: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Example:</a:t>
            </a:r>
          </a:p>
          <a:p>
            <a:pPr marL="457200" lvl="1" indent="0">
              <a:buNone/>
            </a:pPr>
            <a:r>
              <a:rPr lang="en-US" sz="2600" dirty="0" smtClean="0">
                <a:latin typeface="ALA BT Courier" panose="02070509030505020404" pitchFamily="50" charset="2"/>
              </a:rPr>
              <a:t>521 8_ $a MPAA rating: G.</a:t>
            </a:r>
            <a:endParaRPr lang="en-US" sz="2600" dirty="0">
              <a:latin typeface="ALA BT Courier" panose="02070509030505020404" pitchFamily="50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100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371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Summary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520 • RDA 7.2, 7.10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Recommended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Keep it brief and objective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If quoting from container or other source, use quote marks and give attribution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101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616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Summary</a:t>
            </a:r>
            <a:br>
              <a:rPr lang="en-US" sz="5400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MARC 520 • RDA 7.2, 7.10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1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Example</a:t>
            </a:r>
            <a:r>
              <a:rPr lang="en-US" dirty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000" dirty="0" smtClean="0">
                <a:latin typeface="ALA BT Courier" panose="02070509030505020404" pitchFamily="50" charset="2"/>
              </a:rPr>
              <a:t>520 __ $a When </a:t>
            </a:r>
            <a:r>
              <a:rPr lang="en-US" sz="2000" dirty="0">
                <a:latin typeface="ALA BT Courier" panose="02070509030505020404" pitchFamily="50" charset="2"/>
              </a:rPr>
              <a:t>a nasty neighbor tries to have her </a:t>
            </a:r>
            <a:r>
              <a:rPr lang="en-US" sz="2000" dirty="0" smtClean="0">
                <a:latin typeface="ALA BT Courier" panose="02070509030505020404" pitchFamily="50" charset="2"/>
              </a:rPr>
              <a:t>	dog </a:t>
            </a:r>
            <a:r>
              <a:rPr lang="en-US" sz="2000" dirty="0">
                <a:latin typeface="ALA BT Courier" panose="02070509030505020404" pitchFamily="50" charset="2"/>
              </a:rPr>
              <a:t>put to sleep, Dorothy takes her dog, Toto, </a:t>
            </a:r>
            <a:r>
              <a:rPr lang="en-US" sz="2000" dirty="0" smtClean="0">
                <a:latin typeface="ALA BT Courier" panose="02070509030505020404" pitchFamily="50" charset="2"/>
              </a:rPr>
              <a:t>	and </a:t>
            </a:r>
            <a:r>
              <a:rPr lang="en-US" sz="2000" dirty="0">
                <a:latin typeface="ALA BT Courier" panose="02070509030505020404" pitchFamily="50" charset="2"/>
              </a:rPr>
              <a:t>starts to run away. A tornado appears and </a:t>
            </a:r>
            <a:r>
              <a:rPr lang="en-US" sz="2000" dirty="0" smtClean="0">
                <a:latin typeface="ALA BT Courier" panose="02070509030505020404" pitchFamily="50" charset="2"/>
              </a:rPr>
              <a:t>	carries </a:t>
            </a:r>
            <a:r>
              <a:rPr lang="en-US" sz="2000" dirty="0">
                <a:latin typeface="ALA BT Courier" panose="02070509030505020404" pitchFamily="50" charset="2"/>
              </a:rPr>
              <a:t>her to the magical land of Oz. Wishing </a:t>
            </a:r>
            <a:r>
              <a:rPr lang="en-US" sz="2000" dirty="0" smtClean="0">
                <a:latin typeface="ALA BT Courier" panose="02070509030505020404" pitchFamily="50" charset="2"/>
              </a:rPr>
              <a:t>	to </a:t>
            </a:r>
            <a:r>
              <a:rPr lang="en-US" sz="2000" dirty="0">
                <a:latin typeface="ALA BT Courier" panose="02070509030505020404" pitchFamily="50" charset="2"/>
              </a:rPr>
              <a:t>return home, she begins to travel to the </a:t>
            </a:r>
            <a:r>
              <a:rPr lang="en-US" sz="2000" dirty="0" smtClean="0">
                <a:latin typeface="ALA BT Courier" panose="02070509030505020404" pitchFamily="50" charset="2"/>
              </a:rPr>
              <a:t>	city </a:t>
            </a:r>
            <a:r>
              <a:rPr lang="en-US" sz="2000" dirty="0">
                <a:latin typeface="ALA BT Courier" panose="02070509030505020404" pitchFamily="50" charset="2"/>
              </a:rPr>
              <a:t>of Oz where a great wizard lives. On her </a:t>
            </a:r>
            <a:r>
              <a:rPr lang="en-US" sz="2000" dirty="0" smtClean="0">
                <a:latin typeface="ALA BT Courier" panose="02070509030505020404" pitchFamily="50" charset="2"/>
              </a:rPr>
              <a:t>	way </a:t>
            </a:r>
            <a:r>
              <a:rPr lang="en-US" sz="2000" dirty="0">
                <a:latin typeface="ALA BT Courier" panose="02070509030505020404" pitchFamily="50" charset="2"/>
              </a:rPr>
              <a:t>she meets a Scarecrow who needs a brain, a </a:t>
            </a:r>
            <a:r>
              <a:rPr lang="en-US" sz="2000" dirty="0" smtClean="0">
                <a:latin typeface="ALA BT Courier" panose="02070509030505020404" pitchFamily="50" charset="2"/>
              </a:rPr>
              <a:t>	Tin </a:t>
            </a:r>
            <a:r>
              <a:rPr lang="en-US" sz="2000" dirty="0">
                <a:latin typeface="ALA BT Courier" panose="02070509030505020404" pitchFamily="50" charset="2"/>
              </a:rPr>
              <a:t>Man who wants a heart, and a Cowardly Lion </a:t>
            </a:r>
            <a:r>
              <a:rPr lang="en-US" sz="2000" dirty="0" smtClean="0">
                <a:latin typeface="ALA BT Courier" panose="02070509030505020404" pitchFamily="50" charset="2"/>
              </a:rPr>
              <a:t>	who </a:t>
            </a:r>
            <a:r>
              <a:rPr lang="en-US" sz="2000" dirty="0">
                <a:latin typeface="ALA BT Courier" panose="02070509030505020404" pitchFamily="50" charset="2"/>
              </a:rPr>
              <a:t>desperately needs courage. They all hope </a:t>
            </a:r>
            <a:r>
              <a:rPr lang="en-US" sz="2000" dirty="0" smtClean="0">
                <a:latin typeface="ALA BT Courier" panose="02070509030505020404" pitchFamily="50" charset="2"/>
              </a:rPr>
              <a:t>	the </a:t>
            </a:r>
            <a:r>
              <a:rPr lang="en-US" sz="2000" dirty="0">
                <a:latin typeface="ALA BT Courier" panose="02070509030505020404" pitchFamily="50" charset="2"/>
              </a:rPr>
              <a:t>all-mighty Wizard of Oz will help them, </a:t>
            </a:r>
            <a:r>
              <a:rPr lang="en-US" sz="2000" dirty="0" smtClean="0">
                <a:latin typeface="ALA BT Courier" panose="02070509030505020404" pitchFamily="50" charset="2"/>
              </a:rPr>
              <a:t>	but </a:t>
            </a:r>
            <a:r>
              <a:rPr lang="en-US" sz="2000" dirty="0">
                <a:latin typeface="ALA BT Courier" panose="02070509030505020404" pitchFamily="50" charset="2"/>
              </a:rPr>
              <a:t>they have to get to the Emerald City </a:t>
            </a:r>
            <a:r>
              <a:rPr lang="en-US" sz="2000" dirty="0" smtClean="0">
                <a:latin typeface="ALA BT Courier" panose="02070509030505020404" pitchFamily="50" charset="2"/>
              </a:rPr>
              <a:t>	before </a:t>
            </a:r>
            <a:r>
              <a:rPr lang="en-US" sz="2000" dirty="0">
                <a:latin typeface="ALA BT Courier" panose="02070509030505020404" pitchFamily="50" charset="2"/>
              </a:rPr>
              <a:t>the Wicked Witch of the West catches up </a:t>
            </a:r>
            <a:r>
              <a:rPr lang="en-US" sz="2000" dirty="0" smtClean="0">
                <a:latin typeface="ALA BT Courier" panose="02070509030505020404" pitchFamily="50" charset="2"/>
              </a:rPr>
              <a:t>	with </a:t>
            </a:r>
            <a:r>
              <a:rPr lang="en-US" sz="2000" dirty="0">
                <a:latin typeface="ALA BT Courier" panose="02070509030505020404" pitchFamily="50" charset="2"/>
              </a:rPr>
              <a:t>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102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400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Exercise: Summary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103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963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Contents Note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505 or 500 • RDA 25.1 (+ 7.22)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505 is PCC Core for a compilation of works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Include duration (RDA 7.22) of each work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Also can use for accompanying features (e.g. “making of” documentary, interviews,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104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236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Contents Note</a:t>
            </a:r>
            <a:br>
              <a:rPr lang="en-US" sz="5400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MARC 505 or 500 • RDA 25.1 (+ 7.22)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5772"/>
            <a:ext cx="8229600" cy="4998720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US" dirty="0">
                <a:solidFill>
                  <a:schemeClr val="tx2"/>
                </a:solidFill>
              </a:rPr>
              <a:t>Example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</a:p>
          <a:p>
            <a:pPr marL="0" lvl="1" indent="0">
              <a:buNone/>
            </a:pPr>
            <a:r>
              <a:rPr lang="en-US" sz="1900" dirty="0" smtClean="0">
                <a:latin typeface="ALA BT Courier" panose="02070509030505020404" pitchFamily="50" charset="2"/>
              </a:rPr>
              <a:t>505 0_ $a Disc </a:t>
            </a:r>
            <a:r>
              <a:rPr lang="en-US" sz="1900" dirty="0">
                <a:latin typeface="ALA BT Courier" panose="02070509030505020404" pitchFamily="50" charset="2"/>
              </a:rPr>
              <a:t>1. Ultra-resolution restored 1939 movie. </a:t>
            </a:r>
            <a:r>
              <a:rPr lang="en-US" sz="1900" dirty="0" smtClean="0">
                <a:latin typeface="ALA BT Courier" panose="02070509030505020404" pitchFamily="50" charset="2"/>
              </a:rPr>
              <a:t>	The </a:t>
            </a:r>
            <a:r>
              <a:rPr lang="en-US" sz="1900" dirty="0">
                <a:latin typeface="ALA BT Courier" panose="02070509030505020404" pitchFamily="50" charset="2"/>
              </a:rPr>
              <a:t>wonderful Wizard of Oz storybook. Prettier </a:t>
            </a:r>
            <a:r>
              <a:rPr lang="en-US" sz="1900" dirty="0" smtClean="0">
                <a:latin typeface="ALA BT Courier" panose="02070509030505020404" pitchFamily="50" charset="2"/>
              </a:rPr>
              <a:t>	than </a:t>
            </a:r>
            <a:r>
              <a:rPr lang="en-US" sz="1900" dirty="0">
                <a:latin typeface="ALA BT Courier" panose="02070509030505020404" pitchFamily="50" charset="2"/>
              </a:rPr>
              <a:t>ever : the restoration of Oz . We haven't </a:t>
            </a:r>
            <a:r>
              <a:rPr lang="en-US" sz="1900" dirty="0" smtClean="0">
                <a:latin typeface="ALA BT Courier" panose="02070509030505020404" pitchFamily="50" charset="2"/>
              </a:rPr>
              <a:t>	really </a:t>
            </a:r>
            <a:r>
              <a:rPr lang="en-US" sz="1900" dirty="0">
                <a:latin typeface="ALA BT Courier" panose="02070509030505020404" pitchFamily="50" charset="2"/>
              </a:rPr>
              <a:t>met properly ... : character bios. </a:t>
            </a:r>
            <a:r>
              <a:rPr lang="en-US" sz="1900" dirty="0" smtClean="0">
                <a:latin typeface="ALA BT Courier" panose="02070509030505020404" pitchFamily="50" charset="2"/>
              </a:rPr>
              <a:t>Music-	only </a:t>
            </a:r>
            <a:r>
              <a:rPr lang="en-US" sz="1900" dirty="0">
                <a:latin typeface="ALA BT Courier" panose="02070509030505020404" pitchFamily="50" charset="2"/>
              </a:rPr>
              <a:t>track. Theatrical trailers -- Disc 2. The </a:t>
            </a:r>
            <a:r>
              <a:rPr lang="en-US" sz="1900" dirty="0" smtClean="0">
                <a:latin typeface="ALA BT Courier" panose="02070509030505020404" pitchFamily="50" charset="2"/>
              </a:rPr>
              <a:t>	wonderful </a:t>
            </a:r>
            <a:r>
              <a:rPr lang="en-US" sz="1900" dirty="0">
                <a:latin typeface="ALA BT Courier" panose="02070509030505020404" pitchFamily="50" charset="2"/>
              </a:rPr>
              <a:t>World of Oz : the making of a movie </a:t>
            </a:r>
            <a:r>
              <a:rPr lang="en-US" sz="1900" dirty="0" smtClean="0">
                <a:latin typeface="ALA BT Courier" panose="02070509030505020404" pitchFamily="50" charset="2"/>
              </a:rPr>
              <a:t>	classic </a:t>
            </a:r>
            <a:r>
              <a:rPr lang="en-US" sz="1900" dirty="0">
                <a:latin typeface="ALA BT Courier" panose="02070509030505020404" pitchFamily="50" charset="2"/>
              </a:rPr>
              <a:t>(1990 TV special). Memories of Oz (2001 </a:t>
            </a:r>
            <a:r>
              <a:rPr lang="en-US" sz="1900" dirty="0" smtClean="0">
                <a:latin typeface="ALA BT Courier" panose="02070509030505020404" pitchFamily="50" charset="2"/>
              </a:rPr>
              <a:t>	TCM </a:t>
            </a:r>
            <a:r>
              <a:rPr lang="en-US" sz="1900" dirty="0">
                <a:latin typeface="ALA BT Courier" panose="02070509030505020404" pitchFamily="50" charset="2"/>
              </a:rPr>
              <a:t>documentary). The art of imagination : a </a:t>
            </a:r>
            <a:r>
              <a:rPr lang="en-US" sz="1900" dirty="0" smtClean="0">
                <a:latin typeface="ALA BT Courier" panose="02070509030505020404" pitchFamily="50" charset="2"/>
              </a:rPr>
              <a:t>	tribute </a:t>
            </a:r>
            <a:r>
              <a:rPr lang="en-US" sz="1900" dirty="0">
                <a:latin typeface="ALA BT Courier" panose="02070509030505020404" pitchFamily="50" charset="2"/>
              </a:rPr>
              <a:t>to Oz. Because of the wonderful things </a:t>
            </a:r>
            <a:r>
              <a:rPr lang="en-US" sz="1900" dirty="0" smtClean="0">
                <a:latin typeface="ALA BT Courier" panose="02070509030505020404" pitchFamily="50" charset="2"/>
              </a:rPr>
              <a:t>	it </a:t>
            </a:r>
            <a:r>
              <a:rPr lang="en-US" sz="1900" dirty="0">
                <a:latin typeface="ALA BT Courier" panose="02070509030505020404" pitchFamily="50" charset="2"/>
              </a:rPr>
              <a:t>does : the legacy of Oz. Harold Arlen's home </a:t>
            </a:r>
            <a:r>
              <a:rPr lang="en-US" sz="1900" dirty="0" smtClean="0">
                <a:latin typeface="ALA BT Courier" panose="02070509030505020404" pitchFamily="50" charset="2"/>
              </a:rPr>
              <a:t>	movies</a:t>
            </a:r>
            <a:r>
              <a:rPr lang="en-US" sz="1900" dirty="0">
                <a:latin typeface="ALA BT Courier" panose="02070509030505020404" pitchFamily="50" charset="2"/>
              </a:rPr>
              <a:t>. Outtakes and deleted scenes. Special </a:t>
            </a:r>
            <a:r>
              <a:rPr lang="en-US" sz="1900" dirty="0" smtClean="0">
                <a:latin typeface="ALA BT Courier" panose="02070509030505020404" pitchFamily="50" charset="2"/>
              </a:rPr>
              <a:t>	effects </a:t>
            </a:r>
            <a:r>
              <a:rPr lang="en-US" sz="1900" dirty="0">
                <a:latin typeface="ALA BT Courier" panose="02070509030505020404" pitchFamily="50" charset="2"/>
              </a:rPr>
              <a:t>sequences. -- Disc 3. L. Frank Baum : </a:t>
            </a:r>
            <a:r>
              <a:rPr lang="en-US" sz="1900" dirty="0" smtClean="0">
                <a:latin typeface="ALA BT Courier" panose="02070509030505020404" pitchFamily="50" charset="2"/>
              </a:rPr>
              <a:t>	the </a:t>
            </a:r>
            <a:r>
              <a:rPr lang="en-US" sz="1900" dirty="0">
                <a:latin typeface="ALA BT Courier" panose="02070509030505020404" pitchFamily="50" charset="2"/>
              </a:rPr>
              <a:t>man behind the curtain. The Wizard of Oz </a:t>
            </a:r>
            <a:r>
              <a:rPr lang="en-US" sz="1900" dirty="0" smtClean="0">
                <a:latin typeface="ALA BT Courier" panose="02070509030505020404" pitchFamily="50" charset="2"/>
              </a:rPr>
              <a:t>	(</a:t>
            </a:r>
            <a:r>
              <a:rPr lang="en-US" sz="1900" dirty="0">
                <a:latin typeface="ALA BT Courier" panose="02070509030505020404" pitchFamily="50" charset="2"/>
              </a:rPr>
              <a:t>1910 short). The magic cloak of Oz (1914 </a:t>
            </a:r>
            <a:r>
              <a:rPr lang="en-US" sz="1900" dirty="0" smtClean="0">
                <a:latin typeface="ALA BT Courier" panose="02070509030505020404" pitchFamily="50" charset="2"/>
              </a:rPr>
              <a:t>	short</a:t>
            </a:r>
            <a:r>
              <a:rPr lang="en-US" sz="1900" dirty="0">
                <a:latin typeface="ALA BT Courier" panose="02070509030505020404" pitchFamily="50" charset="2"/>
              </a:rPr>
              <a:t>). His majesty, the Scarecrow of Oz (1914 </a:t>
            </a:r>
            <a:r>
              <a:rPr lang="en-US" sz="1900" dirty="0" smtClean="0">
                <a:latin typeface="ALA BT Courier" panose="02070509030505020404" pitchFamily="50" charset="2"/>
              </a:rPr>
              <a:t>	feature</a:t>
            </a:r>
            <a:r>
              <a:rPr lang="en-US" sz="1900" dirty="0">
                <a:latin typeface="ALA BT Courier" panose="02070509030505020404" pitchFamily="50" charset="2"/>
              </a:rPr>
              <a:t>). The Wizard of Oz (1925 feature). The </a:t>
            </a:r>
            <a:r>
              <a:rPr lang="en-US" sz="1900" dirty="0" smtClean="0">
                <a:latin typeface="ALA BT Courier" panose="02070509030505020404" pitchFamily="50" charset="2"/>
              </a:rPr>
              <a:t>	Wizard </a:t>
            </a:r>
            <a:r>
              <a:rPr lang="en-US" sz="1900" dirty="0">
                <a:latin typeface="ALA BT Courier" panose="02070509030505020404" pitchFamily="50" charset="2"/>
              </a:rPr>
              <a:t>of Oz (1933 animated short).</a:t>
            </a:r>
            <a:endParaRPr lang="en-US" sz="1900" dirty="0">
              <a:solidFill>
                <a:schemeClr val="tx2"/>
              </a:solidFill>
              <a:latin typeface="ALA BT Courier" panose="02070509030505020404" pitchFamily="50" charset="2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105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472535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321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“With” Note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501 • RDA 25.1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Core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Use for “handmade” compilations (i.e. not commercially issued) when describing each work in a separate bib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106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096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Source of Description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588 • RDA </a:t>
            </a:r>
            <a:r>
              <a:rPr lang="en-US" sz="4000" dirty="0">
                <a:solidFill>
                  <a:schemeClr val="tx2"/>
                </a:solidFill>
              </a:rPr>
              <a:t>2.17.13 + 2.17.2.3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684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Core for online resources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Combine “Description based on” with source of title proper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Record even if title proper is from the preferred source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Following provider-neutral guidelines, include name of provider and date viewed</a:t>
            </a:r>
          </a:p>
          <a:p>
            <a:pPr marL="457200" lvl="1" indent="0">
              <a:buNone/>
            </a:pPr>
            <a:r>
              <a:rPr lang="en-US" sz="2600" dirty="0" smtClean="0">
                <a:latin typeface="ALA BT Courier" panose="02070509030505020404" pitchFamily="50" charset="2"/>
              </a:rPr>
              <a:t>Description based on online resource; title from title screen </a:t>
            </a:r>
            <a:r>
              <a:rPr lang="en-US" sz="2600" dirty="0">
                <a:latin typeface="ALA BT Courier" panose="02070509030505020404" pitchFamily="50" charset="2"/>
              </a:rPr>
              <a:t>(</a:t>
            </a:r>
            <a:r>
              <a:rPr lang="en-US" sz="2600" dirty="0" smtClean="0">
                <a:latin typeface="ALA BT Courier" panose="02070509030505020404" pitchFamily="50" charset="2"/>
              </a:rPr>
              <a:t>publisher's Web site, viewed September 4, 2014).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107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636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/>
                </a:solidFill>
              </a:rPr>
              <a:t>Subject Headings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not much to see here</a:t>
            </a:r>
            <a:endParaRPr lang="en-US" sz="3600" dirty="0">
              <a:solidFill>
                <a:schemeClr val="tx2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032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Subject and Genre/Form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6XX • Not developed in RDA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Core: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2"/>
                </a:solidFill>
              </a:rPr>
              <a:t>“Use judgment in assessing each resource. As appropriate, assign a complement of access points that provide access to at least the primary/essential subject and/or form of the work at the appropriate level of specificity. Assign such access points from an established thesaurus, list, or subject heading system</a:t>
            </a:r>
            <a:r>
              <a:rPr lang="en-US" dirty="0" smtClean="0">
                <a:solidFill>
                  <a:schemeClr val="tx2"/>
                </a:solidFill>
              </a:rPr>
              <a:t>.”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109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659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The Wizard of Oz (1939)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11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[opening credits clip]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68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Subject and Genre/Form cont’d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6XX • Not developed in RDA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Subject headings: assign LCSH as appropriate to the resource</a:t>
            </a:r>
          </a:p>
          <a:p>
            <a:r>
              <a:rPr lang="en-US" dirty="0">
                <a:solidFill>
                  <a:schemeClr val="tx2"/>
                </a:solidFill>
              </a:rPr>
              <a:t>Genre/form terms: See OLAC CAPC’s Library of Congress Genre-Form Thesaurus (LCGFT) for Moving Images Best Practices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MRC does not use genre/form terms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PFA uses genre/form terms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110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610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/>
                </a:solidFill>
              </a:rPr>
              <a:t>Relationships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mostly in MARC tag order</a:t>
            </a:r>
            <a:endParaRPr lang="en-US" sz="3600" dirty="0">
              <a:solidFill>
                <a:schemeClr val="tx2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895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AAP for the Work/Expression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1XX, 240 • RDA 6.27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Core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What we used to call “main entry”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Moving image resources usually are entered under title (MARC 130 or 245) (this has not changed with RDA)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Only exception: when someone </a:t>
            </a:r>
            <a:r>
              <a:rPr lang="en-US" dirty="0">
                <a:solidFill>
                  <a:schemeClr val="tx2"/>
                </a:solidFill>
              </a:rPr>
              <a:t>“is individually responsible for the conception and execution of all aspects of the </a:t>
            </a:r>
            <a:r>
              <a:rPr lang="en-US" dirty="0" smtClean="0">
                <a:solidFill>
                  <a:schemeClr val="tx2"/>
                </a:solidFill>
              </a:rPr>
              <a:t>film”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112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745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274638"/>
            <a:ext cx="90678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AAP for the Work/Expression cont’d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1XX, 240 • RDA 6.27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6849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For any release of popular feature films and television programs, search NAF; use the form found there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Record in </a:t>
            </a:r>
            <a:r>
              <a:rPr lang="en-US" sz="3200" dirty="0">
                <a:solidFill>
                  <a:schemeClr val="tx2"/>
                </a:solidFill>
              </a:rPr>
              <a:t>130 </a:t>
            </a:r>
            <a:r>
              <a:rPr lang="en-US" sz="2400" dirty="0">
                <a:solidFill>
                  <a:schemeClr val="tx2"/>
                </a:solidFill>
              </a:rPr>
              <a:t>(or 240)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smtClean="0">
                <a:solidFill>
                  <a:schemeClr val="tx2"/>
                </a:solidFill>
              </a:rPr>
              <a:t>if different from 245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Remember AAPs must be unique!</a:t>
            </a:r>
          </a:p>
          <a:p>
            <a:pPr marL="400050" lvl="1" indent="0"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Search OCLC; if you find an identical AAP, use 130 </a:t>
            </a:r>
            <a:r>
              <a:rPr lang="en-US" sz="2400" dirty="0" smtClean="0">
                <a:solidFill>
                  <a:schemeClr val="tx2"/>
                </a:solidFill>
              </a:rPr>
              <a:t>(or 240)</a:t>
            </a:r>
            <a:r>
              <a:rPr lang="en-US" sz="3200" dirty="0" smtClean="0">
                <a:solidFill>
                  <a:schemeClr val="tx2"/>
                </a:solidFill>
              </a:rPr>
              <a:t> and make additions specified in RDA 6.27.1.9 and LC-PCC PS 6.27.1.9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113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883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AAP for the Work/Expression cont’d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3600" dirty="0">
                <a:solidFill>
                  <a:schemeClr val="tx2"/>
                </a:solidFill>
              </a:rPr>
              <a:t>MARC 1XX, 240 • RDA 6.27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Examples: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latin typeface="ALA BT Courier" panose="02070509030505020404" pitchFamily="50" charset="2"/>
              </a:rPr>
              <a:t>130 0_ $a Wizard of Oz (Motion 	picture : 1939)</a:t>
            </a:r>
          </a:p>
          <a:p>
            <a:pPr marL="0" indent="0">
              <a:buNone/>
            </a:pPr>
            <a:r>
              <a:rPr lang="en-US" sz="3000" dirty="0" smtClean="0">
                <a:latin typeface="ALA BT Courier" panose="02070509030505020404" pitchFamily="50" charset="2"/>
              </a:rPr>
              <a:t>130 0_ $a 12 years a slave (Motion 	picture)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114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05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274638"/>
            <a:ext cx="89154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Exercise: </a:t>
            </a:r>
            <a:r>
              <a:rPr lang="en-US" dirty="0">
                <a:solidFill>
                  <a:schemeClr val="tx2"/>
                </a:solidFill>
              </a:rPr>
              <a:t>AAP for the Work/Expression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115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804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Creator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100/110/111 • RDA 19.2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Core, but rare for moving image resources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When </a:t>
            </a:r>
            <a:r>
              <a:rPr lang="en-US" dirty="0">
                <a:solidFill>
                  <a:schemeClr val="tx2"/>
                </a:solidFill>
              </a:rPr>
              <a:t>a single PFC “is </a:t>
            </a:r>
            <a:r>
              <a:rPr lang="en-US" u="sng" dirty="0">
                <a:solidFill>
                  <a:schemeClr val="tx2"/>
                </a:solidFill>
              </a:rPr>
              <a:t>individually</a:t>
            </a:r>
            <a:r>
              <a:rPr lang="en-US" dirty="0">
                <a:solidFill>
                  <a:schemeClr val="tx2"/>
                </a:solidFill>
              </a:rPr>
              <a:t> responsible for the conception and execution of </a:t>
            </a:r>
            <a:r>
              <a:rPr lang="en-US" u="sng" dirty="0">
                <a:solidFill>
                  <a:schemeClr val="tx2"/>
                </a:solidFill>
              </a:rPr>
              <a:t>all</a:t>
            </a:r>
            <a:r>
              <a:rPr lang="en-US" dirty="0">
                <a:solidFill>
                  <a:schemeClr val="tx2"/>
                </a:solidFill>
              </a:rPr>
              <a:t> aspects of the film</a:t>
            </a:r>
            <a:r>
              <a:rPr lang="en-US" dirty="0" smtClean="0">
                <a:solidFill>
                  <a:schemeClr val="tx2"/>
                </a:solidFill>
              </a:rPr>
              <a:t>” </a:t>
            </a:r>
            <a:r>
              <a:rPr lang="en-US" sz="2000" dirty="0" smtClean="0">
                <a:solidFill>
                  <a:schemeClr val="tx2"/>
                </a:solidFill>
              </a:rPr>
              <a:t>(emphasis added)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</a:p>
          <a:p>
            <a:pPr lvl="2"/>
            <a:r>
              <a:rPr lang="en-US" sz="2800" dirty="0" smtClean="0">
                <a:solidFill>
                  <a:schemeClr val="tx2"/>
                </a:solidFill>
              </a:rPr>
              <a:t>Record AAP for the PFC in 100/110/111 with </a:t>
            </a:r>
            <a:r>
              <a:rPr lang="en-US" sz="2800" dirty="0">
                <a:solidFill>
                  <a:schemeClr val="tx2"/>
                </a:solidFill>
              </a:rPr>
              <a:t>relationship designator “</a:t>
            </a:r>
            <a:r>
              <a:rPr lang="en-US" sz="2800" dirty="0" smtClean="0">
                <a:solidFill>
                  <a:schemeClr val="tx2"/>
                </a:solidFill>
              </a:rPr>
              <a:t>filmmaker” from RDA Appendix I.2.1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Other Creators: do not record in 100/110/111 per RDA 6.27.1.3, </a:t>
            </a:r>
            <a:r>
              <a:rPr lang="en-US" i="1" dirty="0" smtClean="0">
                <a:solidFill>
                  <a:schemeClr val="tx2"/>
                </a:solidFill>
              </a:rPr>
              <a:t>Exception</a:t>
            </a:r>
            <a:r>
              <a:rPr lang="en-US" dirty="0" smtClean="0">
                <a:solidFill>
                  <a:schemeClr val="tx2"/>
                </a:solidFill>
              </a:rPr>
              <a:t> for Moving image 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116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77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Exercise: </a:t>
            </a:r>
            <a:r>
              <a:rPr lang="en-US" dirty="0">
                <a:solidFill>
                  <a:schemeClr val="tx2"/>
                </a:solidFill>
              </a:rPr>
              <a:t>Creator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117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576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Other PFC Associated with a Work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700/710/711 • RDA 19.3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Recommended; use as necessary to support user tasks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Includes all PFCs whose roles correspond with terms in RDA Appendix I.2.2, e.g.: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film director, television </a:t>
            </a:r>
            <a:r>
              <a:rPr lang="en-US" dirty="0" smtClean="0">
                <a:solidFill>
                  <a:schemeClr val="tx2"/>
                </a:solidFill>
              </a:rPr>
              <a:t>director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film producer, television </a:t>
            </a:r>
            <a:r>
              <a:rPr lang="en-US" dirty="0" smtClean="0">
                <a:solidFill>
                  <a:schemeClr val="tx2"/>
                </a:solidFill>
              </a:rPr>
              <a:t>producer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production </a:t>
            </a:r>
            <a:r>
              <a:rPr lang="en-US" dirty="0" smtClean="0">
                <a:solidFill>
                  <a:schemeClr val="tx2"/>
                </a:solidFill>
              </a:rPr>
              <a:t>company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2"/>
                </a:solidFill>
              </a:rPr>
              <a:t>What about “</a:t>
            </a:r>
            <a:r>
              <a:rPr lang="en-US" dirty="0" smtClean="0">
                <a:solidFill>
                  <a:schemeClr val="tx2"/>
                </a:solidFill>
              </a:rPr>
              <a:t>screenwriter”?  Considered a creator of the screenplay, </a:t>
            </a:r>
            <a:r>
              <a:rPr lang="en-US" i="1" dirty="0" smtClean="0">
                <a:solidFill>
                  <a:schemeClr val="tx2"/>
                </a:solidFill>
              </a:rPr>
              <a:t>not</a:t>
            </a:r>
            <a:r>
              <a:rPr lang="en-US" dirty="0" smtClean="0">
                <a:solidFill>
                  <a:schemeClr val="tx2"/>
                </a:solidFill>
              </a:rPr>
              <a:t> a creator of the moving image resource as a whole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118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776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Other PFC Associated with a Work</a:t>
            </a:r>
            <a:br>
              <a:rPr lang="en-US" sz="5400" dirty="0">
                <a:solidFill>
                  <a:schemeClr val="tx2"/>
                </a:solidFill>
              </a:rPr>
            </a:br>
            <a:r>
              <a:rPr lang="en-US" sz="4800" dirty="0">
                <a:solidFill>
                  <a:schemeClr val="tx2"/>
                </a:solidFill>
              </a:rPr>
              <a:t>MARC 700/710/711 • RDA 19.3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Examples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000" dirty="0" smtClean="0">
                <a:latin typeface="ALA BT Courier" panose="02070509030505020404" pitchFamily="50" charset="2"/>
              </a:rPr>
              <a:t>700 1_ $a Fleming, Victor, $d 1889-	1949, $e film director.</a:t>
            </a:r>
          </a:p>
          <a:p>
            <a:pPr marL="0" indent="0">
              <a:buNone/>
            </a:pPr>
            <a:r>
              <a:rPr lang="en-US" sz="3000" dirty="0">
                <a:latin typeface="ALA BT Courier" panose="02070509030505020404" pitchFamily="50" charset="2"/>
              </a:rPr>
              <a:t>700 1_ $a LeRoy, Mervyn, $d </a:t>
            </a:r>
            <a:r>
              <a:rPr lang="en-US" sz="3000" dirty="0" smtClean="0">
                <a:latin typeface="ALA BT Courier" panose="02070509030505020404" pitchFamily="50" charset="2"/>
              </a:rPr>
              <a:t>1900-	1987</a:t>
            </a:r>
            <a:r>
              <a:rPr lang="en-US" sz="3000" dirty="0">
                <a:latin typeface="ALA BT Courier" panose="02070509030505020404" pitchFamily="50" charset="2"/>
              </a:rPr>
              <a:t>, $e film </a:t>
            </a:r>
            <a:r>
              <a:rPr lang="en-US" sz="3000" dirty="0" smtClean="0">
                <a:latin typeface="ALA BT Courier" panose="02070509030505020404" pitchFamily="50" charset="2"/>
              </a:rPr>
              <a:t>producer.</a:t>
            </a:r>
          </a:p>
          <a:p>
            <a:pPr marL="0" indent="0">
              <a:buNone/>
            </a:pPr>
            <a:r>
              <a:rPr lang="en-US" sz="3000" dirty="0">
                <a:latin typeface="ALA BT Courier" panose="02070509030505020404" pitchFamily="50" charset="2"/>
              </a:rPr>
              <a:t>710 2_ $a Loew's Incorporated, $e </a:t>
            </a:r>
            <a:r>
              <a:rPr lang="en-US" sz="3000" dirty="0" smtClean="0">
                <a:latin typeface="ALA BT Courier" panose="02070509030505020404" pitchFamily="50" charset="2"/>
              </a:rPr>
              <a:t>	production company.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119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234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Title Proper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245 $a $n $p • RDA 2.3.2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519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Core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Transcribe from preferred source of information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May take from outside the resource; use square brackets if so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If title is lacking in any source, devise a title (RDA 2.3.2.11, 2.3.2.11.3)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Unless taking title from title frame(s)/screen(s), make a note for source of title (will discuss later)</a:t>
            </a:r>
          </a:p>
          <a:p>
            <a:pPr lvl="1"/>
            <a:r>
              <a:rPr lang="en-US" sz="3000" dirty="0" smtClean="0">
                <a:solidFill>
                  <a:schemeClr val="tx2"/>
                </a:solidFill>
              </a:rPr>
              <a:t>Always make a note for online resources</a:t>
            </a:r>
            <a:endParaRPr lang="en-US" sz="3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199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Exercise: Other PFC Associated with a Work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120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587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Contributor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700/710/711 • RDA 20.2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PCC </a:t>
            </a:r>
            <a:r>
              <a:rPr lang="en-US" dirty="0" smtClean="0">
                <a:solidFill>
                  <a:schemeClr val="tx2"/>
                </a:solidFill>
              </a:rPr>
              <a:t>Recommended; use </a:t>
            </a:r>
            <a:r>
              <a:rPr lang="en-US" dirty="0">
                <a:solidFill>
                  <a:schemeClr val="tx2"/>
                </a:solidFill>
              </a:rPr>
              <a:t>as necessary to support user </a:t>
            </a:r>
            <a:r>
              <a:rPr lang="en-US" dirty="0" smtClean="0">
                <a:solidFill>
                  <a:schemeClr val="tx2"/>
                </a:solidFill>
              </a:rPr>
              <a:t>tasks</a:t>
            </a:r>
          </a:p>
          <a:p>
            <a:r>
              <a:rPr lang="en-US" dirty="0">
                <a:solidFill>
                  <a:schemeClr val="tx2"/>
                </a:solidFill>
              </a:rPr>
              <a:t>Includes all PFCs whose roles correspond with terms in RDA Appendix </a:t>
            </a:r>
            <a:r>
              <a:rPr lang="en-US" dirty="0" smtClean="0">
                <a:solidFill>
                  <a:schemeClr val="tx2"/>
                </a:solidFill>
              </a:rPr>
              <a:t>I.3.1</a:t>
            </a:r>
          </a:p>
          <a:p>
            <a:pPr lvl="1"/>
            <a:r>
              <a:rPr lang="en-US" sz="3000" dirty="0" smtClean="0">
                <a:solidFill>
                  <a:schemeClr val="tx2"/>
                </a:solidFill>
              </a:rPr>
              <a:t>Includes all performers</a:t>
            </a: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121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543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Contributor</a:t>
            </a:r>
            <a:br>
              <a:rPr lang="en-US" sz="5400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MARC 700/710/711 • RDA 20.2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Examples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000" dirty="0" smtClean="0">
                <a:latin typeface="ALA BT Courier" panose="02070509030505020404" pitchFamily="50" charset="2"/>
              </a:rPr>
              <a:t>700 </a:t>
            </a:r>
            <a:r>
              <a:rPr lang="en-US" sz="3000" dirty="0">
                <a:latin typeface="ALA BT Courier" panose="02070509030505020404" pitchFamily="50" charset="2"/>
              </a:rPr>
              <a:t>1_ </a:t>
            </a:r>
            <a:r>
              <a:rPr lang="en-US" sz="3000" dirty="0" smtClean="0">
                <a:latin typeface="ALA BT Courier" panose="02070509030505020404" pitchFamily="50" charset="2"/>
              </a:rPr>
              <a:t>$a Garland</a:t>
            </a:r>
            <a:r>
              <a:rPr lang="en-US" sz="3000" dirty="0">
                <a:latin typeface="ALA BT Courier" panose="02070509030505020404" pitchFamily="50" charset="2"/>
              </a:rPr>
              <a:t>, Judy, $e </a:t>
            </a:r>
            <a:r>
              <a:rPr lang="en-US" sz="3000" dirty="0" smtClean="0">
                <a:latin typeface="ALA BT Courier" panose="02070509030505020404" pitchFamily="50" charset="2"/>
              </a:rPr>
              <a:t>actor.</a:t>
            </a:r>
            <a:endParaRPr lang="en-US" sz="3000" dirty="0">
              <a:latin typeface="ALA BT Courier" panose="02070509030505020404" pitchFamily="50" charset="2"/>
            </a:endParaRPr>
          </a:p>
          <a:p>
            <a:pPr marL="0" indent="0">
              <a:buNone/>
            </a:pPr>
            <a:r>
              <a:rPr lang="en-US" sz="3000" dirty="0" smtClean="0">
                <a:latin typeface="ALA BT Courier" panose="02070509030505020404" pitchFamily="50" charset="2"/>
              </a:rPr>
              <a:t>710 2_ $a Metro-Goldwyn-Mayer, 		$e presenter</a:t>
            </a:r>
            <a:r>
              <a:rPr lang="en-US" sz="3000" dirty="0">
                <a:latin typeface="ALA BT Courier" panose="02070509030505020404" pitchFamily="50" charset="2"/>
              </a:rPr>
              <a:t>.</a:t>
            </a:r>
            <a:endParaRPr lang="en-US" sz="3000" dirty="0" smtClean="0">
              <a:latin typeface="ALA BT Courier" panose="02070509030505020404" pitchFamily="50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122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679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Exercise: Contributor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123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856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Related Works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700–730 </a:t>
            </a:r>
            <a:r>
              <a:rPr lang="en-US" sz="3600" dirty="0" smtClean="0">
                <a:solidFill>
                  <a:schemeClr val="tx2"/>
                </a:solidFill>
              </a:rPr>
              <a:t>(or 800-830)</a:t>
            </a:r>
            <a:r>
              <a:rPr lang="en-US" sz="4000" dirty="0" smtClean="0">
                <a:solidFill>
                  <a:schemeClr val="tx2"/>
                </a:solidFill>
              </a:rPr>
              <a:t> • RDA Ch. 25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2"/>
                </a:solidFill>
              </a:rPr>
              <a:t>PCC </a:t>
            </a:r>
            <a:r>
              <a:rPr lang="en-US" dirty="0" smtClean="0">
                <a:solidFill>
                  <a:schemeClr val="tx2"/>
                </a:solidFill>
              </a:rPr>
              <a:t>Core: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Analytical AAPs for works in a compilation (when feasible)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Traced series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May also use for: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Adaptations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Remakes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etc.</a:t>
            </a: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124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798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Related Works</a:t>
            </a:r>
            <a:br>
              <a:rPr lang="en-US" sz="5400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MARC 700–730 </a:t>
            </a:r>
            <a:r>
              <a:rPr lang="en-US" sz="4000" dirty="0">
                <a:solidFill>
                  <a:schemeClr val="tx2"/>
                </a:solidFill>
              </a:rPr>
              <a:t>(or 800-830)</a:t>
            </a:r>
            <a:r>
              <a:rPr lang="en-US" dirty="0">
                <a:solidFill>
                  <a:schemeClr val="tx2"/>
                </a:solidFill>
              </a:rPr>
              <a:t> • RDA Ch.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Examples:</a:t>
            </a:r>
            <a:endParaRPr lang="en-US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3000" dirty="0">
                <a:latin typeface="ALA BT Courier" panose="02070509030505020404" pitchFamily="50" charset="2"/>
              </a:rPr>
              <a:t>700 1_ $i Motion picture adaptation </a:t>
            </a:r>
            <a:r>
              <a:rPr lang="en-US" sz="3000" dirty="0" smtClean="0">
                <a:latin typeface="ALA BT Courier" panose="02070509030505020404" pitchFamily="50" charset="2"/>
              </a:rPr>
              <a:t>	of </a:t>
            </a:r>
            <a:r>
              <a:rPr lang="en-US" sz="3000" dirty="0">
                <a:latin typeface="ALA BT Courier" panose="02070509030505020404" pitchFamily="50" charset="2"/>
              </a:rPr>
              <a:t>(work) : $a </a:t>
            </a:r>
            <a:r>
              <a:rPr lang="en-US" sz="3000" dirty="0" smtClean="0">
                <a:latin typeface="ALA BT Courier" panose="02070509030505020404" pitchFamily="50" charset="2"/>
              </a:rPr>
              <a:t>Baum</a:t>
            </a:r>
            <a:r>
              <a:rPr lang="en-US" sz="3000" dirty="0">
                <a:latin typeface="ALA BT Courier" panose="02070509030505020404" pitchFamily="50" charset="2"/>
              </a:rPr>
              <a:t>, L. Frank </a:t>
            </a:r>
            <a:r>
              <a:rPr lang="en-US" sz="3000" dirty="0" smtClean="0">
                <a:latin typeface="ALA BT Courier" panose="02070509030505020404" pitchFamily="50" charset="2"/>
              </a:rPr>
              <a:t>	$</a:t>
            </a:r>
            <a:r>
              <a:rPr lang="en-US" sz="3000" dirty="0">
                <a:latin typeface="ALA BT Courier" panose="02070509030505020404" pitchFamily="50" charset="2"/>
              </a:rPr>
              <a:t>q (Lyman Frank), $d 1856-1919. </a:t>
            </a:r>
            <a:r>
              <a:rPr lang="en-US" sz="3000" dirty="0" smtClean="0">
                <a:latin typeface="ALA BT Courier" panose="02070509030505020404" pitchFamily="50" charset="2"/>
              </a:rPr>
              <a:t>	$</a:t>
            </a:r>
            <a:r>
              <a:rPr lang="en-US" sz="3000" dirty="0">
                <a:latin typeface="ALA BT Courier" panose="02070509030505020404" pitchFamily="50" charset="2"/>
              </a:rPr>
              <a:t>t Wizard of Oz.</a:t>
            </a:r>
          </a:p>
          <a:p>
            <a:pPr marL="0" indent="0">
              <a:buNone/>
            </a:pPr>
            <a:r>
              <a:rPr lang="en-US" sz="3000" dirty="0" smtClean="0">
                <a:latin typeface="ALA BT Courier" panose="02070509030505020404" pitchFamily="50" charset="2"/>
              </a:rPr>
              <a:t>700 1_ $i Motion picture adaptation 	of (work) : $a Northup, 	Solomon, $d 1808-1863? 			$t Twelve years a slave.</a:t>
            </a:r>
            <a:endParaRPr lang="en-US" sz="3000" dirty="0">
              <a:latin typeface="ALA BT Courier" panose="02070509030505020404" pitchFamily="50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125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559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Related Expressions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700–730 • RDA Ch. 26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PCC </a:t>
            </a:r>
            <a:r>
              <a:rPr lang="en-US" dirty="0" smtClean="0">
                <a:solidFill>
                  <a:schemeClr val="tx2"/>
                </a:solidFill>
              </a:rPr>
              <a:t>Core: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AAPs qualified by language for </a:t>
            </a:r>
            <a:r>
              <a:rPr lang="en-US" sz="3200" dirty="0">
                <a:solidFill>
                  <a:schemeClr val="tx2"/>
                </a:solidFill>
              </a:rPr>
              <a:t>dubbed versions, if </a:t>
            </a:r>
            <a:r>
              <a:rPr lang="en-US" sz="3200" dirty="0" smtClean="0">
                <a:solidFill>
                  <a:schemeClr val="tx2"/>
                </a:solidFill>
              </a:rPr>
              <a:t>multiple versions are included </a:t>
            </a:r>
            <a:r>
              <a:rPr lang="en-US" sz="3200" dirty="0">
                <a:solidFill>
                  <a:schemeClr val="tx2"/>
                </a:solidFill>
              </a:rPr>
              <a:t>in the resource</a:t>
            </a:r>
            <a:endParaRPr lang="en-US" sz="3200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May also use for:</a:t>
            </a:r>
          </a:p>
          <a:p>
            <a:pPr lvl="1"/>
            <a:r>
              <a:rPr lang="en-US" sz="3200" dirty="0">
                <a:solidFill>
                  <a:schemeClr val="tx2"/>
                </a:solidFill>
              </a:rPr>
              <a:t>AAPs qualified by language </a:t>
            </a:r>
            <a:r>
              <a:rPr lang="en-US" sz="3200" dirty="0" smtClean="0">
                <a:solidFill>
                  <a:schemeClr val="tx2"/>
                </a:solidFill>
              </a:rPr>
              <a:t>for </a:t>
            </a:r>
            <a:r>
              <a:rPr lang="en-US" sz="3200" dirty="0">
                <a:solidFill>
                  <a:schemeClr val="tx2"/>
                </a:solidFill>
              </a:rPr>
              <a:t>different-language </a:t>
            </a:r>
            <a:r>
              <a:rPr lang="en-US" sz="3200" dirty="0" smtClean="0">
                <a:solidFill>
                  <a:schemeClr val="tx2"/>
                </a:solidFill>
              </a:rPr>
              <a:t>subtitles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126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974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Uncontrolled Titles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740 • RDA 25.1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PCC </a:t>
            </a:r>
            <a:r>
              <a:rPr lang="en-US" dirty="0" smtClean="0">
                <a:solidFill>
                  <a:schemeClr val="tx2"/>
                </a:solidFill>
              </a:rPr>
              <a:t>Recommended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Use </a:t>
            </a:r>
            <a:r>
              <a:rPr lang="en-US" u="sng" dirty="0" smtClean="0">
                <a:solidFill>
                  <a:schemeClr val="tx2"/>
                </a:solidFill>
              </a:rPr>
              <a:t>only</a:t>
            </a:r>
            <a:r>
              <a:rPr lang="en-US" dirty="0" smtClean="0">
                <a:solidFill>
                  <a:schemeClr val="tx2"/>
                </a:solidFill>
              </a:rPr>
              <a:t> for variant titles of component works or expressions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For any other kind of title, use the NAF form or formulate an AAP and record in MARC 700-730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127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520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Related Manifestations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775/776 • RDA Ch. 27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8279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PCC </a:t>
            </a:r>
            <a:r>
              <a:rPr lang="en-US" dirty="0" smtClean="0">
                <a:solidFill>
                  <a:schemeClr val="tx2"/>
                </a:solidFill>
              </a:rPr>
              <a:t>Core: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Locally-produced copies: refer to source manifestation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Available in both tangible format and online: refer to the other format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May also use for: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Different formats other than those listed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128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854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Related Items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501 • RDA 25.1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PCC </a:t>
            </a:r>
            <a:r>
              <a:rPr lang="en-US" dirty="0" smtClean="0">
                <a:solidFill>
                  <a:schemeClr val="tx2"/>
                </a:solidFill>
              </a:rPr>
              <a:t>Core:</a:t>
            </a:r>
          </a:p>
          <a:p>
            <a:pPr lvl="1"/>
            <a:r>
              <a:rPr lang="en-US" sz="3200" dirty="0">
                <a:solidFill>
                  <a:schemeClr val="tx2"/>
                </a:solidFill>
              </a:rPr>
              <a:t>Use for “handmade” compilations (i.e. not </a:t>
            </a:r>
            <a:r>
              <a:rPr lang="en-US" sz="3200" dirty="0" smtClean="0">
                <a:solidFill>
                  <a:schemeClr val="tx2"/>
                </a:solidFill>
              </a:rPr>
              <a:t>commercially </a:t>
            </a:r>
            <a:r>
              <a:rPr lang="en-US" sz="3200" dirty="0">
                <a:solidFill>
                  <a:schemeClr val="tx2"/>
                </a:solidFill>
              </a:rPr>
              <a:t>issued) when describing each work in a separate </a:t>
            </a:r>
            <a:r>
              <a:rPr lang="en-US" sz="3200" dirty="0" smtClean="0">
                <a:solidFill>
                  <a:schemeClr val="tx2"/>
                </a:solidFill>
              </a:rPr>
              <a:t>bib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129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392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Title Proper</a:t>
            </a:r>
            <a:br>
              <a:rPr lang="en-US" sz="5400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MARC 245 $a $n $p • RDA 2.3.2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Examples: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000" dirty="0" smtClean="0">
                <a:latin typeface="ALA BT Courier" panose="02070509030505020404" pitchFamily="50" charset="2"/>
              </a:rPr>
              <a:t>245 14 $a The Wizard of Oz</a:t>
            </a:r>
          </a:p>
          <a:p>
            <a:pPr marL="0" indent="0">
              <a:buNone/>
            </a:pPr>
            <a:r>
              <a:rPr lang="en-US" sz="3000" dirty="0" smtClean="0">
                <a:latin typeface="ALA BT Courier" panose="02070509030505020404" pitchFamily="50" charset="2"/>
              </a:rPr>
              <a:t>245 10 $a 12 years a slave</a:t>
            </a:r>
          </a:p>
          <a:p>
            <a:pPr marL="0" indent="0">
              <a:buNone/>
            </a:pPr>
            <a:r>
              <a:rPr lang="en-US" sz="3000" dirty="0" smtClean="0">
                <a:latin typeface="ALA BT Courier" panose="02070509030505020404" pitchFamily="50" charset="2"/>
              </a:rPr>
              <a:t>245 00 $a Big joy</a:t>
            </a:r>
            <a:endParaRPr lang="en-US" sz="3000" dirty="0">
              <a:latin typeface="ALA BT Courier" panose="02070509030505020404" pitchFamily="50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764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/>
                </a:solidFill>
              </a:rPr>
              <a:t>Access Information</a:t>
            </a:r>
            <a:endParaRPr lang="en-US" sz="5400" dirty="0">
              <a:solidFill>
                <a:schemeClr val="tx2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031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Uniform Resource Locator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856 • RDA 4.6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2"/>
                </a:solidFill>
              </a:rPr>
              <a:t>PCC </a:t>
            </a:r>
            <a:r>
              <a:rPr lang="en-US" dirty="0" smtClean="0">
                <a:solidFill>
                  <a:schemeClr val="tx2"/>
                </a:solidFill>
              </a:rPr>
              <a:t>Core for online resources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Record only “generic” URLs in OCLC master record (not institution-specific URLs)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Use indicators </a:t>
            </a:r>
            <a:r>
              <a:rPr lang="en-US" sz="2600" dirty="0" smtClean="0">
                <a:latin typeface="ALA BT Courier" panose="02070509030505020404" pitchFamily="50" charset="2"/>
              </a:rPr>
              <a:t>40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Also may use for related resources, e.g. IMDB entries, cover art, etc.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Use indicators </a:t>
            </a:r>
            <a:r>
              <a:rPr lang="en-US" sz="2600" dirty="0" smtClean="0">
                <a:latin typeface="ALA BT Courier" panose="02070509030505020404" pitchFamily="50" charset="2"/>
              </a:rPr>
              <a:t>42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UCB policy: DO NOT USE for online versions of tangible resources; catalog separately instead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131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475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Uniform Resource Locator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3600" dirty="0">
                <a:solidFill>
                  <a:schemeClr val="tx2"/>
                </a:solidFill>
              </a:rPr>
              <a:t>MARC 856 • RDA 4.6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Example: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000" dirty="0" smtClean="0">
                <a:latin typeface="ALA BT Courier" panose="02070509030505020404" pitchFamily="50" charset="2"/>
              </a:rPr>
              <a:t>856 42 $z Credits from Internet 	Movie database $u 	http://www.imdb.com/title/	tt2024544/</a:t>
            </a:r>
            <a:endParaRPr lang="en-US" sz="3000" dirty="0">
              <a:latin typeface="ALA BT Courier" panose="02070509030505020404" pitchFamily="50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132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237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/>
                </a:solidFill>
              </a:rPr>
              <a:t>Fixed Fields and 007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round-up</a:t>
            </a:r>
            <a:endParaRPr lang="en-US" sz="3600" dirty="0">
              <a:solidFill>
                <a:schemeClr val="tx2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315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OCLC Fixed Fields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19790"/>
              </p:ext>
            </p:extLst>
          </p:nvPr>
        </p:nvGraphicFramePr>
        <p:xfrm>
          <a:off x="0" y="1463042"/>
          <a:ext cx="9144000" cy="25755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200"/>
                <a:gridCol w="609600"/>
                <a:gridCol w="838200"/>
                <a:gridCol w="609600"/>
                <a:gridCol w="838200"/>
                <a:gridCol w="609600"/>
                <a:gridCol w="838200"/>
                <a:gridCol w="838200"/>
                <a:gridCol w="914400"/>
                <a:gridCol w="762000"/>
                <a:gridCol w="762000"/>
                <a:gridCol w="6858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0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ELvl</a:t>
                      </a:r>
                      <a:endParaRPr lang="en-US" sz="20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I/K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Srce</a:t>
                      </a:r>
                      <a:endParaRPr lang="en-US" sz="20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Audn</a:t>
                      </a:r>
                      <a:endParaRPr lang="en-US" sz="20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*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Ctrl</a:t>
                      </a:r>
                      <a:endParaRPr lang="en-US" sz="20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*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</a:t>
                      </a:r>
                      <a:endParaRPr lang="en-US" sz="20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MC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72439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6.9</a:t>
                      </a:r>
                      <a:endParaRPr lang="en-US" sz="2000" dirty="0">
                        <a:solidFill>
                          <a:srgbClr val="00B05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7.7</a:t>
                      </a:r>
                      <a:endParaRPr lang="en-US" sz="2000" dirty="0">
                        <a:solidFill>
                          <a:srgbClr val="00B05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6.11</a:t>
                      </a:r>
                      <a:endParaRPr lang="en-US" sz="2000" dirty="0">
                        <a:solidFill>
                          <a:srgbClr val="00B05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BLvl</a:t>
                      </a:r>
                      <a:endParaRPr lang="en-US" sz="20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m/a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</a:t>
                      </a:r>
                      <a:endParaRPr lang="en-US" sz="20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_/o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GPub</a:t>
                      </a:r>
                      <a:endParaRPr lang="en-US" sz="20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*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  <a:endParaRPr lang="en-US" sz="20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mmm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MRec</a:t>
                      </a:r>
                      <a:endParaRPr lang="en-US" sz="20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*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Ctry</a:t>
                      </a:r>
                      <a:endParaRPr lang="en-US" sz="20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MC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2.13</a:t>
                      </a:r>
                      <a:endParaRPr lang="en-US" sz="2000" dirty="0">
                        <a:solidFill>
                          <a:srgbClr val="00B05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7.22</a:t>
                      </a:r>
                      <a:endParaRPr lang="en-US" sz="2000" dirty="0">
                        <a:solidFill>
                          <a:srgbClr val="00B05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2.8.2</a:t>
                      </a:r>
                      <a:endParaRPr lang="en-US" sz="2000" dirty="0">
                        <a:solidFill>
                          <a:srgbClr val="00B05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527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</a:t>
                      </a:r>
                      <a:endParaRPr lang="en-US" sz="20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TMat</a:t>
                      </a:r>
                      <a:endParaRPr lang="en-US" sz="20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m/v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</a:t>
                      </a:r>
                      <a:endParaRPr lang="en-US" sz="20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†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DtSt</a:t>
                      </a:r>
                      <a:endParaRPr lang="en-US" sz="20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s/p/q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Dates</a:t>
                      </a:r>
                      <a:endParaRPr lang="en-US" sz="20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yyyy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endParaRPr lang="en-US" sz="20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3.2</a:t>
                      </a:r>
                      <a:endParaRPr lang="en-US" sz="2000" dirty="0">
                        <a:solidFill>
                          <a:srgbClr val="00B05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2.8.6</a:t>
                      </a:r>
                      <a:endParaRPr lang="en-US" sz="2000" dirty="0">
                        <a:solidFill>
                          <a:srgbClr val="00B05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4267200"/>
            <a:ext cx="84582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green</a:t>
            </a:r>
            <a:r>
              <a:rPr lang="en-US" sz="2800" dirty="0" smtClean="0">
                <a:solidFill>
                  <a:schemeClr val="tx2"/>
                </a:solidFill>
              </a:rPr>
              <a:t> = applicable RDA instruction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        </a:t>
            </a:r>
            <a:r>
              <a:rPr lang="en-US" sz="2800" dirty="0" smtClean="0"/>
              <a:t>*</a:t>
            </a:r>
            <a:r>
              <a:rPr lang="en-US" sz="2800" dirty="0" smtClean="0">
                <a:solidFill>
                  <a:schemeClr val="tx2"/>
                </a:solidFill>
              </a:rPr>
              <a:t> = OK to leave blank (default value)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   </a:t>
            </a:r>
            <a:r>
              <a:rPr lang="en-US" sz="2800" dirty="0" smtClean="0"/>
              <a:t>MC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>
                <a:solidFill>
                  <a:schemeClr val="tx2"/>
                </a:solidFill>
              </a:rPr>
              <a:t>= use appropriate MARC </a:t>
            </a:r>
            <a:r>
              <a:rPr lang="en-US" sz="2800" dirty="0" smtClean="0">
                <a:solidFill>
                  <a:schemeClr val="tx2"/>
                </a:solidFill>
              </a:rPr>
              <a:t>code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        </a:t>
            </a:r>
            <a:r>
              <a:rPr lang="en-US" sz="2800" dirty="0" smtClean="0"/>
              <a:t>†</a:t>
            </a:r>
            <a:r>
              <a:rPr lang="en-US" sz="2800" dirty="0" smtClean="0">
                <a:solidFill>
                  <a:schemeClr val="tx2"/>
                </a:solidFill>
              </a:rPr>
              <a:t> = optional per OCLC, but best to code correct value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134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440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007s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Film</a:t>
            </a:r>
          </a:p>
          <a:p>
            <a:pPr marL="0" indent="0">
              <a:buNone/>
            </a:pPr>
            <a:r>
              <a:rPr lang="en-US" sz="2600" dirty="0" smtClean="0">
                <a:latin typeface="ALA BT Courier" panose="02070509030505020404" pitchFamily="50" charset="2"/>
              </a:rPr>
              <a:t>$a m </a:t>
            </a:r>
            <a:r>
              <a:rPr lang="en-US" sz="2600" dirty="0" smtClean="0">
                <a:solidFill>
                  <a:schemeClr val="tx2"/>
                </a:solidFill>
              </a:rPr>
              <a:t>[RDA 3.2, MARC 337]</a:t>
            </a:r>
            <a:endParaRPr lang="en-US" sz="2600" dirty="0">
              <a:latin typeface="ALA BT Courier" panose="02070509030505020404" pitchFamily="50" charset="2"/>
            </a:endParaRPr>
          </a:p>
          <a:p>
            <a:pPr marL="0" indent="0">
              <a:buNone/>
            </a:pPr>
            <a:r>
              <a:rPr lang="en-US" sz="2600" dirty="0" smtClean="0">
                <a:latin typeface="ALA BT Courier" panose="02070509030505020404" pitchFamily="50" charset="2"/>
              </a:rPr>
              <a:t>$b </a:t>
            </a:r>
            <a:r>
              <a:rPr lang="en-US" sz="2600" dirty="0" smtClean="0">
                <a:solidFill>
                  <a:schemeClr val="tx2"/>
                </a:solidFill>
              </a:rPr>
              <a:t>RDA 3.3, MARC 338</a:t>
            </a:r>
            <a:endParaRPr lang="en-US" sz="2600" dirty="0" smtClean="0">
              <a:latin typeface="ALA BT Courier" panose="02070509030505020404" pitchFamily="50" charset="2"/>
            </a:endParaRPr>
          </a:p>
          <a:p>
            <a:pPr marL="0" indent="0">
              <a:buNone/>
            </a:pPr>
            <a:r>
              <a:rPr lang="en-US" sz="2600" dirty="0" smtClean="0">
                <a:latin typeface="ALA BT Courier" panose="02070509030505020404" pitchFamily="50" charset="2"/>
              </a:rPr>
              <a:t>$d </a:t>
            </a:r>
            <a:r>
              <a:rPr lang="en-US" sz="2600" dirty="0" smtClean="0">
                <a:solidFill>
                  <a:schemeClr val="tx2"/>
                </a:solidFill>
              </a:rPr>
              <a:t>RDA 7.17.3, MARC 300 $b</a:t>
            </a:r>
            <a:endParaRPr lang="en-US" sz="2600" dirty="0" smtClean="0">
              <a:latin typeface="ALA BT Courier" panose="02070509030505020404" pitchFamily="50" charset="2"/>
            </a:endParaRPr>
          </a:p>
          <a:p>
            <a:pPr marL="0" indent="0">
              <a:buNone/>
            </a:pPr>
            <a:r>
              <a:rPr lang="en-US" sz="2600" dirty="0" smtClean="0">
                <a:latin typeface="ALA BT Courier" panose="02070509030505020404" pitchFamily="50" charset="2"/>
              </a:rPr>
              <a:t>$e </a:t>
            </a:r>
            <a:r>
              <a:rPr lang="en-US" sz="2600" dirty="0" smtClean="0">
                <a:solidFill>
                  <a:schemeClr val="tx2"/>
                </a:solidFill>
              </a:rPr>
              <a:t>RDA 3.17.2, MARC 345 $a</a:t>
            </a:r>
            <a:endParaRPr lang="en-US" sz="2600" dirty="0" smtClean="0">
              <a:latin typeface="ALA BT Courier" panose="02070509030505020404" pitchFamily="50" charset="2"/>
            </a:endParaRPr>
          </a:p>
          <a:p>
            <a:pPr marL="0" indent="0">
              <a:buNone/>
            </a:pPr>
            <a:r>
              <a:rPr lang="en-US" sz="2600" dirty="0" smtClean="0">
                <a:latin typeface="ALA BT Courier" panose="02070509030505020404" pitchFamily="50" charset="2"/>
              </a:rPr>
              <a:t>$f a </a:t>
            </a:r>
            <a:r>
              <a:rPr lang="en-US" sz="2600" i="1" dirty="0" smtClean="0">
                <a:solidFill>
                  <a:schemeClr val="tx2"/>
                </a:solidFill>
              </a:rPr>
              <a:t>usually!</a:t>
            </a:r>
            <a:endParaRPr lang="en-US" sz="2600" i="1" dirty="0" smtClean="0">
              <a:latin typeface="ALA BT Courier" panose="02070509030505020404" pitchFamily="50" charset="2"/>
            </a:endParaRPr>
          </a:p>
          <a:p>
            <a:pPr marL="0" indent="0">
              <a:buNone/>
            </a:pPr>
            <a:r>
              <a:rPr lang="en-US" sz="2600" dirty="0" smtClean="0">
                <a:latin typeface="ALA BT Courier" panose="02070509030505020404" pitchFamily="50" charset="2"/>
              </a:rPr>
              <a:t>$g </a:t>
            </a:r>
            <a:r>
              <a:rPr lang="en-US" sz="2600" dirty="0" smtClean="0">
                <a:solidFill>
                  <a:schemeClr val="tx2"/>
                </a:solidFill>
              </a:rPr>
              <a:t>RDA 3.16.3, MARC 344 $b</a:t>
            </a:r>
            <a:endParaRPr lang="en-US" sz="2600" dirty="0" smtClean="0">
              <a:latin typeface="ALA BT Courier" panose="02070509030505020404" pitchFamily="50" charset="2"/>
            </a:endParaRPr>
          </a:p>
          <a:p>
            <a:pPr marL="0" indent="0">
              <a:buNone/>
            </a:pPr>
            <a:r>
              <a:rPr lang="en-US" sz="2600" dirty="0" smtClean="0">
                <a:latin typeface="ALA BT Courier" panose="02070509030505020404" pitchFamily="50" charset="2"/>
              </a:rPr>
              <a:t>$h </a:t>
            </a:r>
            <a:r>
              <a:rPr lang="en-US" sz="2600" dirty="0" smtClean="0">
                <a:solidFill>
                  <a:schemeClr val="tx2"/>
                </a:solidFill>
              </a:rPr>
              <a:t>RDA 3.5, MARC 300 $c</a:t>
            </a:r>
            <a:endParaRPr lang="en-US" sz="2600" dirty="0">
              <a:latin typeface="ALA BT Courier" panose="02070509030505020404" pitchFamily="50" charset="2"/>
            </a:endParaRPr>
          </a:p>
          <a:p>
            <a:pPr marL="0" indent="0">
              <a:buNone/>
            </a:pPr>
            <a:r>
              <a:rPr lang="en-US" sz="2600" dirty="0" smtClean="0">
                <a:latin typeface="ALA BT Courier" panose="02070509030505020404" pitchFamily="50" charset="2"/>
              </a:rPr>
              <a:t>$i </a:t>
            </a:r>
            <a:r>
              <a:rPr lang="en-US" sz="2600" dirty="0" smtClean="0">
                <a:solidFill>
                  <a:schemeClr val="tx2"/>
                </a:solidFill>
              </a:rPr>
              <a:t>RDA 3.16.8, MARC 344 $g</a:t>
            </a:r>
            <a:endParaRPr lang="en-US" sz="2600" dirty="0" smtClean="0">
              <a:latin typeface="ALA BT Courier" panose="02070509030505020404" pitchFamily="50" charset="2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0600" y="1600200"/>
            <a:ext cx="3886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anose="020B0604020202020204" pitchFamily="34" charset="0"/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the following are optional:</a:t>
            </a:r>
          </a:p>
          <a:p>
            <a:pPr marL="57150" indent="0">
              <a:buFont typeface="Arial" panose="020B0604020202020204" pitchFamily="34" charset="0"/>
              <a:buNone/>
            </a:pPr>
            <a:r>
              <a:rPr lang="en-US" sz="2400" dirty="0" smtClean="0">
                <a:latin typeface="ALA BT Courier" panose="02070509030505020404" pitchFamily="50" charset="2"/>
              </a:rPr>
              <a:t>$j</a:t>
            </a:r>
          </a:p>
          <a:p>
            <a:pPr marL="57150" indent="0">
              <a:buFont typeface="Arial" panose="020B0604020202020204" pitchFamily="34" charset="0"/>
              <a:buNone/>
            </a:pPr>
            <a:r>
              <a:rPr lang="en-US" sz="2400" dirty="0" smtClean="0">
                <a:latin typeface="ALA BT Courier" panose="02070509030505020404" pitchFamily="50" charset="2"/>
              </a:rPr>
              <a:t>$k </a:t>
            </a:r>
            <a:r>
              <a:rPr lang="en-US" sz="2400" dirty="0" smtClean="0">
                <a:solidFill>
                  <a:schemeClr val="tx2"/>
                </a:solidFill>
              </a:rPr>
              <a:t>RDA 3.14, MARC 340 $o</a:t>
            </a:r>
            <a:endParaRPr lang="en-US" sz="2400" dirty="0">
              <a:solidFill>
                <a:schemeClr val="tx2"/>
              </a:solidFill>
              <a:latin typeface="ALA BT Courier" panose="02070509030505020404" pitchFamily="50" charset="2"/>
            </a:endParaRPr>
          </a:p>
          <a:p>
            <a:pPr marL="57150" indent="0">
              <a:buFont typeface="Arial" panose="020B0604020202020204" pitchFamily="34" charset="0"/>
              <a:buNone/>
            </a:pPr>
            <a:r>
              <a:rPr lang="en-US" sz="2400" dirty="0" smtClean="0">
                <a:latin typeface="ALA BT Courier" panose="02070509030505020404" pitchFamily="50" charset="2"/>
              </a:rPr>
              <a:t>$l </a:t>
            </a:r>
            <a:r>
              <a:rPr lang="en-US" sz="2400" dirty="0" smtClean="0">
                <a:solidFill>
                  <a:schemeClr val="tx2"/>
                </a:solidFill>
              </a:rPr>
              <a:t>RDA 3.10.5, MARC 340 $j</a:t>
            </a:r>
            <a:endParaRPr lang="en-US" sz="2400" dirty="0">
              <a:latin typeface="ALA BT Courier" panose="02070509030505020404" pitchFamily="50" charset="2"/>
            </a:endParaRPr>
          </a:p>
          <a:p>
            <a:pPr marL="57150" indent="0">
              <a:buFont typeface="Arial" panose="020B0604020202020204" pitchFamily="34" charset="0"/>
              <a:buNone/>
            </a:pPr>
            <a:r>
              <a:rPr lang="en-US" sz="2400" dirty="0" smtClean="0">
                <a:latin typeface="ALA BT Courier" panose="02070509030505020404" pitchFamily="50" charset="2"/>
              </a:rPr>
              <a:t>$m </a:t>
            </a:r>
            <a:r>
              <a:rPr lang="en-US" sz="2400" dirty="0" smtClean="0">
                <a:solidFill>
                  <a:schemeClr val="tx2"/>
                </a:solidFill>
              </a:rPr>
              <a:t>RDA 3.6.2, MARC 340 $a</a:t>
            </a:r>
            <a:endParaRPr lang="en-US" sz="2400" dirty="0">
              <a:latin typeface="ALA BT Courier" panose="02070509030505020404" pitchFamily="50" charset="2"/>
            </a:endParaRPr>
          </a:p>
          <a:p>
            <a:pPr marL="57150" indent="0">
              <a:buFont typeface="Arial" panose="020B0604020202020204" pitchFamily="34" charset="0"/>
              <a:buNone/>
            </a:pPr>
            <a:r>
              <a:rPr lang="en-US" sz="2400" dirty="0" smtClean="0">
                <a:latin typeface="ALA BT Courier" panose="02070509030505020404" pitchFamily="50" charset="2"/>
              </a:rPr>
              <a:t>$n</a:t>
            </a:r>
            <a:endParaRPr lang="en-US" sz="2400" dirty="0">
              <a:latin typeface="ALA BT Courier" panose="02070509030505020404" pitchFamily="50" charset="2"/>
            </a:endParaRPr>
          </a:p>
          <a:p>
            <a:pPr marL="57150" indent="0">
              <a:buFont typeface="Arial" panose="020B0604020202020204" pitchFamily="34" charset="0"/>
              <a:buNone/>
            </a:pPr>
            <a:r>
              <a:rPr lang="en-US" sz="2400" dirty="0" smtClean="0">
                <a:latin typeface="ALA BT Courier" panose="02070509030505020404" pitchFamily="50" charset="2"/>
              </a:rPr>
              <a:t>$o</a:t>
            </a:r>
            <a:endParaRPr lang="en-US" sz="2400" dirty="0">
              <a:latin typeface="ALA BT Courier" panose="02070509030505020404" pitchFamily="50" charset="2"/>
            </a:endParaRPr>
          </a:p>
          <a:p>
            <a:pPr marL="57150" indent="0">
              <a:buFont typeface="Arial" panose="020B0604020202020204" pitchFamily="34" charset="0"/>
              <a:buNone/>
            </a:pPr>
            <a:r>
              <a:rPr lang="en-US" sz="2400" dirty="0" smtClean="0">
                <a:latin typeface="ALA BT Courier" panose="02070509030505020404" pitchFamily="50" charset="2"/>
              </a:rPr>
              <a:t>$p</a:t>
            </a:r>
            <a:endParaRPr lang="en-US" sz="2400" dirty="0">
              <a:latin typeface="ALA BT Courier" panose="02070509030505020404" pitchFamily="50" charset="2"/>
            </a:endParaRPr>
          </a:p>
          <a:p>
            <a:pPr marL="57150" indent="0">
              <a:buFont typeface="Arial" panose="020B0604020202020204" pitchFamily="34" charset="0"/>
              <a:buNone/>
            </a:pPr>
            <a:r>
              <a:rPr lang="en-US" sz="2400" dirty="0" smtClean="0">
                <a:latin typeface="ALA BT Courier" panose="02070509030505020404" pitchFamily="50" charset="2"/>
              </a:rPr>
              <a:t>$q</a:t>
            </a:r>
            <a:endParaRPr lang="en-US" sz="2400" dirty="0">
              <a:latin typeface="ALA BT Courier" panose="02070509030505020404" pitchFamily="50" charset="2"/>
            </a:endParaRPr>
          </a:p>
          <a:p>
            <a:pPr marL="57150" indent="0">
              <a:buFont typeface="Arial" panose="020B0604020202020204" pitchFamily="34" charset="0"/>
              <a:buNone/>
            </a:pPr>
            <a:r>
              <a:rPr lang="en-US" sz="2400" dirty="0" smtClean="0">
                <a:latin typeface="ALA BT Courier" panose="02070509030505020404" pitchFamily="50" charset="2"/>
              </a:rPr>
              <a:t>$r</a:t>
            </a:r>
            <a:endParaRPr lang="en-US" sz="2400" dirty="0">
              <a:latin typeface="ALA BT Courier" panose="02070509030505020404" pitchFamily="50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135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579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007s cont’d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Tangible formats other than film (e.g. discs, tapes)</a:t>
            </a: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$a </a:t>
            </a:r>
            <a:r>
              <a:rPr lang="en-US" dirty="0">
                <a:latin typeface="ALA BT Courier" panose="02070509030505020404" pitchFamily="50" charset="2"/>
              </a:rPr>
              <a:t>v </a:t>
            </a:r>
            <a:r>
              <a:rPr lang="en-US" dirty="0">
                <a:solidFill>
                  <a:schemeClr val="tx2"/>
                </a:solidFill>
              </a:rPr>
              <a:t>[RDA 3.2, MARC 337]</a:t>
            </a:r>
            <a:endParaRPr lang="en-US" dirty="0" smtClean="0">
              <a:solidFill>
                <a:schemeClr val="tx2"/>
              </a:solidFill>
            </a:endParaRP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$b </a:t>
            </a:r>
            <a:r>
              <a:rPr lang="en-US" dirty="0">
                <a:solidFill>
                  <a:schemeClr val="tx2"/>
                </a:solidFill>
              </a:rPr>
              <a:t>RDA 3.3, MARC 338</a:t>
            </a:r>
            <a:endParaRPr lang="en-US" dirty="0" smtClean="0">
              <a:latin typeface="ALA BT Courier" panose="02070509030505020404" pitchFamily="50" charset="2"/>
            </a:endParaRP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$d </a:t>
            </a:r>
            <a:r>
              <a:rPr lang="en-US" dirty="0">
                <a:solidFill>
                  <a:schemeClr val="tx2"/>
                </a:solidFill>
              </a:rPr>
              <a:t>RDA 7.17.3, MARC 300 $b</a:t>
            </a:r>
            <a:endParaRPr lang="en-US" dirty="0" smtClean="0">
              <a:latin typeface="ALA BT Courier" panose="02070509030505020404" pitchFamily="50" charset="2"/>
            </a:endParaRP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$e </a:t>
            </a:r>
            <a:r>
              <a:rPr lang="en-US" dirty="0">
                <a:solidFill>
                  <a:schemeClr val="tx2"/>
                </a:solidFill>
              </a:rPr>
              <a:t>RDA </a:t>
            </a:r>
            <a:r>
              <a:rPr lang="en-US" dirty="0" smtClean="0">
                <a:solidFill>
                  <a:schemeClr val="tx2"/>
                </a:solidFill>
              </a:rPr>
              <a:t>3.18.2</a:t>
            </a:r>
            <a:r>
              <a:rPr lang="en-US" dirty="0">
                <a:solidFill>
                  <a:schemeClr val="tx2"/>
                </a:solidFill>
              </a:rPr>
              <a:t>, MARC </a:t>
            </a:r>
            <a:r>
              <a:rPr lang="en-US" dirty="0" smtClean="0">
                <a:solidFill>
                  <a:schemeClr val="tx2"/>
                </a:solidFill>
              </a:rPr>
              <a:t>346 </a:t>
            </a:r>
            <a:r>
              <a:rPr lang="en-US" dirty="0">
                <a:solidFill>
                  <a:schemeClr val="tx2"/>
                </a:solidFill>
              </a:rPr>
              <a:t>$</a:t>
            </a:r>
            <a:r>
              <a:rPr lang="en-US" dirty="0" smtClean="0">
                <a:solidFill>
                  <a:schemeClr val="tx2"/>
                </a:solidFill>
              </a:rPr>
              <a:t>a/RDA 3.19.3, </a:t>
            </a:r>
            <a:r>
              <a:rPr lang="en-US" dirty="0">
                <a:solidFill>
                  <a:schemeClr val="tx2"/>
                </a:solidFill>
              </a:rPr>
              <a:t>MARC </a:t>
            </a:r>
            <a:r>
              <a:rPr lang="en-US" dirty="0" smtClean="0">
                <a:solidFill>
                  <a:schemeClr val="tx2"/>
                </a:solidFill>
              </a:rPr>
              <a:t>347 $b</a:t>
            </a:r>
            <a:endParaRPr lang="en-US" dirty="0" smtClean="0">
              <a:latin typeface="ALA BT Courier" panose="02070509030505020404" pitchFamily="50" charset="2"/>
            </a:endParaRP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$f </a:t>
            </a:r>
            <a:r>
              <a:rPr lang="en-US" dirty="0">
                <a:latin typeface="ALA BT Courier" panose="02070509030505020404" pitchFamily="50" charset="2"/>
              </a:rPr>
              <a:t>a </a:t>
            </a:r>
            <a:r>
              <a:rPr lang="en-US" i="1" dirty="0">
                <a:solidFill>
                  <a:schemeClr val="tx2"/>
                </a:solidFill>
              </a:rPr>
              <a:t>usually!</a:t>
            </a:r>
            <a:endParaRPr lang="en-US" dirty="0" smtClean="0">
              <a:latin typeface="ALA BT Courier" panose="02070509030505020404" pitchFamily="50" charset="2"/>
            </a:endParaRP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$g </a:t>
            </a:r>
            <a:r>
              <a:rPr lang="en-US" dirty="0">
                <a:solidFill>
                  <a:schemeClr val="tx2"/>
                </a:solidFill>
              </a:rPr>
              <a:t>RDA 3.16.3, MARC 344 $b</a:t>
            </a:r>
            <a:endParaRPr lang="en-US" dirty="0" smtClean="0">
              <a:latin typeface="ALA BT Courier" panose="02070509030505020404" pitchFamily="50" charset="2"/>
            </a:endParaRP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$h </a:t>
            </a:r>
            <a:r>
              <a:rPr lang="en-US" dirty="0">
                <a:solidFill>
                  <a:schemeClr val="tx2"/>
                </a:solidFill>
              </a:rPr>
              <a:t>RDA 3.5, MARC 300 $c</a:t>
            </a:r>
            <a:endParaRPr lang="en-US" dirty="0" smtClean="0">
              <a:latin typeface="ALA BT Courier" panose="02070509030505020404" pitchFamily="50" charset="2"/>
            </a:endParaRP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$i </a:t>
            </a:r>
            <a:r>
              <a:rPr lang="en-US" dirty="0">
                <a:solidFill>
                  <a:schemeClr val="tx2"/>
                </a:solidFill>
              </a:rPr>
              <a:t>RDA 3.16.8, MARC 344 $g</a:t>
            </a:r>
            <a:endParaRPr lang="en-US" dirty="0">
              <a:latin typeface="ALA BT Courier" panose="02070509030505020404" pitchFamily="50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136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806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007s cont’d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95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Online: needs two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209800"/>
            <a:ext cx="4038600" cy="39136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Char char="–"/>
            </a:pPr>
            <a:r>
              <a:rPr lang="en-US" sz="2800" dirty="0" smtClean="0">
                <a:solidFill>
                  <a:schemeClr val="tx2"/>
                </a:solidFill>
              </a:rPr>
              <a:t>Moving image aspects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ALA BT Courier" panose="02070509030505020404" pitchFamily="50" charset="2"/>
              </a:rPr>
              <a:t>$a v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ALA BT Courier" panose="02070509030505020404" pitchFamily="50" charset="2"/>
              </a:rPr>
              <a:t>$b z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ALA BT Courier" panose="02070509030505020404" pitchFamily="50" charset="2"/>
              </a:rPr>
              <a:t>$d </a:t>
            </a:r>
            <a:r>
              <a:rPr lang="en-US" sz="2400" dirty="0">
                <a:solidFill>
                  <a:schemeClr val="tx2"/>
                </a:solidFill>
              </a:rPr>
              <a:t>RDA 7.17.3, MARC 300 $b</a:t>
            </a:r>
            <a:endParaRPr lang="en-US" sz="2400" dirty="0" smtClean="0">
              <a:latin typeface="ALA BT Courier" panose="02070509030505020404" pitchFamily="50" charset="2"/>
            </a:endParaRPr>
          </a:p>
          <a:p>
            <a:pPr marL="400050" lvl="1" indent="0">
              <a:buNone/>
            </a:pPr>
            <a:r>
              <a:rPr lang="en-US" sz="2400" dirty="0" smtClean="0">
                <a:latin typeface="ALA BT Courier" panose="02070509030505020404" pitchFamily="50" charset="2"/>
              </a:rPr>
              <a:t>$e z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ALA BT Courier" panose="02070509030505020404" pitchFamily="50" charset="2"/>
              </a:rPr>
              <a:t>$f a </a:t>
            </a:r>
            <a:r>
              <a:rPr lang="en-US" sz="2400" i="1" dirty="0">
                <a:solidFill>
                  <a:schemeClr val="tx2"/>
                </a:solidFill>
              </a:rPr>
              <a:t>usually!</a:t>
            </a:r>
            <a:endParaRPr lang="en-US" sz="2400" dirty="0" smtClean="0">
              <a:latin typeface="ALA BT Courier" panose="02070509030505020404" pitchFamily="50" charset="2"/>
            </a:endParaRPr>
          </a:p>
          <a:p>
            <a:pPr marL="400050" lvl="1" indent="0">
              <a:buNone/>
            </a:pPr>
            <a:r>
              <a:rPr lang="en-US" sz="2400" dirty="0" smtClean="0">
                <a:latin typeface="ALA BT Courier" panose="02070509030505020404" pitchFamily="50" charset="2"/>
              </a:rPr>
              <a:t>$g z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ALA BT Courier" panose="02070509030505020404" pitchFamily="50" charset="2"/>
              </a:rPr>
              <a:t>$h	z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ALA BT Courier" panose="02070509030505020404" pitchFamily="50" charset="2"/>
              </a:rPr>
              <a:t>$i </a:t>
            </a:r>
            <a:r>
              <a:rPr lang="en-US" sz="2400" dirty="0">
                <a:solidFill>
                  <a:schemeClr val="tx2"/>
                </a:solidFill>
              </a:rPr>
              <a:t>RDA 3.16.8, MARC 344 $g</a:t>
            </a:r>
            <a:endParaRPr lang="en-US" sz="2400" dirty="0">
              <a:latin typeface="ALA BT Courier" panose="02070509030505020404" pitchFamily="50" charset="2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24400" y="2212848"/>
            <a:ext cx="4038600" cy="3913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Char char="–"/>
            </a:pPr>
            <a:r>
              <a:rPr lang="en-US" sz="2600" dirty="0" smtClean="0">
                <a:solidFill>
                  <a:schemeClr val="tx2"/>
                </a:solidFill>
              </a:rPr>
              <a:t>Electronic aspects</a:t>
            </a:r>
          </a:p>
          <a:p>
            <a:pPr marL="400050" lvl="1" indent="0">
              <a:buNone/>
            </a:pPr>
            <a:r>
              <a:rPr lang="en-US" sz="2200" dirty="0" smtClean="0">
                <a:latin typeface="ALA BT Courier" panose="02070509030505020404" pitchFamily="50" charset="2"/>
              </a:rPr>
              <a:t>$a c</a:t>
            </a:r>
          </a:p>
          <a:p>
            <a:pPr marL="400050" lvl="1" indent="0">
              <a:buNone/>
            </a:pPr>
            <a:r>
              <a:rPr lang="en-US" sz="2200" dirty="0" smtClean="0">
                <a:latin typeface="ALA BT Courier" panose="02070509030505020404" pitchFamily="50" charset="2"/>
              </a:rPr>
              <a:t>$b r</a:t>
            </a:r>
          </a:p>
          <a:p>
            <a:pPr marL="400050" lvl="1" indent="0">
              <a:buNone/>
            </a:pPr>
            <a:r>
              <a:rPr lang="en-US" sz="2200" dirty="0" smtClean="0">
                <a:latin typeface="ALA BT Courier" panose="02070509030505020404" pitchFamily="50" charset="2"/>
              </a:rPr>
              <a:t>$d </a:t>
            </a:r>
            <a:r>
              <a:rPr lang="en-US" sz="2200" dirty="0">
                <a:solidFill>
                  <a:schemeClr val="tx2"/>
                </a:solidFill>
              </a:rPr>
              <a:t>RDA 7.17.3, MARC 300 $b</a:t>
            </a:r>
            <a:endParaRPr lang="en-US" sz="2200" dirty="0" smtClean="0">
              <a:latin typeface="ALA BT Courier" panose="02070509030505020404" pitchFamily="50" charset="2"/>
            </a:endParaRPr>
          </a:p>
          <a:p>
            <a:pPr marL="400050" lvl="1" indent="0">
              <a:buNone/>
            </a:pPr>
            <a:r>
              <a:rPr lang="en-US" sz="2200" dirty="0" smtClean="0">
                <a:latin typeface="ALA BT Courier" panose="02070509030505020404" pitchFamily="50" charset="2"/>
              </a:rPr>
              <a:t>$e n</a:t>
            </a:r>
          </a:p>
          <a:p>
            <a:pPr marL="400050" lvl="1" indent="0">
              <a:buNone/>
            </a:pPr>
            <a:r>
              <a:rPr lang="en-US" sz="2200" dirty="0" smtClean="0">
                <a:latin typeface="ALA BT Courier" panose="02070509030505020404" pitchFamily="50" charset="2"/>
              </a:rPr>
              <a:t>$f </a:t>
            </a:r>
            <a:r>
              <a:rPr lang="en-US" sz="2200" dirty="0" smtClean="0">
                <a:solidFill>
                  <a:schemeClr val="tx2"/>
                </a:solidFill>
              </a:rPr>
              <a:t>RDA 7.18, MARC 300 $b</a:t>
            </a:r>
            <a:endParaRPr lang="en-US" sz="2200" dirty="0" smtClean="0">
              <a:latin typeface="ALA BT Courier" panose="02070509030505020404" pitchFamily="50" charset="2"/>
            </a:endParaRPr>
          </a:p>
          <a:p>
            <a:pPr marL="400050" lvl="1" indent="0">
              <a:buNone/>
            </a:pPr>
            <a:r>
              <a:rPr lang="en-US" sz="2200" dirty="0" smtClean="0">
                <a:solidFill>
                  <a:schemeClr val="tx2"/>
                </a:solidFill>
              </a:rPr>
              <a:t>$g, $h, $i, $j, $k, $l: optional; DO NOT USE if following provider-neutral guidelines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137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616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006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Online resources also need 006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Use Connexion client “Guided Entry” command (under Edit menu)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Audn: </a:t>
            </a:r>
            <a:r>
              <a:rPr lang="en-US" dirty="0" smtClean="0">
                <a:solidFill>
                  <a:schemeClr val="tx2"/>
                </a:solidFill>
                <a:cs typeface="Arial" panose="020B0604020202020204" pitchFamily="34" charset="0"/>
              </a:rPr>
              <a:t>(same as FF; OK to leave blank)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Arial" panose="020B0604020202020204" pitchFamily="34" charset="0"/>
              </a:rPr>
              <a:t>(same as FF)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smtClean="0">
                <a:solidFill>
                  <a:schemeClr val="tx2"/>
                </a:solidFill>
                <a:cs typeface="Arial" panose="020B0604020202020204" pitchFamily="34" charset="0"/>
              </a:rPr>
              <a:t>usually!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GPub: </a:t>
            </a:r>
            <a:r>
              <a:rPr lang="en-US" dirty="0">
                <a:solidFill>
                  <a:schemeClr val="tx2"/>
                </a:solidFill>
                <a:cs typeface="Arial" panose="020B0604020202020204" pitchFamily="34" charset="0"/>
              </a:rPr>
              <a:t>(same as FF; OK to leave blank)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138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643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Further Resources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Stanford RDA video cataloging guidelines</a:t>
            </a:r>
          </a:p>
          <a:p>
            <a:pPr lvl="1"/>
            <a:r>
              <a:rPr lang="en-US" dirty="0">
                <a:solidFill>
                  <a:schemeClr val="tx2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tx2"/>
                </a:solidFill>
                <a:hlinkClick r:id="rId2"/>
              </a:rPr>
              <a:t>lib.stanford.edu/metadata-department/clone-video-cataloging-guidelines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Guide to Cataloging DVD and Blu-ray Discs Using AACR2r and MARC </a:t>
            </a:r>
            <a:r>
              <a:rPr lang="en-US" dirty="0" smtClean="0">
                <a:solidFill>
                  <a:schemeClr val="tx2"/>
                </a:solidFill>
              </a:rPr>
              <a:t>21</a:t>
            </a:r>
          </a:p>
          <a:p>
            <a:pPr lvl="1"/>
            <a:r>
              <a:rPr lang="en-US" dirty="0">
                <a:solidFill>
                  <a:schemeClr val="tx2"/>
                </a:solidFill>
                <a:hlinkClick r:id="rId3"/>
              </a:rPr>
              <a:t>http://</a:t>
            </a:r>
            <a:r>
              <a:rPr lang="en-US" dirty="0" smtClean="0">
                <a:solidFill>
                  <a:schemeClr val="tx2"/>
                </a:solidFill>
                <a:hlinkClick r:id="rId3"/>
              </a:rPr>
              <a:t>www.olacinc.org/drupal/capc_files/DVD_guide_final.pdf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Best Practices for Cataloging Streaming </a:t>
            </a:r>
            <a:r>
              <a:rPr lang="en-US" dirty="0" smtClean="0">
                <a:solidFill>
                  <a:schemeClr val="tx2"/>
                </a:solidFill>
              </a:rPr>
              <a:t>Media [using AACR2]</a:t>
            </a:r>
          </a:p>
          <a:p>
            <a:pPr lvl="1"/>
            <a:r>
              <a:rPr lang="en-US" dirty="0">
                <a:solidFill>
                  <a:schemeClr val="tx2"/>
                </a:solidFill>
                <a:hlinkClick r:id="rId4"/>
              </a:rPr>
              <a:t>http://www.olacinc.org/drupal/capc_files/streamingmedia.pdf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139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422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Exercise: Title Proper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369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Further Resources cont’d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Video Language Coding: Best Practices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hlinkClick r:id="rId2"/>
              </a:rPr>
              <a:t>http://olacinc.org/drupal/capc_files/VideoLangCoding2012-09.pdf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Library of Congress Genre-Form Thesaurus (LCGFT) for Moving Images: Best Practices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hlinkClick r:id="rId3"/>
              </a:rPr>
              <a:t>http://olacinc.org/drupal/capc_files/LCGFTbestpractices.pdf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Term and Code List for RDA Carrier Types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hlinkClick r:id="rId4"/>
              </a:rPr>
              <a:t>http://www.loc.gov/standards/valuelist/rdacarrier.html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Dates </a:t>
            </a:r>
            <a:r>
              <a:rPr lang="en-US" dirty="0">
                <a:solidFill>
                  <a:schemeClr val="tx2"/>
                </a:solidFill>
              </a:rPr>
              <a:t>of first availability of some of the major videorecording </a:t>
            </a:r>
            <a:r>
              <a:rPr lang="en-US" dirty="0" smtClean="0">
                <a:solidFill>
                  <a:schemeClr val="tx2"/>
                </a:solidFill>
              </a:rPr>
              <a:t>media</a:t>
            </a:r>
          </a:p>
          <a:p>
            <a:pPr lvl="1"/>
            <a:r>
              <a:rPr lang="en-US" dirty="0">
                <a:solidFill>
                  <a:schemeClr val="tx2"/>
                </a:solidFill>
                <a:hlinkClick r:id="rId5"/>
              </a:rPr>
              <a:t>http://</a:t>
            </a:r>
            <a:r>
              <a:rPr lang="en-US" dirty="0" smtClean="0">
                <a:solidFill>
                  <a:schemeClr val="tx2"/>
                </a:solidFill>
                <a:hlinkClick r:id="rId5"/>
              </a:rPr>
              <a:t>www.oclc.org/bibformats/en/2xx/260.html</a:t>
            </a:r>
            <a:r>
              <a:rPr lang="en-US" dirty="0" smtClean="0">
                <a:solidFill>
                  <a:schemeClr val="tx2"/>
                </a:solidFill>
              </a:rPr>
              <a:t> – </a:t>
            </a:r>
            <a:r>
              <a:rPr lang="en-US" dirty="0">
                <a:solidFill>
                  <a:schemeClr val="tx2"/>
                </a:solidFill>
              </a:rPr>
              <a:t>scroll down to “VIS guidelines for ‡c”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140</a:t>
            </a:fld>
            <a:endParaRPr lang="en-US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182888" y="6581001"/>
            <a:ext cx="1112512" cy="276999"/>
            <a:chOff x="304814" y="6161899"/>
            <a:chExt cx="2225035" cy="553996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275653" y="6161899"/>
              <a:ext cx="1254196" cy="553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2"/>
                  </a:solidFill>
                </a:rPr>
                <a:t>@ </a:t>
              </a:r>
              <a:r>
                <a:rPr lang="en-US" sz="12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488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chemeClr val="tx2"/>
                </a:solidFill>
              </a:rPr>
              <a:t>Questions?</a:t>
            </a:r>
            <a:endParaRPr lang="en-US" sz="8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EE2B6FB-87B2-4BE3-8469-631EEB45000E}" type="slidenum">
              <a:rPr lang="en-US" smtClean="0"/>
              <a:t>141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95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tx2"/>
                </a:solidFill>
              </a:rPr>
              <a:t>FIN</a:t>
            </a:r>
            <a:endParaRPr lang="en-US" sz="11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62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Reminder!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No more GMD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(MARC 245 $h)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Use 33X fields instead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EE2B6FB-87B2-4BE3-8469-631EEB45000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26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Parallel Title Proper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245 $b • RDA 2.3.3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908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Core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Transcribe from any source within the resource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May take from outside the resource </a:t>
            </a:r>
            <a:r>
              <a:rPr lang="en-US" b="1" dirty="0" smtClean="0">
                <a:solidFill>
                  <a:schemeClr val="tx2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that’s where the title proper is taken from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Record all that appear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Do not record from subtitles if they can be turned off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24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Other Title Information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245 $b • RDA 2.3.4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908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PCC Core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Transcribe from same source as title proper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May not take from any other source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May not supply, except: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for trailers, supply</a:t>
            </a:r>
            <a:r>
              <a:rPr lang="en-US" dirty="0" smtClean="0">
                <a:solidFill>
                  <a:schemeClr val="tx2"/>
                </a:solidFill>
                <a:latin typeface="ALA BT Courier" panose="02070509030505020404" pitchFamily="50" charset="2"/>
              </a:rPr>
              <a:t> </a:t>
            </a:r>
            <a:r>
              <a:rPr lang="en-US" dirty="0" smtClean="0">
                <a:latin typeface="ALA BT Courier" panose="02070509030505020404" pitchFamily="50" charset="2"/>
              </a:rPr>
              <a:t>[trailer]</a:t>
            </a:r>
            <a:endParaRPr lang="en-US" sz="3200" dirty="0">
              <a:latin typeface="ALA BT Courier" panose="02070509030505020404" pitchFamily="50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875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Other Title Information</a:t>
            </a:r>
            <a:br>
              <a:rPr lang="en-US" sz="5400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MARC 245 $b • RDA 2.3.4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Example: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000" dirty="0" smtClean="0">
                <a:latin typeface="ALA BT Courier" panose="02070509030505020404" pitchFamily="50" charset="2"/>
              </a:rPr>
              <a:t>245 00 </a:t>
            </a:r>
            <a: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$a Big joy : </a:t>
            </a:r>
            <a:r>
              <a:rPr lang="en-US" sz="3000" dirty="0" smtClean="0">
                <a:latin typeface="ALA BT Courier" panose="02070509030505020404" pitchFamily="50" charset="2"/>
              </a:rPr>
              <a:t>$b the 	adventures of James Broughton</a:t>
            </a:r>
            <a:endParaRPr lang="en-US" sz="3000" dirty="0">
              <a:latin typeface="ALA BT Courier" panose="02070509030505020404" pitchFamily="50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632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Exercise: Other Title Information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19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348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Learning Objectives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Understand the basics of moving image resource cataloging with RDA and the PCC BIBCO Standard Record (aka “PCC Core”)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Know where/how to look for additional cataloging documentation and further information related to moving image resources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096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Statement of Responsibility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245 $c • RDA 2.4.2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908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Core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Transcribe from same source as title proper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May take from another source within the resource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May take from outside the resource; use square brackets if so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Only the first statement recorded is required; others are recommended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See </a:t>
            </a:r>
            <a:r>
              <a:rPr lang="en-US" dirty="0">
                <a:solidFill>
                  <a:schemeClr val="tx2"/>
                </a:solidFill>
              </a:rPr>
              <a:t>earlier RDA training (Day 3) for more info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20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619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Statement of Responsibility cont’d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245 $c • RDA 2.4.2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684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What belongs in s.o.r. for moving images?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Mostly no </a:t>
            </a:r>
            <a:r>
              <a:rPr lang="en-US" dirty="0">
                <a:solidFill>
                  <a:schemeClr val="tx2"/>
                </a:solidFill>
              </a:rPr>
              <a:t>established consensus on who belongs here vs. </a:t>
            </a:r>
            <a:r>
              <a:rPr lang="en-US" dirty="0" smtClean="0">
                <a:solidFill>
                  <a:schemeClr val="tx2"/>
                </a:solidFill>
              </a:rPr>
              <a:t>508 </a:t>
            </a:r>
            <a:r>
              <a:rPr lang="en-US" dirty="0">
                <a:solidFill>
                  <a:schemeClr val="tx2"/>
                </a:solidFill>
              </a:rPr>
              <a:t>under </a:t>
            </a:r>
            <a:r>
              <a:rPr lang="en-US" dirty="0" smtClean="0">
                <a:solidFill>
                  <a:schemeClr val="tx2"/>
                </a:solidFill>
              </a:rPr>
              <a:t>RDA (will discuss later)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Except</a:t>
            </a:r>
            <a:r>
              <a:rPr lang="en-US" sz="3200" dirty="0">
                <a:solidFill>
                  <a:schemeClr val="tx2"/>
                </a:solidFill>
              </a:rPr>
              <a:t>: always </a:t>
            </a:r>
            <a:r>
              <a:rPr lang="en-US" sz="3200" dirty="0" smtClean="0">
                <a:solidFill>
                  <a:schemeClr val="tx2"/>
                </a:solidFill>
              </a:rPr>
              <a:t>record </a:t>
            </a:r>
            <a:r>
              <a:rPr lang="en-US" sz="3200" u="sng" dirty="0" smtClean="0">
                <a:solidFill>
                  <a:schemeClr val="tx2"/>
                </a:solidFill>
              </a:rPr>
              <a:t>production company</a:t>
            </a:r>
            <a:r>
              <a:rPr lang="en-US" sz="3200" dirty="0" smtClean="0">
                <a:solidFill>
                  <a:schemeClr val="tx2"/>
                </a:solidFill>
              </a:rPr>
              <a:t> — if named </a:t>
            </a:r>
            <a:r>
              <a:rPr lang="en-US" sz="3200" dirty="0">
                <a:solidFill>
                  <a:schemeClr val="tx2"/>
                </a:solidFill>
              </a:rPr>
              <a:t>in </a:t>
            </a:r>
            <a:r>
              <a:rPr lang="en-US" sz="3200" dirty="0" smtClean="0">
                <a:solidFill>
                  <a:schemeClr val="tx2"/>
                </a:solidFill>
              </a:rPr>
              <a:t>source of information — in s.o.r.</a:t>
            </a:r>
          </a:p>
          <a:p>
            <a:r>
              <a:rPr lang="en-US" dirty="0">
                <a:solidFill>
                  <a:schemeClr val="tx2"/>
                </a:solidFill>
              </a:rPr>
              <a:t>Past practice: include those </a:t>
            </a:r>
            <a:r>
              <a:rPr lang="en-US" dirty="0" smtClean="0">
                <a:solidFill>
                  <a:schemeClr val="tx2"/>
                </a:solidFill>
              </a:rPr>
              <a:t>credited with a major role in creating the resource, </a:t>
            </a:r>
            <a:r>
              <a:rPr lang="en-US" dirty="0">
                <a:solidFill>
                  <a:schemeClr val="tx2"/>
                </a:solidFill>
              </a:rPr>
              <a:t>e.g</a:t>
            </a:r>
            <a:r>
              <a:rPr lang="en-US" dirty="0" smtClean="0">
                <a:solidFill>
                  <a:schemeClr val="tx2"/>
                </a:solidFill>
              </a:rPr>
              <a:t>.: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Director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Screenwriter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Producer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tx2"/>
                </a:solidFill>
              </a:rPr>
              <a:t>Note that these </a:t>
            </a:r>
            <a:r>
              <a:rPr lang="en-US" sz="3200" dirty="0" smtClean="0">
                <a:solidFill>
                  <a:schemeClr val="tx2"/>
                </a:solidFill>
              </a:rPr>
              <a:t>all are </a:t>
            </a:r>
            <a:r>
              <a:rPr lang="en-US" sz="3200" dirty="0">
                <a:solidFill>
                  <a:schemeClr val="tx2"/>
                </a:solidFill>
              </a:rPr>
              <a:t>related at the </a:t>
            </a:r>
            <a:r>
              <a:rPr lang="en-US" sz="3200" dirty="0" smtClean="0">
                <a:solidFill>
                  <a:schemeClr val="tx2"/>
                </a:solidFill>
              </a:rPr>
              <a:t>work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21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902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Statement of Responsibility cont’d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245 $c • RDA 2.4.2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90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May include additional credits for special kinds of resources, e.g.: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Animated works: animator/director of animation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Operas/musical performances: composer and librettist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Dance performances: choreographer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22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549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Statement of Responsibility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3600" dirty="0">
                <a:solidFill>
                  <a:schemeClr val="tx2"/>
                </a:solidFill>
              </a:rPr>
              <a:t>MARC 245 $c • RDA 2.4.2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42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Examples</a:t>
            </a:r>
            <a:r>
              <a:rPr lang="en-US" sz="2400" dirty="0" smtClean="0">
                <a:solidFill>
                  <a:schemeClr val="tx2"/>
                </a:solidFill>
              </a:rPr>
              <a:t>:</a:t>
            </a:r>
            <a:endParaRPr lang="en-US" sz="2200" dirty="0" smtClean="0"/>
          </a:p>
          <a:p>
            <a:pPr marL="0" indent="0">
              <a:buNone/>
            </a:pPr>
            <a:r>
              <a:rPr lang="en-US" sz="1900" dirty="0" smtClean="0">
                <a:latin typeface="ALA BT Courier" panose="02070509030505020404" pitchFamily="50" charset="2"/>
              </a:rPr>
              <a:t>245 </a:t>
            </a:r>
            <a:r>
              <a:rPr lang="en-US" sz="1900" dirty="0">
                <a:latin typeface="ALA BT Courier" panose="02070509030505020404" pitchFamily="50" charset="2"/>
              </a:rPr>
              <a:t>14 </a:t>
            </a:r>
            <a:r>
              <a:rPr lang="en-US" sz="1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$a The </a:t>
            </a:r>
            <a:r>
              <a:rPr lang="en-US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Wizard of Oz </a:t>
            </a:r>
            <a:r>
              <a:rPr lang="en-US" sz="1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/ </a:t>
            </a:r>
            <a:r>
              <a:rPr lang="en-US" sz="1900" dirty="0" smtClean="0">
                <a:latin typeface="ALA BT Courier" panose="02070509030505020404" pitchFamily="50" charset="2"/>
              </a:rPr>
              <a:t>$</a:t>
            </a:r>
            <a:r>
              <a:rPr lang="en-US" sz="1900" dirty="0">
                <a:latin typeface="ALA BT Courier" panose="02070509030505020404" pitchFamily="50" charset="2"/>
              </a:rPr>
              <a:t>c </a:t>
            </a:r>
            <a:r>
              <a:rPr lang="en-US" sz="1900" dirty="0" smtClean="0">
                <a:latin typeface="ALA BT Courier" panose="02070509030505020404" pitchFamily="50" charset="2"/>
              </a:rPr>
              <a:t>Metro-Goldwyn-Mayer presents ; </a:t>
            </a:r>
            <a:r>
              <a:rPr lang="en-US" sz="1900" dirty="0">
                <a:latin typeface="ALA BT Courier" panose="02070509030505020404" pitchFamily="50" charset="2"/>
              </a:rPr>
              <a:t>produced by Loew's Incorporated ; </a:t>
            </a:r>
            <a:r>
              <a:rPr lang="en-US" sz="1900" dirty="0" smtClean="0">
                <a:latin typeface="ALA BT Courier" panose="02070509030505020404" pitchFamily="50" charset="2"/>
              </a:rPr>
              <a:t>screen play </a:t>
            </a:r>
            <a:r>
              <a:rPr lang="en-US" sz="1900" dirty="0">
                <a:latin typeface="ALA BT Courier" panose="02070509030505020404" pitchFamily="50" charset="2"/>
              </a:rPr>
              <a:t>by Noel Langley, Florence Ryerson and Edgar Allan Woolf ; produced by Mervyn LeRoy ; </a:t>
            </a:r>
            <a:r>
              <a:rPr lang="en-US" sz="1900" dirty="0" smtClean="0">
                <a:latin typeface="ALA BT Courier" panose="02070509030505020404" pitchFamily="50" charset="2"/>
              </a:rPr>
              <a:t>directed </a:t>
            </a:r>
            <a:r>
              <a:rPr lang="en-US" sz="1900" dirty="0">
                <a:latin typeface="ALA BT Courier" panose="02070509030505020404" pitchFamily="50" charset="2"/>
              </a:rPr>
              <a:t>by Victor Fleming</a:t>
            </a:r>
            <a:r>
              <a:rPr lang="en-US" sz="1900" dirty="0" smtClean="0">
                <a:latin typeface="ALA BT Courier" panose="02070509030505020404" pitchFamily="50" charset="2"/>
              </a:rPr>
              <a:t>.</a:t>
            </a:r>
          </a:p>
          <a:p>
            <a:pPr marL="0" indent="0">
              <a:buNone/>
            </a:pPr>
            <a:r>
              <a:rPr lang="en-US" sz="1900" dirty="0">
                <a:latin typeface="ALA BT Courier" panose="02070509030505020404" pitchFamily="50" charset="2"/>
              </a:rPr>
              <a:t>245 10 </a:t>
            </a:r>
            <a:r>
              <a:rPr lang="en-US" sz="1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$a 12 </a:t>
            </a:r>
            <a:r>
              <a:rPr lang="en-US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years a </a:t>
            </a:r>
            <a:r>
              <a:rPr lang="en-US" sz="1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slave / </a:t>
            </a:r>
            <a:r>
              <a:rPr lang="en-US" sz="1900" dirty="0" smtClean="0">
                <a:latin typeface="ALA BT Courier" panose="02070509030505020404" pitchFamily="50" charset="2"/>
              </a:rPr>
              <a:t>$</a:t>
            </a:r>
            <a:r>
              <a:rPr lang="en-US" sz="1900" dirty="0">
                <a:latin typeface="ALA BT Courier" panose="02070509030505020404" pitchFamily="50" charset="2"/>
              </a:rPr>
              <a:t>c Fox Searchlight Pictures ; directed by Steve McQueen ; screenplay by John Ridley ; produced by Brad Pitt, Dede Gardner, Jeremy Kleiner ; produced by Bill Pohlad, Steve McQueen, Arnon Milchan, Anthony Katagas ; executive producers, Tessa Ross, John Ridley ; Regency Enterprises and River Road Entertainment present a River Road, Plan B, and New Regency production ; in association with Film4 ; a film by Steve McQueen</a:t>
            </a:r>
            <a:r>
              <a:rPr lang="en-US" sz="1900" dirty="0" smtClean="0">
                <a:latin typeface="ALA BT Courier" panose="02070509030505020404" pitchFamily="50" charset="2"/>
              </a:rPr>
              <a:t>.</a:t>
            </a:r>
          </a:p>
          <a:p>
            <a:pPr marL="0" indent="0">
              <a:buNone/>
            </a:pPr>
            <a:r>
              <a:rPr lang="en-US" sz="1900" dirty="0">
                <a:latin typeface="ALA BT Courier" panose="02070509030505020404" pitchFamily="50" charset="2"/>
              </a:rPr>
              <a:t>245 00 </a:t>
            </a:r>
            <a:r>
              <a:rPr lang="en-US" sz="1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$a Big </a:t>
            </a:r>
            <a:r>
              <a:rPr lang="en-US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joy : $b the adventures of James </a:t>
            </a:r>
            <a:r>
              <a:rPr lang="en-US" sz="1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Broughton / </a:t>
            </a:r>
            <a:r>
              <a:rPr lang="en-US" sz="1900" dirty="0" smtClean="0">
                <a:latin typeface="ALA BT Courier" panose="02070509030505020404" pitchFamily="50" charset="2"/>
              </a:rPr>
              <a:t>$</a:t>
            </a:r>
            <a:r>
              <a:rPr lang="en-US" sz="1900" dirty="0">
                <a:latin typeface="ALA BT Courier" panose="02070509030505020404" pitchFamily="50" charset="2"/>
              </a:rPr>
              <a:t>c produced &amp; directed by Stephen Silha &amp; Eric Slade.</a:t>
            </a:r>
          </a:p>
          <a:p>
            <a:pPr marL="0" indent="0">
              <a:buNone/>
            </a:pPr>
            <a:endParaRPr lang="en-US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23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472535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993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Exercise: Statement of Responsibility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24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886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Variant Title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246 • RDA 2.3.3, 2.3.6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90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Recommended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May take from any source; transcribe as it appears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Use $i for source/explanation if necessary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UCB PS 2.3.6.3: follow “Best Practices” sections of LC-PCC PS 2.3.6.3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Use generously!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25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981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Variant Title</a:t>
            </a:r>
            <a:br>
              <a:rPr lang="en-US" sz="5400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MARC 246 • RDA 2.3.3, 2.3.6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Examples: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000" dirty="0" smtClean="0">
                <a:latin typeface="ALA BT Courier" panose="02070509030505020404" pitchFamily="50" charset="2"/>
              </a:rPr>
              <a:t>246 3_ $a Twelve years a slave</a:t>
            </a:r>
          </a:p>
          <a:p>
            <a:pPr marL="0" indent="0">
              <a:buNone/>
            </a:pPr>
            <a:r>
              <a:rPr lang="en-US" sz="3000" dirty="0" smtClean="0">
                <a:latin typeface="ALA BT Courier" panose="02070509030505020404" pitchFamily="50" charset="2"/>
              </a:rPr>
              <a:t>246 30 $a Adventures of James 	Broughton</a:t>
            </a:r>
            <a:endParaRPr lang="en-US" sz="3000" dirty="0">
              <a:latin typeface="ALA BT Courier" panose="02070509030505020404" pitchFamily="50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26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510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Exercise: Variant Title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27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910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Edition Statement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250 • RDA 2.5.2, 2.5.6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8279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Core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Transcribe from same source as title proper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May take from another source within the resource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May take from outside the resource; use square brackets if so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May supply when none appears if necessary to distinguish from other editions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28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2460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70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Edition Statement</a:t>
            </a:r>
            <a:br>
              <a:rPr lang="en-US" sz="5400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MARC 250 • RDA 2.5.2, 2.5.6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Example: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000" dirty="0" smtClean="0">
                <a:latin typeface="ALA BT Courier" panose="02070509030505020404" pitchFamily="50" charset="2"/>
              </a:rPr>
              <a:t>250 __ $a </a:t>
            </a:r>
            <a:r>
              <a:rPr lang="en-US" sz="3000" dirty="0">
                <a:latin typeface="ALA BT Courier" panose="02070509030505020404" pitchFamily="50" charset="2"/>
              </a:rPr>
              <a:t>Three-disc collector's </a:t>
            </a:r>
            <a:r>
              <a:rPr lang="en-US" sz="3000" dirty="0" smtClean="0">
                <a:latin typeface="ALA BT Courier" panose="02070509030505020404" pitchFamily="50" charset="2"/>
              </a:rPr>
              <a:t>	edition</a:t>
            </a:r>
            <a:endParaRPr lang="en-US" sz="3000" dirty="0">
              <a:latin typeface="ALA BT Courier" panose="02070509030505020404" pitchFamily="50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29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378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Acronyms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AAP = Authorized Access Point                     (RDA equivalent of “heading”)</a:t>
            </a:r>
          </a:p>
          <a:p>
            <a:r>
              <a:rPr lang="en-US" dirty="0">
                <a:solidFill>
                  <a:schemeClr val="tx2"/>
                </a:solidFill>
              </a:rPr>
              <a:t>WEMI = Work, Expression, Manifestation, Item (FRBR Group 1 entities)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PFC = Person, Family, Corporate Body       (FRBR Group 2 entities)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838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Exercise: Edition Statement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30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978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Country of Producing Entity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257 • No RDA instruction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90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Core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“Produce” in the Hollywood sense, not the RDA sense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Use full name of country, NAF form if available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If unknown, use</a:t>
            </a: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[Place of publication not identified]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31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017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Country of Producing Entity</a:t>
            </a:r>
            <a:br>
              <a:rPr lang="en-US" sz="5400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MARC 257 • No RDA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Example: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000" dirty="0" smtClean="0">
                <a:latin typeface="ALA BT Courier" panose="02070509030505020404" pitchFamily="50" charset="2"/>
              </a:rPr>
              <a:t>257 __ $a United States.</a:t>
            </a:r>
            <a:endParaRPr lang="en-US" sz="3000" dirty="0">
              <a:latin typeface="ALA BT Courier" panose="02070509030505020404" pitchFamily="50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32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206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Production Statement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264, 2</a:t>
            </a:r>
            <a:r>
              <a:rPr lang="en-US" sz="4000" baseline="30000" dirty="0" smtClean="0">
                <a:solidFill>
                  <a:schemeClr val="tx2"/>
                </a:solidFill>
              </a:rPr>
              <a:t>nd</a:t>
            </a:r>
            <a:r>
              <a:rPr lang="en-US" sz="4000" dirty="0" smtClean="0">
                <a:solidFill>
                  <a:schemeClr val="tx2"/>
                </a:solidFill>
              </a:rPr>
              <a:t> ind. 0 • RDA 2.7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90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For </a:t>
            </a:r>
            <a:r>
              <a:rPr lang="en-US" u="sng" dirty="0" smtClean="0">
                <a:solidFill>
                  <a:schemeClr val="tx2"/>
                </a:solidFill>
              </a:rPr>
              <a:t>unpublished</a:t>
            </a:r>
            <a:r>
              <a:rPr lang="en-US" dirty="0" smtClean="0">
                <a:solidFill>
                  <a:schemeClr val="tx2"/>
                </a:solidFill>
              </a:rPr>
              <a:t> resources only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“Produce” in the RDA sense, not the Hollywood sense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Only Date of Production ($c) is PCC Core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Record place ($a) and name ($b) if known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May supply place; use square brackets if so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33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868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Exercise: Production Statement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34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947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460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2"/>
                </a:solidFill>
              </a:rPr>
              <a:t>Publication, Distribution, Manufacture Statements;</a:t>
            </a:r>
            <a:br>
              <a:rPr lang="en-US" sz="4900" dirty="0" smtClean="0">
                <a:solidFill>
                  <a:schemeClr val="tx2"/>
                </a:solidFill>
              </a:rPr>
            </a:br>
            <a:r>
              <a:rPr lang="en-US" sz="4900" dirty="0" smtClean="0">
                <a:solidFill>
                  <a:schemeClr val="tx2"/>
                </a:solidFill>
              </a:rPr>
              <a:t>Copyright Date</a:t>
            </a:r>
            <a:br>
              <a:rPr lang="en-US" sz="49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264, 2</a:t>
            </a:r>
            <a:r>
              <a:rPr lang="en-US" sz="4000" baseline="30000" dirty="0" smtClean="0">
                <a:solidFill>
                  <a:schemeClr val="tx2"/>
                </a:solidFill>
              </a:rPr>
              <a:t>nd</a:t>
            </a:r>
            <a:r>
              <a:rPr lang="en-US" sz="4000" dirty="0" smtClean="0">
                <a:solidFill>
                  <a:schemeClr val="tx2"/>
                </a:solidFill>
              </a:rPr>
              <a:t> ind. </a:t>
            </a:r>
            <a:r>
              <a:rPr lang="en-US" sz="4000" dirty="0">
                <a:solidFill>
                  <a:schemeClr val="tx2"/>
                </a:solidFill>
              </a:rPr>
              <a:t>1–4 </a:t>
            </a:r>
            <a:r>
              <a:rPr lang="en-US" sz="4000" dirty="0" smtClean="0">
                <a:solidFill>
                  <a:schemeClr val="tx2"/>
                </a:solidFill>
              </a:rPr>
              <a:t>• RDA </a:t>
            </a:r>
            <a:r>
              <a:rPr lang="en-US" sz="4000" dirty="0">
                <a:solidFill>
                  <a:schemeClr val="tx2"/>
                </a:solidFill>
              </a:rPr>
              <a:t>2.8–2.11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6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For </a:t>
            </a:r>
            <a:r>
              <a:rPr lang="en-US" u="sng" dirty="0" smtClean="0">
                <a:solidFill>
                  <a:schemeClr val="tx2"/>
                </a:solidFill>
              </a:rPr>
              <a:t>published</a:t>
            </a:r>
            <a:r>
              <a:rPr lang="en-US" dirty="0" smtClean="0">
                <a:solidFill>
                  <a:schemeClr val="tx2"/>
                </a:solidFill>
              </a:rPr>
              <a:t> resources – includes all online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Only Publication Statement (2</a:t>
            </a:r>
            <a:r>
              <a:rPr lang="en-US" baseline="30000" dirty="0" smtClean="0">
                <a:solidFill>
                  <a:schemeClr val="tx2"/>
                </a:solidFill>
              </a:rPr>
              <a:t>nd</a:t>
            </a:r>
            <a:r>
              <a:rPr lang="en-US" dirty="0" smtClean="0">
                <a:solidFill>
                  <a:schemeClr val="tx2"/>
                </a:solidFill>
              </a:rPr>
              <a:t> ind. 1) is PCC Core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Others are Core </a:t>
            </a:r>
            <a:r>
              <a:rPr lang="en-US" b="1" dirty="0" smtClean="0">
                <a:solidFill>
                  <a:schemeClr val="tx2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Publication Statement elements are not identified; see earlier RDA training (Day 3) for more info</a:t>
            </a: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35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536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74638"/>
            <a:ext cx="8305800" cy="1600200"/>
          </a:xfrm>
        </p:spPr>
        <p:txBody>
          <a:bodyPr>
            <a:normAutofit fontScale="90000"/>
          </a:bodyPr>
          <a:lstStyle/>
          <a:p>
            <a:r>
              <a:rPr lang="en-US" sz="5300" dirty="0" smtClean="0">
                <a:solidFill>
                  <a:schemeClr val="tx2"/>
                </a:solidFill>
              </a:rPr>
              <a:t>Pub/Dist/Manuf/© cont’d</a:t>
            </a:r>
            <a:br>
              <a:rPr lang="en-US" sz="5300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MARC 264, 2</a:t>
            </a:r>
            <a:r>
              <a:rPr lang="en-US" baseline="30000" dirty="0" smtClean="0">
                <a:solidFill>
                  <a:schemeClr val="tx2"/>
                </a:solidFill>
              </a:rPr>
              <a:t>nd</a:t>
            </a:r>
            <a:r>
              <a:rPr lang="en-US" dirty="0" smtClean="0">
                <a:solidFill>
                  <a:schemeClr val="tx2"/>
                </a:solidFill>
              </a:rPr>
              <a:t> ind. </a:t>
            </a:r>
            <a:r>
              <a:rPr lang="en-US" dirty="0">
                <a:solidFill>
                  <a:schemeClr val="tx2"/>
                </a:solidFill>
              </a:rPr>
              <a:t>1–4 </a:t>
            </a:r>
            <a:r>
              <a:rPr lang="en-US" dirty="0" smtClean="0">
                <a:solidFill>
                  <a:schemeClr val="tx2"/>
                </a:solidFill>
              </a:rPr>
              <a:t>• RDA </a:t>
            </a:r>
            <a:r>
              <a:rPr lang="en-US" dirty="0">
                <a:solidFill>
                  <a:schemeClr val="tx2"/>
                </a:solidFill>
              </a:rPr>
              <a:t>2.8–2.11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05800" cy="40690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Who is the publisher of a moving image resource?</a:t>
            </a:r>
          </a:p>
          <a:p>
            <a:pPr marL="400050" lvl="1" indent="0"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Whoever is responsible for the object in your hands/the presence of the file online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Not necessarily the same entity(ies) named in the preferred source, esp. for discs &amp; tapes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More likely to be named on opening/closing frames and/or on packaging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For film, “film distributor” often is considered the publisher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36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627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74638"/>
            <a:ext cx="8305800" cy="1600200"/>
          </a:xfrm>
        </p:spPr>
        <p:txBody>
          <a:bodyPr>
            <a:normAutofit fontScale="90000"/>
          </a:bodyPr>
          <a:lstStyle/>
          <a:p>
            <a:r>
              <a:rPr lang="en-US" sz="5300" dirty="0" smtClean="0">
                <a:solidFill>
                  <a:schemeClr val="tx2"/>
                </a:solidFill>
              </a:rPr>
              <a:t>Pub/Dist/Manuf</a:t>
            </a:r>
            <a:r>
              <a:rPr lang="en-US" sz="5300" dirty="0">
                <a:solidFill>
                  <a:schemeClr val="tx2"/>
                </a:solidFill>
              </a:rPr>
              <a:t>/© cont’d</a:t>
            </a:r>
            <a:r>
              <a:rPr lang="en-US" sz="5300" dirty="0" smtClean="0">
                <a:solidFill>
                  <a:schemeClr val="tx2"/>
                </a:solidFill>
              </a:rPr>
              <a:t/>
            </a:r>
            <a:br>
              <a:rPr lang="en-US" sz="5300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MARC 264, 2</a:t>
            </a:r>
            <a:r>
              <a:rPr lang="en-US" baseline="30000" dirty="0" smtClean="0">
                <a:solidFill>
                  <a:schemeClr val="tx2"/>
                </a:solidFill>
              </a:rPr>
              <a:t>nd</a:t>
            </a:r>
            <a:r>
              <a:rPr lang="en-US" dirty="0" smtClean="0">
                <a:solidFill>
                  <a:schemeClr val="tx2"/>
                </a:solidFill>
              </a:rPr>
              <a:t> ind. </a:t>
            </a:r>
            <a:r>
              <a:rPr lang="en-US" dirty="0">
                <a:solidFill>
                  <a:schemeClr val="tx2"/>
                </a:solidFill>
              </a:rPr>
              <a:t>1–4 </a:t>
            </a:r>
            <a:r>
              <a:rPr lang="en-US" dirty="0" smtClean="0">
                <a:solidFill>
                  <a:schemeClr val="tx2"/>
                </a:solidFill>
              </a:rPr>
              <a:t>• RDA </a:t>
            </a:r>
            <a:r>
              <a:rPr lang="en-US" dirty="0">
                <a:solidFill>
                  <a:schemeClr val="tx2"/>
                </a:solidFill>
              </a:rPr>
              <a:t>2.8–2.11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058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What is the date of publication of a moving image resource?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Different date sources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Frames/screens within the resource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Disc/cassette label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Container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Accompanying material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Different bibliographic “events”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Original production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Theatrical release date/television broadcast date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Release in earlier video format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Copyrights  of design or accompanying material</a:t>
            </a: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37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472535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793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74638"/>
            <a:ext cx="8305800" cy="1600200"/>
          </a:xfrm>
        </p:spPr>
        <p:txBody>
          <a:bodyPr>
            <a:normAutofit fontScale="90000"/>
          </a:bodyPr>
          <a:lstStyle/>
          <a:p>
            <a:r>
              <a:rPr lang="en-US" sz="5300" dirty="0" smtClean="0">
                <a:solidFill>
                  <a:schemeClr val="tx2"/>
                </a:solidFill>
              </a:rPr>
              <a:t>Pub/Dist/Manuf</a:t>
            </a:r>
            <a:r>
              <a:rPr lang="en-US" sz="5300" dirty="0">
                <a:solidFill>
                  <a:schemeClr val="tx2"/>
                </a:solidFill>
              </a:rPr>
              <a:t>/© cont’d</a:t>
            </a:r>
            <a:r>
              <a:rPr lang="en-US" sz="5300" dirty="0" smtClean="0">
                <a:solidFill>
                  <a:schemeClr val="tx2"/>
                </a:solidFill>
              </a:rPr>
              <a:t/>
            </a:r>
            <a:br>
              <a:rPr lang="en-US" sz="5300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MARC 264, 2</a:t>
            </a:r>
            <a:r>
              <a:rPr lang="en-US" baseline="30000" dirty="0" smtClean="0">
                <a:solidFill>
                  <a:schemeClr val="tx2"/>
                </a:solidFill>
              </a:rPr>
              <a:t>nd</a:t>
            </a:r>
            <a:r>
              <a:rPr lang="en-US" dirty="0" smtClean="0">
                <a:solidFill>
                  <a:schemeClr val="tx2"/>
                </a:solidFill>
              </a:rPr>
              <a:t> ind. </a:t>
            </a:r>
            <a:r>
              <a:rPr lang="en-US" dirty="0">
                <a:solidFill>
                  <a:schemeClr val="tx2"/>
                </a:solidFill>
              </a:rPr>
              <a:t>1–4 </a:t>
            </a:r>
            <a:r>
              <a:rPr lang="en-US" dirty="0" smtClean="0">
                <a:solidFill>
                  <a:schemeClr val="tx2"/>
                </a:solidFill>
              </a:rPr>
              <a:t>• RDA </a:t>
            </a:r>
            <a:r>
              <a:rPr lang="en-US" dirty="0">
                <a:solidFill>
                  <a:schemeClr val="tx2"/>
                </a:solidFill>
              </a:rPr>
              <a:t>2.8–2.11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90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Dates from the preferred source are most important, but consider other factors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See OCLC guidelines on earliest possible publication date for moving image media formats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e.g., no U.S. DVD can have a publication date earlier than 1997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38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779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74638"/>
            <a:ext cx="8305800" cy="1477962"/>
          </a:xfrm>
        </p:spPr>
        <p:txBody>
          <a:bodyPr>
            <a:normAutofit fontScale="90000"/>
          </a:bodyPr>
          <a:lstStyle/>
          <a:p>
            <a:r>
              <a:rPr lang="en-US" sz="5300" dirty="0">
                <a:solidFill>
                  <a:schemeClr val="tx2"/>
                </a:solidFill>
              </a:rPr>
              <a:t>Pub/Dist/Manuf</a:t>
            </a:r>
            <a:r>
              <a:rPr lang="en-US" sz="5300" dirty="0" smtClean="0">
                <a:solidFill>
                  <a:schemeClr val="tx2"/>
                </a:solidFill>
              </a:rPr>
              <a:t>/© </a:t>
            </a:r>
            <a:br>
              <a:rPr lang="en-US" sz="5300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MARC </a:t>
            </a:r>
            <a:r>
              <a:rPr lang="en-US" dirty="0">
                <a:solidFill>
                  <a:schemeClr val="tx2"/>
                </a:solidFill>
              </a:rPr>
              <a:t>264, 2</a:t>
            </a:r>
            <a:r>
              <a:rPr lang="en-US" baseline="30000" dirty="0">
                <a:solidFill>
                  <a:schemeClr val="tx2"/>
                </a:solidFill>
              </a:rPr>
              <a:t>nd</a:t>
            </a:r>
            <a:r>
              <a:rPr lang="en-US" dirty="0">
                <a:solidFill>
                  <a:schemeClr val="tx2"/>
                </a:solidFill>
              </a:rPr>
              <a:t> ind. 1–4 • RDA 2.8–2.11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Examples: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3000" dirty="0" smtClean="0">
                <a:latin typeface="ALA BT Courier" panose="02070509030505020404" pitchFamily="50" charset="2"/>
              </a:rPr>
              <a:t>264 _1 $a Burbank, CA : $b Warner 	Home Video, $c [2005]</a:t>
            </a:r>
          </a:p>
          <a:p>
            <a:pPr marL="0" indent="0">
              <a:buNone/>
            </a:pPr>
            <a:r>
              <a:rPr lang="en-US" sz="3000" dirty="0" smtClean="0">
                <a:latin typeface="ALA BT Courier" panose="02070509030505020404" pitchFamily="50" charset="2"/>
              </a:rPr>
              <a:t>264 _1 $a Beverly Hills, California 	: $b Twentieth Century Fox Home 	Entertainment, $c [2014]</a:t>
            </a:r>
          </a:p>
          <a:p>
            <a:pPr marL="0" indent="0">
              <a:buNone/>
            </a:pPr>
            <a:r>
              <a:rPr lang="en-US" sz="3000" dirty="0" smtClean="0">
                <a:latin typeface="ALA BT Courier" panose="02070509030505020404" pitchFamily="50" charset="2"/>
              </a:rPr>
              <a:t>264 _4 $c </a:t>
            </a:r>
            <a:r>
              <a:rPr lang="en-US" sz="3000" dirty="0" smtClean="0">
                <a:latin typeface="Calibri"/>
              </a:rPr>
              <a:t>©</a:t>
            </a:r>
            <a:r>
              <a:rPr lang="en-US" sz="3000" dirty="0" smtClean="0">
                <a:latin typeface="ALA BT Courier" panose="02070509030505020404" pitchFamily="50" charset="2"/>
              </a:rPr>
              <a:t>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39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679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/>
                </a:solidFill>
              </a:rPr>
              <a:t>Preliminaries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6553200" cy="175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what you need to think about first</a:t>
            </a:r>
            <a:endParaRPr lang="en-US" sz="3600" dirty="0">
              <a:solidFill>
                <a:schemeClr val="tx2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80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74638"/>
            <a:ext cx="83058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Exercise: Publication Statement etc.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40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303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74638"/>
            <a:ext cx="8305800" cy="1600200"/>
          </a:xfrm>
        </p:spPr>
        <p:txBody>
          <a:bodyPr>
            <a:normAutofit fontScale="90000"/>
          </a:bodyPr>
          <a:lstStyle/>
          <a:p>
            <a:r>
              <a:rPr lang="en-US" sz="5300" dirty="0" smtClean="0">
                <a:solidFill>
                  <a:schemeClr val="tx2"/>
                </a:solidFill>
              </a:rPr>
              <a:t>Pub/Dist/Manuf</a:t>
            </a:r>
            <a:r>
              <a:rPr lang="en-US" sz="5300" dirty="0">
                <a:solidFill>
                  <a:schemeClr val="tx2"/>
                </a:solidFill>
              </a:rPr>
              <a:t>/© cont’d</a:t>
            </a:r>
            <a:r>
              <a:rPr lang="en-US" sz="5300" dirty="0" smtClean="0">
                <a:solidFill>
                  <a:schemeClr val="tx2"/>
                </a:solidFill>
              </a:rPr>
              <a:t/>
            </a:r>
            <a:br>
              <a:rPr lang="en-US" sz="5300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MARC 264, 2</a:t>
            </a:r>
            <a:r>
              <a:rPr lang="en-US" baseline="30000" dirty="0" smtClean="0">
                <a:solidFill>
                  <a:schemeClr val="tx2"/>
                </a:solidFill>
              </a:rPr>
              <a:t>nd</a:t>
            </a:r>
            <a:r>
              <a:rPr lang="en-US" dirty="0" smtClean="0">
                <a:solidFill>
                  <a:schemeClr val="tx2"/>
                </a:solidFill>
              </a:rPr>
              <a:t> ind. </a:t>
            </a:r>
            <a:r>
              <a:rPr lang="en-US" dirty="0">
                <a:solidFill>
                  <a:schemeClr val="tx2"/>
                </a:solidFill>
              </a:rPr>
              <a:t>1–4 </a:t>
            </a:r>
            <a:r>
              <a:rPr lang="en-US" dirty="0" smtClean="0">
                <a:solidFill>
                  <a:schemeClr val="tx2"/>
                </a:solidFill>
              </a:rPr>
              <a:t>• RDA </a:t>
            </a:r>
            <a:r>
              <a:rPr lang="en-US" dirty="0">
                <a:solidFill>
                  <a:schemeClr val="tx2"/>
                </a:solidFill>
              </a:rPr>
              <a:t>2.8–2.11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>
                <a:solidFill>
                  <a:schemeClr val="tx2"/>
                </a:solidFill>
              </a:rPr>
              <a:t>Fixed Field coding for rereleases of theatrical films or television programs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Includes substantial new or extra </a:t>
            </a:r>
            <a:r>
              <a:rPr lang="en-US" dirty="0" smtClean="0">
                <a:solidFill>
                  <a:schemeClr val="tx2"/>
                </a:solidFill>
              </a:rPr>
              <a:t>material:</a:t>
            </a:r>
            <a:endParaRPr lang="en-US" dirty="0">
              <a:solidFill>
                <a:schemeClr val="tx2"/>
              </a:solidFill>
            </a:endParaRPr>
          </a:p>
          <a:p>
            <a:pPr lvl="2"/>
            <a:r>
              <a:rPr lang="en-US" sz="2500" dirty="0">
                <a:solidFill>
                  <a:schemeClr val="tx2"/>
                </a:solidFill>
              </a:rPr>
              <a:t>DtSt = s</a:t>
            </a:r>
          </a:p>
          <a:p>
            <a:pPr lvl="2"/>
            <a:r>
              <a:rPr lang="en-US" sz="2500" dirty="0">
                <a:solidFill>
                  <a:schemeClr val="tx2"/>
                </a:solidFill>
              </a:rPr>
              <a:t>Date 1 = publication date of the resource in hand</a:t>
            </a:r>
          </a:p>
          <a:p>
            <a:pPr lvl="2"/>
            <a:r>
              <a:rPr lang="en-US" sz="2500" dirty="0">
                <a:solidFill>
                  <a:schemeClr val="tx2"/>
                </a:solidFill>
              </a:rPr>
              <a:t>Date 2 = blank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Unadorned:</a:t>
            </a:r>
          </a:p>
          <a:p>
            <a:pPr lvl="2"/>
            <a:r>
              <a:rPr lang="en-US" sz="2500" dirty="0" smtClean="0">
                <a:solidFill>
                  <a:schemeClr val="tx2"/>
                </a:solidFill>
              </a:rPr>
              <a:t>DtSt = p</a:t>
            </a:r>
          </a:p>
          <a:p>
            <a:pPr lvl="2"/>
            <a:r>
              <a:rPr lang="en-US" sz="2500" dirty="0" smtClean="0">
                <a:solidFill>
                  <a:schemeClr val="tx2"/>
                </a:solidFill>
              </a:rPr>
              <a:t>Date 1 = publication date of the resource in hand</a:t>
            </a:r>
          </a:p>
          <a:p>
            <a:pPr lvl="2"/>
            <a:r>
              <a:rPr lang="en-US" sz="2500" dirty="0" smtClean="0">
                <a:solidFill>
                  <a:schemeClr val="tx2"/>
                </a:solidFill>
              </a:rPr>
              <a:t>Date 2 = date of original release or broadcast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In either case, include a note about the date of original release or broadcast (will discuss later)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41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2460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70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Exercise: Pub. Date Fixed Fields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42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510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Series Statement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490 • RDA 2.12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90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Core: Title proper, ISSN, and numbering of series and subseries</a:t>
            </a:r>
          </a:p>
          <a:p>
            <a:r>
              <a:rPr lang="en-US" dirty="0">
                <a:solidFill>
                  <a:schemeClr val="tx2"/>
                </a:solidFill>
              </a:rPr>
              <a:t>May take from outside the resource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Does not include television series; these titles are recorded as work/expression AAP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Check NAF, make sure it really is a series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43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212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Exercise: Series Statement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44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216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ISBN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020 • RDA 2.15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90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Core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May </a:t>
            </a:r>
            <a:r>
              <a:rPr lang="en-US" dirty="0">
                <a:solidFill>
                  <a:schemeClr val="tx2"/>
                </a:solidFill>
              </a:rPr>
              <a:t>take from </a:t>
            </a:r>
            <a:r>
              <a:rPr lang="en-US" dirty="0" smtClean="0">
                <a:solidFill>
                  <a:schemeClr val="tx2"/>
                </a:solidFill>
              </a:rPr>
              <a:t>any source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Record as an ISBN only if identified as such on the source of information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other kinds of numbers may look like an ISBN; will discuss next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45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427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Universal Product Code (UPC)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024, 1</a:t>
            </a:r>
            <a:r>
              <a:rPr lang="en-US" sz="4000" baseline="30000" dirty="0" smtClean="0">
                <a:solidFill>
                  <a:schemeClr val="tx2"/>
                </a:solidFill>
              </a:rPr>
              <a:t>st</a:t>
            </a:r>
            <a:r>
              <a:rPr lang="en-US" sz="4000" dirty="0" smtClean="0">
                <a:solidFill>
                  <a:schemeClr val="tx2"/>
                </a:solidFill>
              </a:rPr>
              <a:t> ind. 1 • RDA 2.15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90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Core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Consists of 12 digits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May be redundant with ISBN; if so, record if necessary for user tasks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46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457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Universal Product Code (UPC)</a:t>
            </a:r>
            <a:br>
              <a:rPr lang="en-US" sz="5400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MARC 024, 1</a:t>
            </a:r>
            <a:r>
              <a:rPr lang="en-US" baseline="30000" dirty="0">
                <a:solidFill>
                  <a:schemeClr val="tx2"/>
                </a:solidFill>
              </a:rPr>
              <a:t>st</a:t>
            </a:r>
            <a:r>
              <a:rPr lang="en-US" dirty="0">
                <a:solidFill>
                  <a:schemeClr val="tx2"/>
                </a:solidFill>
              </a:rPr>
              <a:t> ind. 1 • RDA 2.15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Examples: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000" dirty="0" smtClean="0">
                <a:latin typeface="ALA BT Courier" panose="02070509030505020404" pitchFamily="50" charset="2"/>
              </a:rPr>
              <a:t>024 1_ $a 024543880967</a:t>
            </a:r>
          </a:p>
          <a:p>
            <a:pPr marL="0" indent="0">
              <a:buNone/>
            </a:pPr>
            <a:r>
              <a:rPr lang="en-US" sz="3000" dirty="0">
                <a:latin typeface="ALA BT Courier" panose="02070509030505020404" pitchFamily="50" charset="2"/>
              </a:rPr>
              <a:t>024 1_ </a:t>
            </a:r>
            <a:r>
              <a:rPr lang="en-US" sz="3000" dirty="0" smtClean="0">
                <a:latin typeface="ALA BT Courier" panose="02070509030505020404" pitchFamily="50" charset="2"/>
              </a:rPr>
              <a:t>$a 738329131920</a:t>
            </a:r>
            <a:endParaRPr lang="en-US" sz="3000" dirty="0">
              <a:latin typeface="ALA BT Courier" panose="02070509030505020404" pitchFamily="50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47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894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274638"/>
            <a:ext cx="89154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International Article Number (EAN)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024, 1</a:t>
            </a:r>
            <a:r>
              <a:rPr lang="en-US" sz="4000" baseline="30000" dirty="0" smtClean="0">
                <a:solidFill>
                  <a:schemeClr val="tx2"/>
                </a:solidFill>
              </a:rPr>
              <a:t>st</a:t>
            </a:r>
            <a:r>
              <a:rPr lang="en-US" sz="4000" dirty="0" smtClean="0">
                <a:solidFill>
                  <a:schemeClr val="tx2"/>
                </a:solidFill>
              </a:rPr>
              <a:t> ind. 3 • RDA 2.15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90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Core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Consists of 13 digits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May be redundant with ISBN; </a:t>
            </a:r>
            <a:r>
              <a:rPr lang="en-US" dirty="0">
                <a:solidFill>
                  <a:schemeClr val="tx2"/>
                </a:solidFill>
              </a:rPr>
              <a:t>if so, record </a:t>
            </a:r>
            <a:r>
              <a:rPr lang="en-US" dirty="0" smtClean="0">
                <a:solidFill>
                  <a:schemeClr val="tx2"/>
                </a:solidFill>
              </a:rPr>
              <a:t>if </a:t>
            </a:r>
            <a:r>
              <a:rPr lang="en-US" dirty="0">
                <a:solidFill>
                  <a:schemeClr val="tx2"/>
                </a:solidFill>
              </a:rPr>
              <a:t>necessary for user tasks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48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677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Other identifiers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024, 1</a:t>
            </a:r>
            <a:r>
              <a:rPr lang="en-US" sz="4000" baseline="30000" dirty="0" smtClean="0">
                <a:solidFill>
                  <a:schemeClr val="tx2"/>
                </a:solidFill>
              </a:rPr>
              <a:t>st</a:t>
            </a:r>
            <a:r>
              <a:rPr lang="en-US" sz="4000" dirty="0" smtClean="0">
                <a:solidFill>
                  <a:schemeClr val="tx2"/>
                </a:solidFill>
              </a:rPr>
              <a:t> ind. 7 • RDA 2.15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90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Core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Digital Object Identifier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String of varying length beginning with “10”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Also needs</a:t>
            </a:r>
            <a:r>
              <a:rPr lang="en-US" sz="2400" dirty="0" smtClean="0">
                <a:solidFill>
                  <a:schemeClr val="tx2"/>
                </a:solidFill>
                <a:latin typeface="ALA BT Courier" panose="02070509030505020404" pitchFamily="50" charset="2"/>
              </a:rPr>
              <a:t> </a:t>
            </a:r>
            <a:r>
              <a:rPr lang="en-US" sz="2400" dirty="0" smtClean="0">
                <a:latin typeface="ALA BT Courier" panose="02070509030505020404" pitchFamily="50" charset="2"/>
              </a:rPr>
              <a:t>$2 doi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Global Trade Identification Number 14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Consists of 14 digits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Also needs</a:t>
            </a:r>
            <a:r>
              <a:rPr lang="en-US" sz="2400" dirty="0">
                <a:solidFill>
                  <a:schemeClr val="tx2"/>
                </a:solidFill>
                <a:latin typeface="ALA BT Courier" panose="02070509030505020404" pitchFamily="50" charset="2"/>
              </a:rPr>
              <a:t> </a:t>
            </a:r>
            <a:r>
              <a:rPr lang="en-US" sz="2400" dirty="0">
                <a:latin typeface="ALA BT Courier" panose="02070509030505020404" pitchFamily="50" charset="2"/>
              </a:rPr>
              <a:t>$2 </a:t>
            </a:r>
            <a:r>
              <a:rPr lang="en-US" sz="2400" dirty="0" smtClean="0">
                <a:latin typeface="ALA BT Courier" panose="02070509030505020404" pitchFamily="50" charset="2"/>
              </a:rPr>
              <a:t>gtin-14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49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019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1. Identify Mode of Issuance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See RDA 1.1.3:</a:t>
            </a:r>
          </a:p>
          <a:p>
            <a:pPr lvl="1"/>
            <a:r>
              <a:rPr lang="en-US" sz="3000" dirty="0">
                <a:solidFill>
                  <a:schemeClr val="tx2"/>
                </a:solidFill>
              </a:rPr>
              <a:t>“</a:t>
            </a:r>
            <a:r>
              <a:rPr lang="en-US" sz="3000" b="1" dirty="0">
                <a:solidFill>
                  <a:schemeClr val="tx2"/>
                </a:solidFill>
              </a:rPr>
              <a:t>Mode of </a:t>
            </a:r>
            <a:r>
              <a:rPr lang="en-US" sz="3000" b="1" dirty="0" smtClean="0">
                <a:solidFill>
                  <a:schemeClr val="tx2"/>
                </a:solidFill>
              </a:rPr>
              <a:t>issuance</a:t>
            </a:r>
            <a:r>
              <a:rPr lang="en-US" sz="3000" dirty="0">
                <a:solidFill>
                  <a:schemeClr val="tx2"/>
                </a:solidFill>
              </a:rPr>
              <a:t> </a:t>
            </a:r>
            <a:r>
              <a:rPr lang="en-US" sz="3000" dirty="0" smtClean="0">
                <a:solidFill>
                  <a:schemeClr val="tx2"/>
                </a:solidFill>
              </a:rPr>
              <a:t>is </a:t>
            </a:r>
            <a:r>
              <a:rPr lang="en-US" sz="3000" dirty="0">
                <a:solidFill>
                  <a:schemeClr val="tx2"/>
                </a:solidFill>
              </a:rPr>
              <a:t>a categorization reflecting whether a resource is issued in one or more parts, the way it is updated, and its intended termination</a:t>
            </a:r>
            <a:r>
              <a:rPr lang="en-US" sz="3000" dirty="0" smtClean="0">
                <a:solidFill>
                  <a:schemeClr val="tx2"/>
                </a:solidFill>
              </a:rPr>
              <a:t>.”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Today we will discuss</a:t>
            </a:r>
          </a:p>
          <a:p>
            <a:pPr lvl="1"/>
            <a:r>
              <a:rPr lang="en-US" sz="3000" dirty="0" smtClean="0">
                <a:solidFill>
                  <a:schemeClr val="tx2"/>
                </a:solidFill>
              </a:rPr>
              <a:t>single unit</a:t>
            </a:r>
          </a:p>
          <a:p>
            <a:pPr lvl="1"/>
            <a:r>
              <a:rPr lang="en-US" sz="3000" dirty="0" smtClean="0">
                <a:solidFill>
                  <a:schemeClr val="tx2"/>
                </a:solidFill>
              </a:rPr>
              <a:t>multipart monograph (aka MVM)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We will not discuss serials or integrating resources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371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Publisher Number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028, 1</a:t>
            </a:r>
            <a:r>
              <a:rPr lang="en-US" sz="4000" baseline="30000" dirty="0" smtClean="0">
                <a:solidFill>
                  <a:schemeClr val="tx2"/>
                </a:solidFill>
              </a:rPr>
              <a:t>st</a:t>
            </a:r>
            <a:r>
              <a:rPr lang="en-US" sz="4000" dirty="0" smtClean="0">
                <a:solidFill>
                  <a:schemeClr val="tx2"/>
                </a:solidFill>
              </a:rPr>
              <a:t> ind. 4 • RDA 2.15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90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Core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Number in $a: no standard format; transcribe as it appears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Publisher’s name in $b: same as 264 _1 $b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2</a:t>
            </a:r>
            <a:r>
              <a:rPr lang="en-US" baseline="30000" dirty="0" smtClean="0">
                <a:solidFill>
                  <a:schemeClr val="tx2"/>
                </a:solidFill>
              </a:rPr>
              <a:t>nd</a:t>
            </a:r>
            <a:r>
              <a:rPr lang="en-US" dirty="0" smtClean="0">
                <a:solidFill>
                  <a:schemeClr val="tx2"/>
                </a:solidFill>
              </a:rPr>
              <a:t> indicator usually </a:t>
            </a:r>
            <a:r>
              <a:rPr lang="en-US" sz="2800" dirty="0" smtClean="0">
                <a:latin typeface="ALA BT Courier" panose="02070509030505020404" pitchFamily="50" charset="2"/>
              </a:rPr>
              <a:t>2</a:t>
            </a:r>
            <a:endParaRPr lang="en-US" dirty="0" smtClean="0">
              <a:latin typeface="ALA BT Courier" panose="02070509030505020404" pitchFamily="50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50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550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Publisher Number</a:t>
            </a:r>
            <a:br>
              <a:rPr lang="en-US" sz="5400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MARC 028, 1</a:t>
            </a:r>
            <a:r>
              <a:rPr lang="en-US" baseline="30000" dirty="0">
                <a:solidFill>
                  <a:schemeClr val="tx2"/>
                </a:solidFill>
              </a:rPr>
              <a:t>st</a:t>
            </a:r>
            <a:r>
              <a:rPr lang="en-US" dirty="0">
                <a:solidFill>
                  <a:schemeClr val="tx2"/>
                </a:solidFill>
              </a:rPr>
              <a:t> ind. 4 • RDA 2.15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Examples: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000" dirty="0" smtClean="0">
                <a:latin typeface="ALA BT Courier" panose="02070509030505020404" pitchFamily="50" charset="2"/>
              </a:rPr>
              <a:t>028 42 $a 67705 $b Warner Home 	Video</a:t>
            </a:r>
          </a:p>
          <a:p>
            <a:pPr marL="0" indent="0">
              <a:buNone/>
            </a:pPr>
            <a:r>
              <a:rPr lang="en-US" sz="3000" dirty="0" smtClean="0">
                <a:latin typeface="ALA BT Courier" panose="02070509030505020404" pitchFamily="50" charset="2"/>
              </a:rPr>
              <a:t>028 42 $a 2288096 $b 20th Century 	Fox Home Entertainment</a:t>
            </a:r>
          </a:p>
          <a:p>
            <a:pPr marL="0" indent="0">
              <a:buNone/>
            </a:pPr>
            <a:r>
              <a:rPr lang="en-US" sz="3000" dirty="0" smtClean="0">
                <a:latin typeface="ALA BT Courier" panose="02070509030505020404" pitchFamily="50" charset="2"/>
              </a:rPr>
              <a:t>028 42 $a K1319 $b Alive Mind</a:t>
            </a:r>
            <a:endParaRPr lang="en-US" sz="3000" dirty="0">
              <a:latin typeface="ALA BT Courier" panose="02070509030505020404" pitchFamily="50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51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854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Stock Number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037 • RDA 2.15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90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Not Core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Record only if no other identifying numbers/ codes are available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Number in $a: no standard format; transcribe as it </a:t>
            </a:r>
            <a:r>
              <a:rPr lang="en-US" dirty="0" smtClean="0">
                <a:solidFill>
                  <a:schemeClr val="tx2"/>
                </a:solidFill>
              </a:rPr>
              <a:t>appears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Distributor’s </a:t>
            </a:r>
            <a:r>
              <a:rPr lang="en-US" dirty="0">
                <a:solidFill>
                  <a:schemeClr val="tx2"/>
                </a:solidFill>
              </a:rPr>
              <a:t>name in $b: same as 264 </a:t>
            </a:r>
            <a:r>
              <a:rPr lang="en-US" dirty="0" smtClean="0">
                <a:solidFill>
                  <a:schemeClr val="tx2"/>
                </a:solidFill>
              </a:rPr>
              <a:t>_2 </a:t>
            </a:r>
            <a:r>
              <a:rPr lang="en-US" dirty="0">
                <a:solidFill>
                  <a:schemeClr val="tx2"/>
                </a:solidFill>
              </a:rPr>
              <a:t>$b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52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98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300" dirty="0" smtClean="0">
                <a:solidFill>
                  <a:schemeClr val="tx2"/>
                </a:solidFill>
              </a:rPr>
              <a:t>Exercise: Identifier for the Manifestation</a:t>
            </a:r>
            <a:endParaRPr lang="en-US" sz="43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53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644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/>
                </a:solidFill>
              </a:rPr>
              <a:t>Carrier &amp; Content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together again!</a:t>
            </a:r>
          </a:p>
          <a:p>
            <a:r>
              <a:rPr lang="en-US" sz="3600" dirty="0" smtClean="0">
                <a:solidFill>
                  <a:schemeClr val="tx2"/>
                </a:solidFill>
              </a:rPr>
              <a:t>(that’s how they are in MARC)</a:t>
            </a:r>
            <a:endParaRPr lang="en-US" sz="3600" dirty="0">
              <a:solidFill>
                <a:schemeClr val="tx2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545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Extent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300 $a • RDA 3.4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Core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Tangible resources: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Record as number of units plus Carrier Type term, e.g.:</a:t>
            </a:r>
          </a:p>
          <a:p>
            <a:pPr lvl="2">
              <a:buClr>
                <a:schemeClr val="tx2"/>
              </a:buClr>
            </a:pPr>
            <a:r>
              <a:rPr lang="en-US" sz="2800" dirty="0" smtClean="0">
                <a:latin typeface="ALA BT Courier" panose="02070509030505020404" pitchFamily="50" charset="2"/>
              </a:rPr>
              <a:t>1 videodisc</a:t>
            </a:r>
          </a:p>
          <a:p>
            <a:pPr lvl="2">
              <a:buClr>
                <a:schemeClr val="tx2"/>
              </a:buClr>
            </a:pPr>
            <a:r>
              <a:rPr lang="en-US" sz="2800" dirty="0" smtClean="0">
                <a:latin typeface="ALA BT Courier" panose="02070509030505020404" pitchFamily="50" charset="2"/>
              </a:rPr>
              <a:t>2 film reels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“Term in common usage” is an allowable alternative, e.g.:</a:t>
            </a:r>
          </a:p>
          <a:p>
            <a:pPr lvl="2">
              <a:buClr>
                <a:schemeClr val="tx2"/>
              </a:buClr>
            </a:pPr>
            <a:r>
              <a:rPr lang="en-US" sz="2800" dirty="0" smtClean="0">
                <a:latin typeface="ALA BT Courier" panose="02070509030505020404" pitchFamily="50" charset="2"/>
              </a:rPr>
              <a:t>1 DVD</a:t>
            </a:r>
          </a:p>
          <a:p>
            <a:pPr marL="914400" lvl="2" indent="0">
              <a:buClr>
                <a:schemeClr val="tx2"/>
              </a:buClr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If common term is not recorded here, it must be recorded in 538 (will discuss later)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55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96335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372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Extent</a:t>
            </a:r>
            <a:br>
              <a:rPr lang="en-US" sz="5400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MARC 300 $a • RDA 3.4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Examples: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000" dirty="0" smtClean="0">
                <a:latin typeface="ALA BT Courier" panose="02070509030505020404" pitchFamily="50" charset="2"/>
              </a:rPr>
              <a:t>300 __ $a 3 videodiscs</a:t>
            </a:r>
          </a:p>
          <a:p>
            <a:pPr marL="0" indent="0">
              <a:buNone/>
            </a:pPr>
            <a:r>
              <a:rPr lang="en-US" sz="3000" dirty="0" smtClean="0">
                <a:latin typeface="ALA BT Courier" panose="02070509030505020404" pitchFamily="50" charset="2"/>
              </a:rPr>
              <a:t>300 __ $a 1 videodisc</a:t>
            </a:r>
            <a:endParaRPr lang="en-US" sz="3000" dirty="0">
              <a:latin typeface="ALA BT Courier" panose="02070509030505020404" pitchFamily="50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56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447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tx2"/>
                </a:solidFill>
              </a:rPr>
              <a:t>Extent cont’d</a:t>
            </a:r>
            <a:r>
              <a:rPr lang="en-US" sz="4800" dirty="0" smtClean="0">
                <a:solidFill>
                  <a:schemeClr val="tx2"/>
                </a:solidFill>
              </a:rPr>
              <a:t/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300 $a • RDA 3.4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Core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Online resources: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Record as “1 online resource” plus number and type of files, e.g.:</a:t>
            </a:r>
          </a:p>
          <a:p>
            <a:pPr lvl="2">
              <a:buClr>
                <a:schemeClr val="tx2"/>
              </a:buClr>
            </a:pPr>
            <a:r>
              <a:rPr lang="en-US" sz="2800" dirty="0" smtClean="0">
                <a:latin typeface="ALA BT Courier" panose="02070509030505020404" pitchFamily="50" charset="2"/>
              </a:rPr>
              <a:t>1 online resource (1 video file)</a:t>
            </a:r>
          </a:p>
          <a:p>
            <a:pPr lvl="1">
              <a:buClr>
                <a:schemeClr val="tx2"/>
              </a:buClr>
            </a:pPr>
            <a:r>
              <a:rPr lang="en-US" sz="3200" dirty="0" smtClean="0">
                <a:solidFill>
                  <a:schemeClr val="tx2"/>
                </a:solidFill>
              </a:rPr>
              <a:t>May include additional file type details, e.g.:</a:t>
            </a:r>
          </a:p>
          <a:p>
            <a:pPr lvl="2">
              <a:buClr>
                <a:schemeClr val="tx2"/>
              </a:buClr>
            </a:pPr>
            <a:r>
              <a:rPr lang="en-US" sz="2800" dirty="0">
                <a:latin typeface="ALA BT Courier" panose="02070509030505020404" pitchFamily="50" charset="2"/>
              </a:rPr>
              <a:t>1 online resource (1 </a:t>
            </a:r>
            <a:r>
              <a:rPr lang="en-US" sz="2800" dirty="0" smtClean="0">
                <a:latin typeface="ALA BT Courier" panose="02070509030505020404" pitchFamily="50" charset="2"/>
              </a:rPr>
              <a:t>streaming video file)</a:t>
            </a:r>
          </a:p>
          <a:p>
            <a:pPr marL="914400" lvl="2" indent="0">
              <a:buClr>
                <a:schemeClr val="tx2"/>
              </a:buClr>
              <a:buNone/>
            </a:pPr>
            <a:r>
              <a:rPr lang="en-US" sz="3000" dirty="0" smtClean="0">
                <a:solidFill>
                  <a:schemeClr val="tx2"/>
                </a:solidFill>
              </a:rPr>
              <a:t>Don’t include file type details if you are following PCC provider-neutral guidelines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57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96335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409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Duration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300 $a • RDA 7.22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90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Core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May be recorded here; must be recorded elsewhere (will discuss shortly)</a:t>
            </a:r>
          </a:p>
          <a:p>
            <a:r>
              <a:rPr lang="en-US" dirty="0">
                <a:solidFill>
                  <a:schemeClr val="tx2"/>
                </a:solidFill>
              </a:rPr>
              <a:t>Record here as </a:t>
            </a:r>
            <a:r>
              <a:rPr lang="en-US" dirty="0" smtClean="0">
                <a:latin typeface="ALA BT Courier" panose="02070509030505020404" pitchFamily="50" charset="2"/>
              </a:rPr>
              <a:t>(</a:t>
            </a:r>
            <a:r>
              <a:rPr lang="en-US" i="1" dirty="0" smtClean="0">
                <a:latin typeface="ALA BT Courier" panose="02070509030505020404" pitchFamily="50" charset="2"/>
              </a:rPr>
              <a:t>mm</a:t>
            </a:r>
            <a:r>
              <a:rPr lang="en-US" dirty="0" smtClean="0">
                <a:latin typeface="ALA BT Courier" panose="02070509030505020404" pitchFamily="50" charset="2"/>
              </a:rPr>
              <a:t> </a:t>
            </a:r>
            <a:r>
              <a:rPr lang="en-US" dirty="0">
                <a:latin typeface="ALA BT Courier" panose="02070509030505020404" pitchFamily="50" charset="2"/>
              </a:rPr>
              <a:t>min., </a:t>
            </a:r>
            <a:r>
              <a:rPr lang="en-US" i="1" dirty="0" smtClean="0">
                <a:latin typeface="ALA BT Courier" panose="02070509030505020404" pitchFamily="50" charset="2"/>
              </a:rPr>
              <a:t>ss</a:t>
            </a:r>
            <a:r>
              <a:rPr lang="en-US" dirty="0" smtClean="0">
                <a:latin typeface="ALA BT Courier" panose="02070509030505020404" pitchFamily="50" charset="2"/>
              </a:rPr>
              <a:t> </a:t>
            </a:r>
            <a:r>
              <a:rPr lang="en-US" dirty="0">
                <a:latin typeface="ALA BT Courier" panose="02070509030505020404" pitchFamily="50" charset="2"/>
              </a:rPr>
              <a:t>sec.)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Record </a:t>
            </a:r>
            <a:r>
              <a:rPr lang="en-US" dirty="0">
                <a:solidFill>
                  <a:schemeClr val="tx2"/>
                </a:solidFill>
              </a:rPr>
              <a:t>here only </a:t>
            </a:r>
            <a:r>
              <a:rPr lang="en-US" dirty="0" smtClean="0">
                <a:solidFill>
                  <a:schemeClr val="tx2"/>
                </a:solidFill>
              </a:rPr>
              <a:t>the duration of the title(s) identified in 245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58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900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Duration</a:t>
            </a:r>
            <a:br>
              <a:rPr lang="en-US" sz="5400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MARC 300 $a • RDA 7.22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Examples: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latin typeface="ALA BT Courier" panose="02070509030505020404" pitchFamily="50" charset="2"/>
              </a:rPr>
              <a:t>300 __ $a </a:t>
            </a:r>
            <a: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3 videodiscs 	</a:t>
            </a:r>
            <a:r>
              <a:rPr lang="en-US" sz="3000" dirty="0" smtClean="0">
                <a:latin typeface="ALA BT Courier" panose="02070509030505020404" pitchFamily="50" charset="2"/>
              </a:rPr>
              <a:t>(approximately 103 min.)</a:t>
            </a:r>
          </a:p>
          <a:p>
            <a:pPr marL="0" indent="0">
              <a:buNone/>
            </a:pPr>
            <a:r>
              <a:rPr lang="en-US" sz="3000" dirty="0" smtClean="0">
                <a:latin typeface="ALA BT Courier" panose="02070509030505020404" pitchFamily="50" charset="2"/>
              </a:rPr>
              <a:t>300 __ $a </a:t>
            </a:r>
            <a: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1 videodisc </a:t>
            </a:r>
            <a:r>
              <a:rPr lang="en-US" sz="3000" dirty="0" smtClean="0">
                <a:latin typeface="ALA BT Courier" panose="02070509030505020404" pitchFamily="50" charset="2"/>
              </a:rPr>
              <a:t>(82 min.) </a:t>
            </a:r>
            <a:endParaRPr lang="en-US" sz="3000" dirty="0">
              <a:latin typeface="ALA BT Courier" panose="02070509030505020404" pitchFamily="50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59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396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2. Decide upon Type of Description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See RDA 1.5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Comprehensive: describe the resource as a whole</a:t>
            </a:r>
          </a:p>
          <a:p>
            <a:pPr lvl="2"/>
            <a:r>
              <a:rPr lang="en-US" sz="2600" dirty="0" smtClean="0">
                <a:solidFill>
                  <a:schemeClr val="tx2"/>
                </a:solidFill>
              </a:rPr>
              <a:t>Single unit: may contain multiple works</a:t>
            </a:r>
          </a:p>
          <a:p>
            <a:pPr lvl="2"/>
            <a:r>
              <a:rPr lang="en-US" sz="2600" dirty="0" smtClean="0">
                <a:solidFill>
                  <a:schemeClr val="tx2"/>
                </a:solidFill>
              </a:rPr>
              <a:t>Multi-unit set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Analytical: describe part of a larger resource</a:t>
            </a:r>
          </a:p>
          <a:p>
            <a:pPr lvl="2"/>
            <a:r>
              <a:rPr lang="en-US" sz="2600" dirty="0" smtClean="0">
                <a:solidFill>
                  <a:schemeClr val="tx2"/>
                </a:solidFill>
              </a:rPr>
              <a:t>Single unit: if it contains multiple works, can describe each one on a separate bib</a:t>
            </a:r>
          </a:p>
          <a:p>
            <a:pPr lvl="2"/>
            <a:r>
              <a:rPr lang="en-US" sz="2600" dirty="0" smtClean="0">
                <a:solidFill>
                  <a:schemeClr val="tx2"/>
                </a:solidFill>
              </a:rPr>
              <a:t>Multi-unit set: can describe each unit on a separate bib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Can be both at the same time, e.g. a single unit containing multiple works that also is part of a series</a:t>
            </a:r>
          </a:p>
          <a:p>
            <a:pPr lvl="1"/>
            <a:r>
              <a:rPr lang="en-US" sz="2600" dirty="0" smtClean="0">
                <a:solidFill>
                  <a:schemeClr val="tx2"/>
                </a:solidFill>
              </a:rPr>
              <a:t>(Hierarchical: per PCC, don’t do it; can’t do it with MARC)</a:t>
            </a:r>
            <a:endParaRPr lang="en-US" sz="2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666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Sound Content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300 $b • RDA 7.18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90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Not Core, but generally regarded as best practice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Record</a:t>
            </a:r>
            <a:r>
              <a:rPr lang="en-US" sz="2800" dirty="0" smtClean="0">
                <a:solidFill>
                  <a:schemeClr val="tx2"/>
                </a:solidFill>
                <a:latin typeface="ALA BT Courier" panose="02070509030505020404" pitchFamily="50" charset="2"/>
              </a:rPr>
              <a:t> </a:t>
            </a:r>
            <a:r>
              <a:rPr lang="en-US" sz="2800" dirty="0" smtClean="0">
                <a:latin typeface="ALA BT Courier" panose="02070509030505020404" pitchFamily="50" charset="2"/>
              </a:rPr>
              <a:t>sound</a:t>
            </a:r>
            <a:r>
              <a:rPr lang="en-US" sz="2800" dirty="0">
                <a:solidFill>
                  <a:schemeClr val="tx2"/>
                </a:solidFill>
                <a:latin typeface="ALA BT Courier" panose="02070509030505020404" pitchFamily="50" charset="2"/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or</a:t>
            </a:r>
            <a:r>
              <a:rPr lang="en-US" sz="2800" dirty="0" smtClean="0">
                <a:solidFill>
                  <a:schemeClr val="tx2"/>
                </a:solidFill>
                <a:latin typeface="ALA BT Courier" panose="02070509030505020404" pitchFamily="50" charset="2"/>
              </a:rPr>
              <a:t> </a:t>
            </a:r>
            <a:r>
              <a:rPr lang="en-US" sz="2800" dirty="0" smtClean="0">
                <a:latin typeface="ALA BT Courier" panose="02070509030505020404" pitchFamily="50" charset="2"/>
              </a:rPr>
              <a:t>silent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Use “silent” only for resources with no audio track whatsoever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 release of a silent film that includes musical accompaniment is not silent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60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890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Sound Content</a:t>
            </a:r>
            <a:br>
              <a:rPr lang="en-US" sz="5400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MARC 300 $b • RDA 7.18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Example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latin typeface="ALA BT Courier" panose="02070509030505020404" pitchFamily="50" charset="2"/>
              </a:rPr>
              <a:t>300 </a:t>
            </a:r>
            <a:r>
              <a:rPr lang="en-US" sz="3000" dirty="0">
                <a:latin typeface="ALA BT Courier" panose="02070509030505020404" pitchFamily="50" charset="2"/>
              </a:rPr>
              <a:t>__ </a:t>
            </a:r>
            <a: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$a 3 </a:t>
            </a: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videodiscs </a:t>
            </a:r>
            <a: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	(</a:t>
            </a: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approximately 103 min</a:t>
            </a:r>
            <a: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.) :    	</a:t>
            </a:r>
            <a:r>
              <a:rPr lang="en-US" sz="3000" dirty="0" smtClean="0">
                <a:latin typeface="ALA BT Courier" panose="02070509030505020404" pitchFamily="50" charset="2"/>
              </a:rPr>
              <a:t>$b sound,</a:t>
            </a:r>
            <a:endParaRPr lang="en-US" sz="3000" dirty="0">
              <a:latin typeface="ALA BT Courier" panose="02070509030505020404" pitchFamily="50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61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167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Color Content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300 $b • RDA 7.17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908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Not Core, but generally regarded as best practice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Record per RDA 7.17.3, e.g.:</a:t>
            </a:r>
          </a:p>
          <a:p>
            <a:pPr lvl="1">
              <a:buClr>
                <a:schemeClr val="tx2"/>
              </a:buClr>
            </a:pPr>
            <a:r>
              <a:rPr lang="en-US" dirty="0" smtClean="0">
                <a:latin typeface="ALA BT Courier" panose="02070509030505020404" pitchFamily="50" charset="2"/>
              </a:rPr>
              <a:t>color</a:t>
            </a:r>
          </a:p>
          <a:p>
            <a:pPr lvl="1">
              <a:buClr>
                <a:schemeClr val="tx2"/>
              </a:buClr>
            </a:pPr>
            <a:r>
              <a:rPr lang="en-US" dirty="0" smtClean="0">
                <a:latin typeface="ALA BT Courier" panose="02070509030505020404" pitchFamily="50" charset="2"/>
              </a:rPr>
              <a:t>black and white</a:t>
            </a:r>
          </a:p>
          <a:p>
            <a:pPr lvl="1">
              <a:buClr>
                <a:schemeClr val="tx2"/>
              </a:buClr>
            </a:pPr>
            <a:r>
              <a:rPr lang="en-US" dirty="0" smtClean="0">
                <a:latin typeface="ALA BT Courier" panose="02070509030505020404" pitchFamily="50" charset="2"/>
              </a:rPr>
              <a:t>color with black and white sequences</a:t>
            </a:r>
          </a:p>
          <a:p>
            <a:pPr>
              <a:buClr>
                <a:schemeClr val="tx2"/>
              </a:buClr>
            </a:pPr>
            <a:r>
              <a:rPr lang="en-US" dirty="0">
                <a:solidFill>
                  <a:schemeClr val="tx2"/>
                </a:solidFill>
              </a:rPr>
              <a:t>Also recorded in </a:t>
            </a:r>
            <a:r>
              <a:rPr lang="en-US" dirty="0" smtClean="0">
                <a:solidFill>
                  <a:schemeClr val="tx2"/>
                </a:solidFill>
              </a:rPr>
              <a:t>007; </a:t>
            </a:r>
            <a:r>
              <a:rPr lang="en-US" dirty="0">
                <a:solidFill>
                  <a:schemeClr val="tx2"/>
                </a:solidFill>
              </a:rPr>
              <a:t>will discuss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62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11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Color Content</a:t>
            </a:r>
            <a:br>
              <a:rPr lang="en-US" sz="5400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MARC 300 $b • RDA 7.17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Examples: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latin typeface="ALA BT Courier" panose="02070509030505020404" pitchFamily="50" charset="2"/>
              </a:rPr>
              <a:t>300 </a:t>
            </a:r>
            <a:r>
              <a:rPr lang="en-US" sz="3000" dirty="0">
                <a:latin typeface="ALA BT Courier" panose="02070509030505020404" pitchFamily="50" charset="2"/>
              </a:rPr>
              <a:t>__ </a:t>
            </a:r>
            <a: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$a 3 videodiscs 	(</a:t>
            </a: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approximately 103 min.) </a:t>
            </a:r>
            <a: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:    	</a:t>
            </a:r>
            <a:r>
              <a:rPr lang="en-US" sz="3000" dirty="0" smtClean="0">
                <a:latin typeface="ALA BT Courier" panose="02070509030505020404" pitchFamily="50" charset="2"/>
              </a:rPr>
              <a:t>$b </a:t>
            </a:r>
            <a: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sound, </a:t>
            </a:r>
            <a:r>
              <a:rPr lang="en-US" sz="3000" dirty="0" smtClean="0">
                <a:latin typeface="ALA BT Courier" panose="02070509030505020404" pitchFamily="50" charset="2"/>
              </a:rPr>
              <a:t>color with sepia 	sequences ;</a:t>
            </a:r>
          </a:p>
          <a:p>
            <a:pPr marL="0" indent="0">
              <a:buNone/>
            </a:pPr>
            <a:r>
              <a:rPr lang="en-US" sz="3000" dirty="0">
                <a:latin typeface="ALA BT Courier" panose="02070509030505020404" pitchFamily="50" charset="2"/>
              </a:rPr>
              <a:t>300 __ </a:t>
            </a:r>
            <a: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$a 1 </a:t>
            </a: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videodisc (82 min.) </a:t>
            </a:r>
            <a: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: 	</a:t>
            </a:r>
            <a:r>
              <a:rPr lang="en-US" sz="3000" dirty="0" smtClean="0">
                <a:latin typeface="ALA BT Courier" panose="02070509030505020404" pitchFamily="50" charset="2"/>
              </a:rPr>
              <a:t>$b </a:t>
            </a:r>
            <a: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sound, </a:t>
            </a:r>
            <a:r>
              <a:rPr lang="en-US" sz="3000" dirty="0" smtClean="0">
                <a:latin typeface="ALA BT Courier" panose="02070509030505020404" pitchFamily="50" charset="2"/>
              </a:rPr>
              <a:t>color ;</a:t>
            </a:r>
            <a:endParaRPr lang="en-US" sz="3000" dirty="0">
              <a:latin typeface="ALA BT Courier" panose="02070509030505020404" pitchFamily="50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63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545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Dimensions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300 $c • RDA 3.5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908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Core for tangible resources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Record diameter of discs in inches per UCB PS 3.5.1.4.4 (OK to accept cm in copy)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Record width of film and tape in mm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Examples: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DVD or Blu-ray: </a:t>
            </a:r>
            <a:r>
              <a:rPr lang="en-US" dirty="0" smtClean="0">
                <a:latin typeface="ALA BT Courier" panose="02070509030505020404" pitchFamily="50" charset="2"/>
              </a:rPr>
              <a:t>4 3/4 in.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VHS: </a:t>
            </a:r>
            <a:r>
              <a:rPr lang="en-US" dirty="0" smtClean="0">
                <a:latin typeface="ALA BT Courier" panose="02070509030505020404" pitchFamily="50" charset="2"/>
              </a:rPr>
              <a:t>13 mm</a:t>
            </a:r>
          </a:p>
          <a:p>
            <a:r>
              <a:rPr lang="en-US" dirty="0">
                <a:solidFill>
                  <a:schemeClr val="tx2"/>
                </a:solidFill>
              </a:rPr>
              <a:t>Also recorded in 007; will discuss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64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009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Dimensions</a:t>
            </a:r>
            <a:br>
              <a:rPr lang="en-US" sz="5400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MARC 300 $c • RDA 3.5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Example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latin typeface="ALA BT Courier" panose="02070509030505020404" pitchFamily="50" charset="2"/>
              </a:rPr>
              <a:t>300 </a:t>
            </a:r>
            <a:r>
              <a:rPr lang="en-US" sz="3000" dirty="0">
                <a:latin typeface="ALA BT Courier" panose="02070509030505020404" pitchFamily="50" charset="2"/>
              </a:rPr>
              <a:t>__ </a:t>
            </a:r>
            <a: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$a 3 videodiscs 	(</a:t>
            </a: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approximately 103 min.) </a:t>
            </a:r>
            <a: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:    	$</a:t>
            </a: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b sound, </a:t>
            </a:r>
            <a: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color </a:t>
            </a: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with black and </a:t>
            </a:r>
            <a: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	white sequences ; </a:t>
            </a:r>
            <a:r>
              <a:rPr lang="en-US" sz="3000" dirty="0" smtClean="0">
                <a:latin typeface="ALA BT Courier" panose="02070509030505020404" pitchFamily="50" charset="2"/>
              </a:rPr>
              <a:t>$c 4 3/4 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65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470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Exercise: MARC 300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66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476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Duration (again!)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306 • RDA 7.22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Core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Also may </a:t>
            </a:r>
            <a:r>
              <a:rPr lang="en-US" dirty="0">
                <a:solidFill>
                  <a:schemeClr val="tx2"/>
                </a:solidFill>
              </a:rPr>
              <a:t>record </a:t>
            </a:r>
            <a:r>
              <a:rPr lang="en-US" dirty="0" smtClean="0">
                <a:solidFill>
                  <a:schemeClr val="tx2"/>
                </a:solidFill>
              </a:rPr>
              <a:t>in 300 $a; </a:t>
            </a:r>
            <a:r>
              <a:rPr lang="en-US" dirty="0">
                <a:solidFill>
                  <a:schemeClr val="tx2"/>
                </a:solidFill>
              </a:rPr>
              <a:t>also must record </a:t>
            </a:r>
            <a:r>
              <a:rPr lang="en-US" dirty="0" smtClean="0">
                <a:solidFill>
                  <a:schemeClr val="tx2"/>
                </a:solidFill>
              </a:rPr>
              <a:t>in Fixed Field “</a:t>
            </a:r>
            <a:r>
              <a:rPr lang="en-US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en-US" dirty="0" smtClean="0">
                <a:solidFill>
                  <a:schemeClr val="tx2"/>
                </a:solidFill>
              </a:rPr>
              <a:t>”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Must record here if greater than 999 min.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Record here in form </a:t>
            </a:r>
            <a:r>
              <a:rPr lang="en-US" i="1" dirty="0" smtClean="0">
                <a:solidFill>
                  <a:schemeClr val="tx2"/>
                </a:solidFill>
              </a:rPr>
              <a:t>hhmmss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For resource with multiple parts:</a:t>
            </a:r>
          </a:p>
          <a:p>
            <a:pPr marL="400050" lvl="1" indent="0"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may record total playing time in single $a, or time of each part in separate $a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67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875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Duration (again!)</a:t>
            </a:r>
            <a:br>
              <a:rPr lang="en-US" sz="5400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MARC 306 • RDA 7.22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000" dirty="0" smtClean="0">
                <a:latin typeface="ALA BT Courier" panose="02070509030505020404" pitchFamily="50" charset="2"/>
              </a:rPr>
              <a:t>306 __ $a 014300</a:t>
            </a:r>
            <a:endParaRPr lang="en-US" sz="3000" dirty="0">
              <a:latin typeface="ALA BT Courier" panose="02070509030505020404" pitchFamily="50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68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248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Content Type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336 • RDA 6.9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610600" cy="40690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Core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Only primary type is Core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Moving images are defined as possibly including sound, so do not record sound aspect here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Use either, or both, as applicable:</a:t>
            </a:r>
          </a:p>
          <a:p>
            <a:pPr marL="457200" lvl="1" indent="0">
              <a:buNone/>
            </a:pPr>
            <a:r>
              <a:rPr lang="en-US" dirty="0">
                <a:latin typeface="ALA BT Courier" panose="02070509030505020404" pitchFamily="50" charset="2"/>
              </a:rPr>
              <a:t>$a two-dimensional moving image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$b tdi</a:t>
            </a:r>
          </a:p>
          <a:p>
            <a:pPr marL="457200" lvl="1" indent="0">
              <a:buNone/>
            </a:pPr>
            <a:r>
              <a:rPr lang="en-US" dirty="0">
                <a:latin typeface="ALA BT Courier" panose="02070509030505020404" pitchFamily="50" charset="2"/>
              </a:rPr>
              <a:t>$a three-dimensional moving image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$b tdm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Fixed Field “</a:t>
            </a:r>
            <a:r>
              <a:rPr lang="en-US" sz="3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n-US" dirty="0" smtClean="0">
                <a:solidFill>
                  <a:schemeClr val="tx2"/>
                </a:solidFill>
              </a:rPr>
              <a:t>” = </a:t>
            </a:r>
            <a:r>
              <a:rPr lang="en-US" dirty="0" smtClean="0">
                <a:latin typeface="ALA BT Courier" panose="02070509030505020404" pitchFamily="50" charset="2"/>
              </a:rPr>
              <a:t>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69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815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3. Choose Basis for Identification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of the Resource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See RDA 2.1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Also known as “basis of the description”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What to do depends upon the previous two determinations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Usually straightforward; no different from what we’ve always done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Steps 1-4 = AACR2 1.0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663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Media Type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337 • RDA 3.2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458200" cy="4191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Core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Film:</a:t>
            </a:r>
          </a:p>
          <a:p>
            <a:pPr lvl="1">
              <a:buClr>
                <a:schemeClr val="tx2"/>
              </a:buClr>
            </a:pPr>
            <a:r>
              <a:rPr lang="en-US" dirty="0">
                <a:latin typeface="ALA BT Courier" panose="02070509030505020404" pitchFamily="50" charset="2"/>
              </a:rPr>
              <a:t>$a </a:t>
            </a:r>
            <a:r>
              <a:rPr lang="en-US" dirty="0" smtClean="0">
                <a:latin typeface="ALA BT Courier" panose="02070509030505020404" pitchFamily="50" charset="2"/>
              </a:rPr>
              <a:t>projected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$b g</a:t>
            </a:r>
          </a:p>
          <a:p>
            <a:pPr lvl="1"/>
            <a:r>
              <a:rPr lang="en-US" sz="3000" dirty="0" smtClean="0">
                <a:solidFill>
                  <a:schemeClr val="tx2"/>
                </a:solidFill>
              </a:rPr>
              <a:t>Fixed Field “</a:t>
            </a:r>
            <a:r>
              <a:rPr lang="en-US" sz="2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TMat</a:t>
            </a:r>
            <a:r>
              <a:rPr lang="en-US" sz="3000" dirty="0" smtClean="0">
                <a:solidFill>
                  <a:schemeClr val="tx2"/>
                </a:solidFill>
              </a:rPr>
              <a:t>” = </a:t>
            </a:r>
            <a:r>
              <a:rPr lang="en-US" dirty="0" smtClean="0">
                <a:latin typeface="ALA BT Courier" panose="02070509030505020404" pitchFamily="50" charset="2"/>
              </a:rPr>
              <a:t>m</a:t>
            </a:r>
            <a:r>
              <a:rPr lang="en-US" sz="3000" dirty="0" smtClean="0">
                <a:solidFill>
                  <a:schemeClr val="tx2"/>
                </a:solidFill>
              </a:rPr>
              <a:t> ; Fixed Field “</a:t>
            </a:r>
            <a:r>
              <a:rPr lang="en-US" sz="2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en-US" sz="3000" dirty="0" smtClean="0">
                <a:solidFill>
                  <a:schemeClr val="tx2"/>
                </a:solidFill>
              </a:rPr>
              <a:t>” = blank</a:t>
            </a:r>
          </a:p>
          <a:p>
            <a:pPr lvl="1">
              <a:buClr>
                <a:schemeClr val="tx2"/>
              </a:buClr>
            </a:pPr>
            <a:r>
              <a:rPr lang="en-US" dirty="0" smtClean="0">
                <a:latin typeface="ALA BT Courier" panose="02070509030505020404" pitchFamily="50" charset="2"/>
              </a:rPr>
              <a:t>007 $a m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Any tangible medium other than film (discs, tapes):</a:t>
            </a:r>
          </a:p>
          <a:p>
            <a:pPr lvl="1">
              <a:buClr>
                <a:schemeClr val="tx2"/>
              </a:buClr>
            </a:pPr>
            <a:r>
              <a:rPr lang="en-US" dirty="0">
                <a:latin typeface="ALA BT Courier" panose="02070509030505020404" pitchFamily="50" charset="2"/>
              </a:rPr>
              <a:t>$a </a:t>
            </a:r>
            <a:r>
              <a:rPr lang="en-US" dirty="0" smtClean="0">
                <a:latin typeface="ALA BT Courier" panose="02070509030505020404" pitchFamily="50" charset="2"/>
              </a:rPr>
              <a:t>video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$b v</a:t>
            </a:r>
          </a:p>
          <a:p>
            <a:pPr lvl="1"/>
            <a:r>
              <a:rPr lang="en-US" sz="3000" dirty="0">
                <a:solidFill>
                  <a:schemeClr val="tx2"/>
                </a:solidFill>
              </a:rPr>
              <a:t>Fixed Field “</a:t>
            </a:r>
            <a:r>
              <a:rPr lang="en-US" sz="2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TMat</a:t>
            </a:r>
            <a:r>
              <a:rPr lang="en-US" sz="3000" dirty="0">
                <a:solidFill>
                  <a:schemeClr val="tx2"/>
                </a:solidFill>
              </a:rPr>
              <a:t>” = </a:t>
            </a:r>
            <a:r>
              <a:rPr lang="en-US" dirty="0" smtClean="0">
                <a:latin typeface="ALA BT Courier" panose="02070509030505020404" pitchFamily="50" charset="2"/>
              </a:rPr>
              <a:t>v</a:t>
            </a:r>
            <a:r>
              <a:rPr lang="en-US" sz="3000" dirty="0" smtClean="0">
                <a:solidFill>
                  <a:schemeClr val="tx2"/>
                </a:solidFill>
              </a:rPr>
              <a:t> </a:t>
            </a:r>
            <a:r>
              <a:rPr lang="en-US" sz="3000" dirty="0">
                <a:solidFill>
                  <a:schemeClr val="tx2"/>
                </a:solidFill>
              </a:rPr>
              <a:t>; Fixed Field “</a:t>
            </a:r>
            <a:r>
              <a:rPr lang="en-US" sz="2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en-US" sz="3000" dirty="0">
                <a:solidFill>
                  <a:schemeClr val="tx2"/>
                </a:solidFill>
              </a:rPr>
              <a:t>” = </a:t>
            </a:r>
            <a:r>
              <a:rPr lang="en-US" sz="3000" dirty="0" smtClean="0">
                <a:solidFill>
                  <a:schemeClr val="tx2"/>
                </a:solidFill>
              </a:rPr>
              <a:t>blank</a:t>
            </a:r>
          </a:p>
          <a:p>
            <a:pPr lvl="1">
              <a:buClr>
                <a:schemeClr val="tx2"/>
              </a:buClr>
            </a:pPr>
            <a:r>
              <a:rPr lang="en-US" dirty="0">
                <a:latin typeface="ALA BT Courier" panose="02070509030505020404" pitchFamily="50" charset="2"/>
              </a:rPr>
              <a:t>007 $a </a:t>
            </a:r>
            <a:r>
              <a:rPr lang="en-US" dirty="0" smtClean="0">
                <a:latin typeface="ALA BT Courier" panose="02070509030505020404" pitchFamily="50" charset="2"/>
              </a:rPr>
              <a:t>v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70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812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Media </a:t>
            </a:r>
            <a:r>
              <a:rPr lang="en-US" sz="4800" dirty="0">
                <a:solidFill>
                  <a:schemeClr val="tx2"/>
                </a:solidFill>
              </a:rPr>
              <a:t>Type cont’d</a:t>
            </a:r>
            <a:r>
              <a:rPr lang="en-US" sz="4800" dirty="0" smtClean="0">
                <a:solidFill>
                  <a:schemeClr val="tx2"/>
                </a:solidFill>
              </a:rPr>
              <a:t/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337 • RDA 3.2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91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Core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Online resources:</a:t>
            </a:r>
          </a:p>
          <a:p>
            <a:pPr lvl="1">
              <a:buClr>
                <a:schemeClr val="tx2"/>
              </a:buClr>
            </a:pPr>
            <a:r>
              <a:rPr lang="en-US" dirty="0">
                <a:latin typeface="ALA BT Courier" panose="02070509030505020404" pitchFamily="50" charset="2"/>
              </a:rPr>
              <a:t>$a computer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$b c</a:t>
            </a:r>
          </a:p>
          <a:p>
            <a:pPr lvl="1"/>
            <a:r>
              <a:rPr lang="en-US" sz="3000" dirty="0" smtClean="0">
                <a:solidFill>
                  <a:schemeClr val="tx2"/>
                </a:solidFill>
              </a:rPr>
              <a:t>Fixed Field “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TMat</a:t>
            </a:r>
            <a:r>
              <a:rPr lang="en-US" sz="3000" dirty="0" smtClean="0">
                <a:solidFill>
                  <a:schemeClr val="tx2"/>
                </a:solidFill>
              </a:rPr>
              <a:t>” = </a:t>
            </a:r>
            <a:r>
              <a:rPr lang="en-US" dirty="0" smtClean="0">
                <a:latin typeface="ALA BT Courier" panose="02070509030505020404" pitchFamily="50" charset="2"/>
              </a:rPr>
              <a:t>v</a:t>
            </a:r>
            <a:r>
              <a:rPr lang="en-US" sz="3000" dirty="0" smtClean="0">
                <a:solidFill>
                  <a:schemeClr val="tx2"/>
                </a:solidFill>
              </a:rPr>
              <a:t> ; Fixed Field “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en-US" sz="3000" dirty="0" smtClean="0">
                <a:solidFill>
                  <a:schemeClr val="tx2"/>
                </a:solidFill>
              </a:rPr>
              <a:t>” = </a:t>
            </a:r>
            <a:r>
              <a:rPr lang="en-US" sz="2900" dirty="0">
                <a:latin typeface="ALA BT Courier" panose="02070509030505020404" pitchFamily="50" charset="2"/>
              </a:rPr>
              <a:t>o</a:t>
            </a:r>
            <a:endParaRPr lang="en-US" sz="2900" dirty="0" smtClean="0">
              <a:latin typeface="ALA BT Courier" panose="02070509030505020404" pitchFamily="50" charset="2"/>
            </a:endParaRPr>
          </a:p>
          <a:p>
            <a:pPr lvl="1">
              <a:buClr>
                <a:schemeClr val="tx2"/>
              </a:buClr>
            </a:pPr>
            <a:r>
              <a:rPr lang="en-US" sz="3000" dirty="0" smtClean="0">
                <a:solidFill>
                  <a:schemeClr val="tx2"/>
                </a:solidFill>
              </a:rPr>
              <a:t>two 007s needed</a:t>
            </a:r>
          </a:p>
          <a:p>
            <a:pPr lvl="2">
              <a:buClr>
                <a:schemeClr val="tx2"/>
              </a:buClr>
            </a:pPr>
            <a:r>
              <a:rPr lang="en-US" sz="3000" dirty="0" smtClean="0">
                <a:solidFill>
                  <a:schemeClr val="tx2"/>
                </a:solidFill>
              </a:rPr>
              <a:t>moving image: </a:t>
            </a:r>
            <a:r>
              <a:rPr lang="en-US" sz="2800" dirty="0" smtClean="0">
                <a:latin typeface="ALA BT Courier" panose="02070509030505020404" pitchFamily="50" charset="2"/>
              </a:rPr>
              <a:t>007 $a v</a:t>
            </a:r>
          </a:p>
          <a:p>
            <a:pPr lvl="2">
              <a:buClr>
                <a:schemeClr val="tx2"/>
              </a:buClr>
            </a:pPr>
            <a:r>
              <a:rPr lang="en-US" sz="3000" dirty="0" smtClean="0">
                <a:solidFill>
                  <a:schemeClr val="tx2"/>
                </a:solidFill>
              </a:rPr>
              <a:t>electronic: </a:t>
            </a:r>
            <a:r>
              <a:rPr lang="en-US" sz="2800" dirty="0" smtClean="0">
                <a:latin typeface="ALA BT Courier" panose="02070509030505020404" pitchFamily="50" charset="2"/>
              </a:rPr>
              <a:t>007 </a:t>
            </a:r>
            <a:r>
              <a:rPr lang="en-US" sz="2800" dirty="0">
                <a:latin typeface="ALA BT Courier" panose="02070509030505020404" pitchFamily="50" charset="2"/>
              </a:rPr>
              <a:t>$a </a:t>
            </a:r>
            <a:r>
              <a:rPr lang="en-US" sz="2800" dirty="0" smtClean="0">
                <a:latin typeface="ALA BT Courier" panose="02070509030505020404" pitchFamily="50" charset="2"/>
              </a:rPr>
              <a:t>c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71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938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Carrier Type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338 • RDA 3.3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Core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All tangible resources: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Many varieties; use terms from list at           RDA 3.3.1.3 for $a values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See LC’s Term and Code List for RDA Carrier Types for 337 $b and 007 $b codes</a:t>
            </a:r>
          </a:p>
          <a:p>
            <a:pPr lvl="2"/>
            <a:r>
              <a:rPr lang="en-US" sz="2800" dirty="0" smtClean="0">
                <a:solidFill>
                  <a:schemeClr val="tx2"/>
                </a:solidFill>
              </a:rPr>
              <a:t>Film (Media Type “projected”): use “Projected image carriers” list</a:t>
            </a:r>
          </a:p>
          <a:p>
            <a:pPr lvl="2"/>
            <a:r>
              <a:rPr lang="en-US" sz="2800" dirty="0" smtClean="0">
                <a:solidFill>
                  <a:schemeClr val="tx2"/>
                </a:solidFill>
              </a:rPr>
              <a:t>Other tangible media (Media Type “video”): use “Video carriers”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72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5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tx2"/>
                </a:solidFill>
              </a:rPr>
              <a:t>Carrier Type cont’d</a:t>
            </a:r>
            <a:r>
              <a:rPr lang="en-US" sz="4800" dirty="0" smtClean="0">
                <a:solidFill>
                  <a:schemeClr val="tx2"/>
                </a:solidFill>
              </a:rPr>
              <a:t/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338 • RDA 3.3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Core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Online resources:</a:t>
            </a:r>
          </a:p>
          <a:p>
            <a:pPr lvl="1">
              <a:buClr>
                <a:schemeClr val="tx2"/>
              </a:buClr>
            </a:pPr>
            <a:r>
              <a:rPr lang="en-US" dirty="0">
                <a:latin typeface="ALA BT Courier" panose="02070509030505020404" pitchFamily="50" charset="2"/>
              </a:rPr>
              <a:t>$a online </a:t>
            </a:r>
            <a:r>
              <a:rPr lang="en-US" dirty="0" smtClean="0">
                <a:latin typeface="ALA BT Courier" panose="02070509030505020404" pitchFamily="50" charset="2"/>
              </a:rPr>
              <a:t>resource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$b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A BT Courier" panose="02070509030505020404" pitchFamily="50" charset="2"/>
              </a:rPr>
              <a:t>cr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LA BT Courier" panose="02070509030505020404" pitchFamily="50" charset="2"/>
            </a:endParaRPr>
          </a:p>
          <a:p>
            <a:pPr lvl="1">
              <a:buClr>
                <a:schemeClr val="tx2"/>
              </a:buClr>
            </a:pPr>
            <a:r>
              <a:rPr lang="en-US" sz="3000" dirty="0" smtClean="0">
                <a:solidFill>
                  <a:schemeClr val="tx2"/>
                </a:solidFill>
              </a:rPr>
              <a:t>two 007s</a:t>
            </a:r>
            <a:endParaRPr lang="en-US" sz="3000" dirty="0">
              <a:solidFill>
                <a:schemeClr val="tx2"/>
              </a:solidFill>
            </a:endParaRPr>
          </a:p>
          <a:p>
            <a:pPr lvl="2">
              <a:buClr>
                <a:schemeClr val="tx2"/>
              </a:buClr>
            </a:pPr>
            <a:r>
              <a:rPr lang="en-US" sz="3000" dirty="0">
                <a:solidFill>
                  <a:schemeClr val="tx2"/>
                </a:solidFill>
              </a:rPr>
              <a:t>moving image: </a:t>
            </a:r>
            <a:r>
              <a:rPr lang="en-US" sz="2800" dirty="0" smtClean="0">
                <a:latin typeface="ALA BT Courier" panose="02070509030505020404" pitchFamily="50" charset="2"/>
              </a:rPr>
              <a:t>007 </a:t>
            </a:r>
            <a:r>
              <a:rPr lang="en-US" sz="2800" dirty="0" smtClean="0"/>
              <a:t>…</a:t>
            </a:r>
            <a:r>
              <a:rPr lang="en-US" sz="2800" dirty="0" smtClean="0">
                <a:latin typeface="ALA BT Courier" panose="02070509030505020404" pitchFamily="50" charset="2"/>
              </a:rPr>
              <a:t> $b z</a:t>
            </a:r>
            <a:endParaRPr lang="en-US" sz="2800" dirty="0">
              <a:latin typeface="ALA BT Courier" panose="02070509030505020404" pitchFamily="50" charset="2"/>
            </a:endParaRPr>
          </a:p>
          <a:p>
            <a:pPr lvl="2">
              <a:buClr>
                <a:schemeClr val="tx2"/>
              </a:buClr>
            </a:pPr>
            <a:r>
              <a:rPr lang="en-US" sz="3000" dirty="0">
                <a:solidFill>
                  <a:schemeClr val="tx2"/>
                </a:solidFill>
              </a:rPr>
              <a:t>electronic: </a:t>
            </a:r>
            <a:r>
              <a:rPr lang="en-US" sz="2800" dirty="0">
                <a:latin typeface="ALA BT Courier" panose="02070509030505020404" pitchFamily="50" charset="2"/>
              </a:rPr>
              <a:t>007 </a:t>
            </a:r>
            <a:r>
              <a:rPr lang="en-US" sz="2800" dirty="0"/>
              <a:t>…</a:t>
            </a:r>
            <a:r>
              <a:rPr lang="en-US" sz="2800" dirty="0">
                <a:latin typeface="ALA BT Courier" panose="02070509030505020404" pitchFamily="50" charset="2"/>
              </a:rPr>
              <a:t> </a:t>
            </a:r>
            <a:r>
              <a:rPr lang="en-US" sz="2800" dirty="0" smtClean="0">
                <a:latin typeface="ALA BT Courier" panose="02070509030505020404" pitchFamily="50" charset="2"/>
              </a:rPr>
              <a:t>$b r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73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601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Exercise: MARC 33Xs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74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962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Sound Characteristics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344 • RDA 3.16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tx2"/>
                </a:solidFill>
              </a:rPr>
              <a:t>Not Core, </a:t>
            </a:r>
            <a:r>
              <a:rPr lang="en-US" dirty="0" smtClean="0">
                <a:solidFill>
                  <a:schemeClr val="tx2"/>
                </a:solidFill>
              </a:rPr>
              <a:t>but recording at least $g and $h </a:t>
            </a:r>
            <a:r>
              <a:rPr lang="en-US" dirty="0">
                <a:solidFill>
                  <a:schemeClr val="tx2"/>
                </a:solidFill>
              </a:rPr>
              <a:t>generally regarded as best </a:t>
            </a:r>
            <a:r>
              <a:rPr lang="en-US" dirty="0" smtClean="0">
                <a:solidFill>
                  <a:schemeClr val="tx2"/>
                </a:solidFill>
              </a:rPr>
              <a:t>practice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Do not record if not known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$a = Type of Recording, RDA 3.16.2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$b = Recording Medium, RDA 3.16.3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$g = Configuration of Playback Channels, RDA 3.16.8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$h = Special Playback Characteristics, RDA 3.16.9</a:t>
            </a:r>
          </a:p>
          <a:p>
            <a:pPr>
              <a:buClr>
                <a:schemeClr val="tx2"/>
              </a:buClr>
            </a:pPr>
            <a:r>
              <a:rPr lang="en-US" dirty="0" smtClean="0">
                <a:solidFill>
                  <a:schemeClr val="tx2"/>
                </a:solidFill>
              </a:rPr>
              <a:t>Example: </a:t>
            </a:r>
            <a:r>
              <a:rPr lang="en-US" sz="2800" dirty="0" smtClean="0">
                <a:latin typeface="ALA BT Courier" panose="02070509030505020404" pitchFamily="50" charset="2"/>
              </a:rPr>
              <a:t>$a digital </a:t>
            </a:r>
            <a:r>
              <a:rPr lang="en-US" sz="2800" dirty="0">
                <a:latin typeface="ALA BT Courier" panose="02070509030505020404" pitchFamily="50" charset="2"/>
              </a:rPr>
              <a:t>$b optical </a:t>
            </a:r>
            <a:r>
              <a:rPr lang="en-US" sz="2800" dirty="0" smtClean="0">
                <a:latin typeface="ALA BT Courier" panose="02070509030505020404" pitchFamily="50" charset="2"/>
              </a:rPr>
              <a:t>$</a:t>
            </a:r>
            <a:r>
              <a:rPr lang="en-US" sz="2800" dirty="0">
                <a:latin typeface="ALA BT Courier" panose="02070509030505020404" pitchFamily="50" charset="2"/>
              </a:rPr>
              <a:t>g </a:t>
            </a:r>
            <a:r>
              <a:rPr lang="en-US" sz="2800" dirty="0" smtClean="0">
                <a:latin typeface="ALA BT Courier" panose="02070509030505020404" pitchFamily="50" charset="2"/>
              </a:rPr>
              <a:t>surround $</a:t>
            </a:r>
            <a:r>
              <a:rPr lang="en-US" sz="2800" dirty="0">
                <a:latin typeface="ALA BT Courier" panose="02070509030505020404" pitchFamily="50" charset="2"/>
              </a:rPr>
              <a:t>h Dolby $2 rda</a:t>
            </a:r>
            <a:endParaRPr lang="en-US" sz="2800" dirty="0" smtClean="0">
              <a:latin typeface="ALA BT Courier" panose="02070509030505020404" pitchFamily="50" charset="2"/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Also recorded in 007 and/or notes; will discuss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75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228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Projection Characteristics (film)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345 • RDA 3.17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Not Core (PCC libraries generally don’t use RDA for film?)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$a = Presentation Format, RDA 3.17.2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$b = Projection Speed, RDA 3.17.3</a:t>
            </a:r>
          </a:p>
          <a:p>
            <a:r>
              <a:rPr lang="en-US" dirty="0">
                <a:solidFill>
                  <a:schemeClr val="tx2"/>
                </a:solidFill>
              </a:rPr>
              <a:t>Example: </a:t>
            </a:r>
            <a:r>
              <a:rPr lang="en-US" sz="2800" dirty="0">
                <a:latin typeface="ALA BT Courier" panose="02070509030505020404" pitchFamily="50" charset="2"/>
              </a:rPr>
              <a:t>$</a:t>
            </a:r>
            <a:r>
              <a:rPr lang="en-US" sz="2800" dirty="0" smtClean="0">
                <a:latin typeface="ALA BT Courier" panose="02070509030505020404" pitchFamily="50" charset="2"/>
              </a:rPr>
              <a:t>a Cinerama $b 24 fps $2 rda</a:t>
            </a:r>
            <a:endParaRPr lang="en-US" dirty="0" smtClean="0">
              <a:latin typeface="ALA BT Courier" panose="02070509030505020404" pitchFamily="50" charset="2"/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$a also recorded in </a:t>
            </a:r>
            <a:r>
              <a:rPr lang="en-US" dirty="0">
                <a:solidFill>
                  <a:schemeClr val="tx2"/>
                </a:solidFill>
              </a:rPr>
              <a:t>007 (will discuss later); </a:t>
            </a:r>
            <a:r>
              <a:rPr lang="en-US" dirty="0" smtClean="0">
                <a:solidFill>
                  <a:schemeClr val="tx2"/>
                </a:solidFill>
              </a:rPr>
              <a:t>   $b </a:t>
            </a:r>
            <a:r>
              <a:rPr lang="en-US" dirty="0">
                <a:solidFill>
                  <a:schemeClr val="tx2"/>
                </a:solidFill>
              </a:rPr>
              <a:t>also </a:t>
            </a:r>
            <a:r>
              <a:rPr lang="en-US" dirty="0" smtClean="0">
                <a:solidFill>
                  <a:schemeClr val="tx2"/>
                </a:solidFill>
              </a:rPr>
              <a:t>may be recorded in 300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76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985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Video Characteristics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346 • RDA 3.18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Core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$a = Video Format, RDA 3.18.2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Use for analog non-film resources only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$b = Broadcast Standard, RDA 3.18.3</a:t>
            </a:r>
          </a:p>
          <a:p>
            <a:r>
              <a:rPr lang="en-US" dirty="0">
                <a:solidFill>
                  <a:schemeClr val="tx2"/>
                </a:solidFill>
              </a:rPr>
              <a:t>Example: </a:t>
            </a:r>
            <a:r>
              <a:rPr lang="en-US" sz="2800" dirty="0">
                <a:latin typeface="ALA BT Courier" panose="02070509030505020404" pitchFamily="50" charset="2"/>
              </a:rPr>
              <a:t>$</a:t>
            </a:r>
            <a:r>
              <a:rPr lang="en-US" sz="2800" dirty="0" smtClean="0">
                <a:latin typeface="ALA BT Courier" panose="02070509030505020404" pitchFamily="50" charset="2"/>
              </a:rPr>
              <a:t>a VHS $b NTSC $2 rda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$a also recorded in 007; $a and $b also may be recorded in a note (will discuss later)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77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771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Digital File Characteristics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347 • RDA 3.19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Core; use for </a:t>
            </a:r>
            <a:r>
              <a:rPr lang="en-US" i="1" dirty="0" smtClean="0">
                <a:solidFill>
                  <a:schemeClr val="tx2"/>
                </a:solidFill>
              </a:rPr>
              <a:t>all</a:t>
            </a:r>
            <a:r>
              <a:rPr lang="en-US" dirty="0" smtClean="0">
                <a:solidFill>
                  <a:schemeClr val="tx2"/>
                </a:solidFill>
              </a:rPr>
              <a:t> digital resources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$a = File Type, RDA 3.19.2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always use</a:t>
            </a:r>
            <a:r>
              <a:rPr lang="en-US" sz="2600" dirty="0">
                <a:solidFill>
                  <a:schemeClr val="tx2"/>
                </a:solidFill>
                <a:latin typeface="ALA BT Courier" panose="02070509030505020404" pitchFamily="50" charset="2"/>
              </a:rPr>
              <a:t> </a:t>
            </a:r>
            <a:r>
              <a:rPr lang="en-US" sz="2600" dirty="0">
                <a:latin typeface="ALA BT Courier" panose="02070509030505020404" pitchFamily="50" charset="2"/>
              </a:rPr>
              <a:t>video </a:t>
            </a:r>
            <a:r>
              <a:rPr lang="en-US" sz="2600" dirty="0" smtClean="0">
                <a:latin typeface="ALA BT Courier" panose="02070509030505020404" pitchFamily="50" charset="2"/>
              </a:rPr>
              <a:t>file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$b = Encoding Format, RDA 3.19.3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use terms from “Video encoding </a:t>
            </a:r>
            <a:r>
              <a:rPr lang="en-US" dirty="0" smtClean="0">
                <a:solidFill>
                  <a:schemeClr val="tx2"/>
                </a:solidFill>
              </a:rPr>
              <a:t>formats” list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$e = Regional Encoding, RDA 3.19.6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Typically do not use $c, $d, $f</a:t>
            </a:r>
          </a:p>
          <a:p>
            <a:r>
              <a:rPr lang="en-US" dirty="0">
                <a:solidFill>
                  <a:schemeClr val="tx2"/>
                </a:solidFill>
              </a:rPr>
              <a:t>Example: </a:t>
            </a:r>
            <a:r>
              <a:rPr lang="en-US" sz="2800" dirty="0">
                <a:latin typeface="ALA BT Courier" panose="02070509030505020404" pitchFamily="50" charset="2"/>
              </a:rPr>
              <a:t>$</a:t>
            </a:r>
            <a:r>
              <a:rPr lang="en-US" sz="2800" dirty="0" smtClean="0">
                <a:latin typeface="ALA BT Courier" panose="02070509030505020404" pitchFamily="50" charset="2"/>
              </a:rPr>
              <a:t>a video file $b DVD video $e region 1 $2 rda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$b and $e also may be recorded in 538; will discuss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78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189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Exercise: MARC 34Xs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79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233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4. Choose Preferred Source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of Information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See RDA 2.2.2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For moving image resources, the preferred source is the </a:t>
            </a:r>
            <a:r>
              <a:rPr lang="en-US" u="sng" dirty="0" smtClean="0">
                <a:solidFill>
                  <a:schemeClr val="tx2"/>
                </a:solidFill>
              </a:rPr>
              <a:t>title frame(s) or screen(s)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If these are lacking in the resource, see ordered lists at RDA 2.2.2.3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210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Place and Date of Capture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033 $a $p • RDA 7.11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Date of Capture is UCB Core for locally-produced resources; otherwise not Core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$a = Date of Capture, RDA 7.11.3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$p = Place of Capture, RDA 7.11.2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For both elements, give as much detail as is known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Also may be recorded in 518; will discuss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80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707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Exercise: Date of Capture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81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062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Language(s)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041 • RDA 6.11, 7.12, 7.14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827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Recommended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May also use 546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See OLAC CAPC’s Video Language Coding Best Practices</a:t>
            </a:r>
          </a:p>
          <a:p>
            <a:r>
              <a:rPr lang="en-US" sz="3000" dirty="0" smtClean="0">
                <a:latin typeface="ALA BT Courier" panose="02070509030505020404" pitchFamily="50" charset="2"/>
              </a:rPr>
              <a:t>041 1_ $a eng $a fre $j eng $j fre 	$j spa $h eng</a:t>
            </a:r>
          </a:p>
          <a:p>
            <a:r>
              <a:rPr lang="en-US" sz="3000" dirty="0" smtClean="0">
                <a:latin typeface="ALA BT Courier" panose="02070509030505020404" pitchFamily="50" charset="2"/>
              </a:rPr>
              <a:t>546 __ $a In English with optional 	French dialogue and French or 	Spanish subtitles; closed-	captioned.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82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912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Date of Creation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046 $k • RDA 6.4/6.10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Core when the date of production is different from the date of publication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Record year of original release/broadcast if applicable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Also recorded in 500; will discuss later</a:t>
            </a:r>
          </a:p>
          <a:p>
            <a:r>
              <a:rPr lang="en-US" sz="3000" dirty="0" smtClean="0">
                <a:latin typeface="ALA BT Courier" panose="02070509030505020404" pitchFamily="50" charset="2"/>
              </a:rPr>
              <a:t>046 __ $k 1939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83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24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/>
                </a:solidFill>
              </a:rPr>
              <a:t>5XX Notes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in ISBD order</a:t>
            </a:r>
          </a:p>
          <a:p>
            <a:r>
              <a:rPr lang="en-US" sz="3600" dirty="0" smtClean="0">
                <a:solidFill>
                  <a:schemeClr val="tx2"/>
                </a:solidFill>
              </a:rPr>
              <a:t>(why not?)</a:t>
            </a:r>
            <a:endParaRPr lang="en-US" sz="3600" dirty="0">
              <a:solidFill>
                <a:schemeClr val="tx2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343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System Requirements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538 • RDA 3.20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2"/>
                </a:solidFill>
              </a:rPr>
              <a:t>Not Core, but generally regarded as best </a:t>
            </a:r>
            <a:r>
              <a:rPr lang="en-US" dirty="0" smtClean="0">
                <a:solidFill>
                  <a:schemeClr val="tx2"/>
                </a:solidFill>
              </a:rPr>
              <a:t>practice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Has acted as a catchall for many kinds of information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Most elements typically included here also are recorded elsewhere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Must include: video format (RDA 3.18.2) or video encoding format (RDA 3.19.3) if not already recorded in 300 $a as “term in common usage”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85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733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System Requirements cont’d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538 • RDA 3.20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4636458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May include:</a:t>
            </a:r>
          </a:p>
          <a:p>
            <a:pPr lvl="1"/>
            <a:r>
              <a:rPr lang="en-US" sz="3100" dirty="0" smtClean="0">
                <a:solidFill>
                  <a:schemeClr val="tx2"/>
                </a:solidFill>
              </a:rPr>
              <a:t>format details (e.g. “dual-layer”) (no RDA instruction)</a:t>
            </a:r>
          </a:p>
          <a:p>
            <a:pPr lvl="1"/>
            <a:r>
              <a:rPr lang="en-US" sz="3100" dirty="0" smtClean="0">
                <a:solidFill>
                  <a:schemeClr val="tx2"/>
                </a:solidFill>
              </a:rPr>
              <a:t>Broadcast Standard (RDA 3.18.3)</a:t>
            </a:r>
          </a:p>
          <a:p>
            <a:pPr lvl="1"/>
            <a:r>
              <a:rPr lang="en-US" sz="3100" dirty="0" smtClean="0">
                <a:solidFill>
                  <a:schemeClr val="tx2"/>
                </a:solidFill>
              </a:rPr>
              <a:t>Regional Encoding (RDA 3.19.6)</a:t>
            </a:r>
          </a:p>
          <a:p>
            <a:pPr lvl="1"/>
            <a:r>
              <a:rPr lang="en-US" sz="3100" dirty="0" smtClean="0">
                <a:solidFill>
                  <a:schemeClr val="tx2"/>
                </a:solidFill>
              </a:rPr>
              <a:t>Aspect Ratio (in textual form) (RDA 7.19)</a:t>
            </a:r>
          </a:p>
          <a:p>
            <a:pPr lvl="1"/>
            <a:r>
              <a:rPr lang="en-US" sz="3100" dirty="0" smtClean="0">
                <a:solidFill>
                  <a:schemeClr val="tx2"/>
                </a:solidFill>
              </a:rPr>
              <a:t>Configuration of Playback Channels (RDA 3.16.8) &amp;      Special Playback Characteristic (RDA 3.16.9)</a:t>
            </a:r>
          </a:p>
          <a:p>
            <a:pPr lvl="1"/>
            <a:r>
              <a:rPr lang="en-US" sz="3100" dirty="0" smtClean="0">
                <a:solidFill>
                  <a:schemeClr val="tx2"/>
                </a:solidFill>
              </a:rPr>
              <a:t>Type of (sound) Recording (RDA 3.16.2)</a:t>
            </a:r>
          </a:p>
          <a:p>
            <a:pPr lvl="1"/>
            <a:r>
              <a:rPr lang="en-US" sz="3100" dirty="0" smtClean="0">
                <a:solidFill>
                  <a:schemeClr val="tx2"/>
                </a:solidFill>
              </a:rPr>
              <a:t>(Projection) Presentation Format (RDA 3.17.2)</a:t>
            </a:r>
          </a:p>
          <a:p>
            <a:r>
              <a:rPr lang="en-US" sz="3600" dirty="0" smtClean="0">
                <a:solidFill>
                  <a:schemeClr val="tx2"/>
                </a:solidFill>
              </a:rPr>
              <a:t>Example:</a:t>
            </a:r>
          </a:p>
          <a:p>
            <a:pPr marL="457200" lvl="1" indent="0">
              <a:buNone/>
            </a:pPr>
            <a:r>
              <a:rPr lang="en-US" dirty="0">
                <a:latin typeface="ALA BT Courier" panose="02070509030505020404" pitchFamily="50" charset="2"/>
              </a:rPr>
              <a:t>$a DVD video; dual-layer; NTSC; region 1; full screen (1.33:1); Dolby digital 5.1 surround sound or Dolby Digital 2.0 stereo.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86</a:t>
            </a:fld>
            <a:endParaRPr lang="en-US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182890" y="6528816"/>
            <a:ext cx="883910" cy="230832"/>
            <a:chOff x="304814" y="6160659"/>
            <a:chExt cx="2102337" cy="549017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186335" y="6160659"/>
              <a:ext cx="1220816" cy="5490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chemeClr val="tx2"/>
                  </a:solidFill>
                </a:rPr>
                <a:t>@ </a:t>
              </a:r>
              <a:r>
                <a:rPr lang="en-US" sz="9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302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Exercise: System Requirements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87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081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tx2"/>
                </a:solidFill>
              </a:rPr>
              <a:t>Language(s</a:t>
            </a:r>
            <a:r>
              <a:rPr lang="en-US" sz="4800" dirty="0" smtClean="0">
                <a:solidFill>
                  <a:schemeClr val="tx2"/>
                </a:solidFill>
              </a:rPr>
              <a:t>) </a:t>
            </a:r>
            <a:r>
              <a:rPr lang="en-US" sz="4800" dirty="0">
                <a:solidFill>
                  <a:schemeClr val="tx2"/>
                </a:solidFill>
              </a:rPr>
              <a:t>(again!)</a:t>
            </a:r>
            <a:r>
              <a:rPr lang="en-US" sz="4800" dirty="0" smtClean="0">
                <a:solidFill>
                  <a:schemeClr val="tx2"/>
                </a:solidFill>
              </a:rPr>
              <a:t/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546 • RDA </a:t>
            </a:r>
            <a:r>
              <a:rPr lang="en-US" sz="4000" dirty="0">
                <a:solidFill>
                  <a:schemeClr val="tx2"/>
                </a:solidFill>
              </a:rPr>
              <a:t>6.11, 7.12, </a:t>
            </a:r>
            <a:r>
              <a:rPr lang="en-US" sz="4000" dirty="0" smtClean="0">
                <a:solidFill>
                  <a:schemeClr val="tx2"/>
                </a:solidFill>
              </a:rPr>
              <a:t>7.14, etc.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2"/>
                </a:solidFill>
              </a:rPr>
              <a:t>PCC Recommended “when the language of the described resource is not apparent from the rest of the </a:t>
            </a:r>
            <a:r>
              <a:rPr lang="en-US" dirty="0" smtClean="0">
                <a:solidFill>
                  <a:schemeClr val="tx2"/>
                </a:solidFill>
              </a:rPr>
              <a:t>description”</a:t>
            </a:r>
          </a:p>
          <a:p>
            <a:r>
              <a:rPr lang="en-US" dirty="0">
                <a:solidFill>
                  <a:schemeClr val="tx2"/>
                </a:solidFill>
              </a:rPr>
              <a:t>See OLAC CAPC’s Video Language Coding Best </a:t>
            </a:r>
            <a:r>
              <a:rPr lang="en-US" dirty="0" smtClean="0">
                <a:solidFill>
                  <a:schemeClr val="tx2"/>
                </a:solidFill>
              </a:rPr>
              <a:t>Practices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Includes accessibility content (e.g. closed captions)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May include sound characteristics, e.g.: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ALA BT Courier" panose="02070509030505020404" pitchFamily="50" charset="2"/>
              </a:rPr>
              <a:t>$a Soundtracks</a:t>
            </a:r>
            <a:r>
              <a:rPr lang="en-US" sz="2400" dirty="0">
                <a:latin typeface="ALA BT Courier" panose="02070509030505020404" pitchFamily="50" charset="2"/>
              </a:rPr>
              <a:t>: English (stereo), French (mono</a:t>
            </a:r>
            <a:r>
              <a:rPr lang="en-US" sz="2400" dirty="0" smtClean="0">
                <a:latin typeface="ALA BT Courier" panose="02070509030505020404" pitchFamily="50" charset="2"/>
              </a:rPr>
              <a:t>).</a:t>
            </a:r>
            <a:endParaRPr lang="en-US" sz="2400" dirty="0">
              <a:latin typeface="ALA BT Courier" panose="02070509030505020404" pitchFamily="50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88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888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Source of Title Proper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500 • RDA 2.17.2.3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Core for tangible resources when the title proper is taken from anywhere other than the preferred source (i.e. title frame(s))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Examples:</a:t>
            </a:r>
          </a:p>
          <a:p>
            <a:pPr lvl="1">
              <a:buClr>
                <a:schemeClr val="tx2"/>
              </a:buClr>
            </a:pPr>
            <a:r>
              <a:rPr lang="en-US" sz="2600" dirty="0" smtClean="0">
                <a:latin typeface="ALA BT Courier" panose="02070509030505020404" pitchFamily="50" charset="2"/>
              </a:rPr>
              <a:t>Title from disc label.</a:t>
            </a:r>
          </a:p>
          <a:p>
            <a:pPr lvl="1">
              <a:buClr>
                <a:schemeClr val="tx2"/>
              </a:buClr>
            </a:pPr>
            <a:r>
              <a:rPr lang="en-US" sz="2600" dirty="0" smtClean="0">
                <a:latin typeface="ALA BT Courier" panose="02070509030505020404" pitchFamily="50" charset="2"/>
              </a:rPr>
              <a:t>Title from container.</a:t>
            </a:r>
          </a:p>
          <a:p>
            <a:pPr lvl="1">
              <a:buClr>
                <a:schemeClr val="tx2"/>
              </a:buClr>
            </a:pPr>
            <a:r>
              <a:rPr lang="en-US" sz="2600" dirty="0" smtClean="0">
                <a:latin typeface="ALA BT Courier" panose="02070509030505020404" pitchFamily="50" charset="2"/>
              </a:rPr>
              <a:t>Title from disc menu.</a:t>
            </a:r>
          </a:p>
          <a:p>
            <a:pPr lvl="1">
              <a:buClr>
                <a:schemeClr val="tx2"/>
              </a:buClr>
            </a:pPr>
            <a:r>
              <a:rPr lang="en-US" sz="2600" dirty="0" smtClean="0">
                <a:latin typeface="ALA BT Courier" panose="02070509030505020404" pitchFamily="50" charset="2"/>
              </a:rPr>
              <a:t>Title devised by cataloger.</a:t>
            </a:r>
            <a:endParaRPr lang="en-US" sz="2600" dirty="0">
              <a:latin typeface="ALA BT Courier" panose="02070509030505020404" pitchFamily="50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89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806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/>
                </a:solidFill>
              </a:rPr>
              <a:t>Manifestation Elements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mostly in MARC tag order</a:t>
            </a:r>
            <a:endParaRPr lang="en-US" sz="3600" dirty="0">
              <a:solidFill>
                <a:schemeClr val="tx2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711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600200"/>
          </a:xfrm>
        </p:spPr>
        <p:txBody>
          <a:bodyPr>
            <a:normAutofit fontScale="90000"/>
          </a:bodyPr>
          <a:lstStyle/>
          <a:p>
            <a:r>
              <a:rPr lang="en-US" sz="5200" dirty="0" smtClean="0">
                <a:solidFill>
                  <a:schemeClr val="tx2"/>
                </a:solidFill>
              </a:rPr>
              <a:t>Participant, Performer, Narrator, etc.</a:t>
            </a:r>
            <a:br>
              <a:rPr lang="en-US" sz="5200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MARC 511 • RDA 7.23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6849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PCC Core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The “cast” of feature films/television programs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Includes any performer; see RDA Appendix I.3.1, list hierarchically under “performer” for tips about who to include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Note: these all </a:t>
            </a:r>
            <a:r>
              <a:rPr lang="en-US" sz="3200" dirty="0">
                <a:solidFill>
                  <a:schemeClr val="tx2"/>
                </a:solidFill>
              </a:rPr>
              <a:t>are </a:t>
            </a:r>
            <a:r>
              <a:rPr lang="en-US" sz="3200" dirty="0" smtClean="0">
                <a:solidFill>
                  <a:schemeClr val="tx2"/>
                </a:solidFill>
              </a:rPr>
              <a:t>related at the </a:t>
            </a:r>
            <a:r>
              <a:rPr lang="en-US" sz="3200" u="sng" dirty="0" smtClean="0">
                <a:solidFill>
                  <a:schemeClr val="tx2"/>
                </a:solidFill>
              </a:rPr>
              <a:t>expression</a:t>
            </a:r>
            <a:r>
              <a:rPr lang="en-US" sz="3200" dirty="0" smtClean="0">
                <a:solidFill>
                  <a:schemeClr val="tx2"/>
                </a:solidFill>
              </a:rPr>
              <a:t> level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90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201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Participant, Performer, Narrator, etc.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MARC 511 • RDA 7.23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Example: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000" dirty="0" smtClean="0">
                <a:latin typeface="ALA BT Courier" panose="02070509030505020404" pitchFamily="50" charset="2"/>
              </a:rPr>
              <a:t>511 1_ $a Judy Garland, Frank 	Morgan, Ray Bolger, Bert Lahr, 	Jack Haley, Billie Burke, 	Margaret Hamilton, Charley 	Grapewin, Pat Walshe, Clara 	Blandick, The Singer Midgets.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91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939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067800" cy="1143000"/>
          </a:xfrm>
        </p:spPr>
        <p:txBody>
          <a:bodyPr>
            <a:noAutofit/>
          </a:bodyPr>
          <a:lstStyle/>
          <a:p>
            <a:r>
              <a:rPr lang="en-US" sz="3700" dirty="0" smtClean="0">
                <a:solidFill>
                  <a:schemeClr val="tx2"/>
                </a:solidFill>
              </a:rPr>
              <a:t>Exercise: </a:t>
            </a:r>
            <a:r>
              <a:rPr lang="en-US" sz="3700" dirty="0">
                <a:solidFill>
                  <a:schemeClr val="tx2"/>
                </a:solidFill>
              </a:rPr>
              <a:t>Participant, Performer, Narrator,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92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39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Technical/Production Credits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508 • RDA 7.24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399"/>
            <a:ext cx="8229600" cy="4713625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2"/>
                </a:solidFill>
              </a:rPr>
              <a:t>Not Core, but generally regarded as best </a:t>
            </a:r>
            <a:r>
              <a:rPr lang="en-US" dirty="0" smtClean="0">
                <a:solidFill>
                  <a:schemeClr val="tx2"/>
                </a:solidFill>
              </a:rPr>
              <a:t>practice</a:t>
            </a:r>
          </a:p>
          <a:p>
            <a:r>
              <a:rPr lang="en-US" dirty="0">
                <a:solidFill>
                  <a:schemeClr val="tx2"/>
                </a:solidFill>
              </a:rPr>
              <a:t>Mostly no established consensus on who belongs here </a:t>
            </a:r>
            <a:r>
              <a:rPr lang="en-US" dirty="0" smtClean="0">
                <a:solidFill>
                  <a:schemeClr val="tx2"/>
                </a:solidFill>
              </a:rPr>
              <a:t>vs. 245 $c under RDA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Past practice: include those with responsibility for only limited aspects of the production, e.g.: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Photographer (aka cinematographer, director of photography)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Film editor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Music/musical director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Production designer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Note that these mostly are related at the expression level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93</a:t>
            </a:fld>
            <a:endParaRPr lang="en-US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182888" y="6574536"/>
            <a:ext cx="1188712" cy="307777"/>
            <a:chOff x="304814" y="6104336"/>
            <a:chExt cx="2376293" cy="615258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286517" y="6104336"/>
              <a:ext cx="1394590" cy="6152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@ </a:t>
              </a:r>
              <a:r>
                <a:rPr lang="en-US" sz="1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505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Technical/Production Credits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3600" dirty="0">
                <a:solidFill>
                  <a:schemeClr val="tx2"/>
                </a:solidFill>
              </a:rPr>
              <a:t>MARC 508 • RDA 7.24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Example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000" dirty="0" smtClean="0">
                <a:latin typeface="ALA BT Courier" panose="02070509030505020404" pitchFamily="50" charset="2"/>
              </a:rPr>
              <a:t>508 __ $a Director of photography, 	Harold Rosson ; art director, 	Cedric Gibbons ; special 	effects, Arnold Gillespie ; 	original music, Harold Arlen ; 	editor, Blanche Sewell ; 	costume designer, Adrian.</a:t>
            </a:r>
            <a:endParaRPr lang="en-US" sz="3000" dirty="0">
              <a:latin typeface="ALA BT Courier" panose="02070509030505020404" pitchFamily="50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94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785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Exercise: </a:t>
            </a:r>
            <a:r>
              <a:rPr lang="en-US" dirty="0">
                <a:solidFill>
                  <a:schemeClr val="tx2"/>
                </a:solidFill>
              </a:rPr>
              <a:t>Technical/Production Credits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95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596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History, Production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500 • RDA 6.4/6.10, 26.1/27.1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tx2"/>
                </a:solidFill>
              </a:rPr>
              <a:t>PCC Core when the date of production is different from the date of </a:t>
            </a:r>
            <a:r>
              <a:rPr lang="en-US" dirty="0" smtClean="0">
                <a:solidFill>
                  <a:schemeClr val="tx2"/>
                </a:solidFill>
              </a:rPr>
              <a:t>publication</a:t>
            </a:r>
          </a:p>
          <a:p>
            <a:pPr marL="400050" lvl="1" indent="0"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Example:</a:t>
            </a:r>
          </a:p>
          <a:p>
            <a:pPr lvl="1">
              <a:buClr>
                <a:schemeClr val="tx2"/>
              </a:buClr>
            </a:pPr>
            <a:r>
              <a:rPr lang="en-US" sz="2600" dirty="0">
                <a:latin typeface="ALA BT Courier" panose="02070509030505020404" pitchFamily="50" charset="2"/>
              </a:rPr>
              <a:t>Originally released as a motion picture in 1939.</a:t>
            </a:r>
            <a:endParaRPr lang="en-US" sz="2600" dirty="0" smtClean="0">
              <a:latin typeface="ALA BT Courier" panose="02070509030505020404" pitchFamily="50" charset="2"/>
            </a:endParaRPr>
          </a:p>
          <a:p>
            <a:pPr>
              <a:buClr>
                <a:schemeClr val="tx2"/>
              </a:buClr>
            </a:pPr>
            <a:r>
              <a:rPr lang="en-US" dirty="0" smtClean="0">
                <a:solidFill>
                  <a:schemeClr val="tx2"/>
                </a:solidFill>
              </a:rPr>
              <a:t>Examples of other possible notes:</a:t>
            </a:r>
          </a:p>
          <a:p>
            <a:pPr lvl="1">
              <a:buClr>
                <a:schemeClr val="tx2"/>
              </a:buClr>
            </a:pPr>
            <a:r>
              <a:rPr lang="en-US" sz="2600" dirty="0">
                <a:latin typeface="ALA BT Courier" panose="02070509030505020404" pitchFamily="50" charset="2"/>
              </a:rPr>
              <a:t>Spanish version of the 1956 motion picture entitled: Jenny's birthday book. Based on: Jenny's birthday book / by Esther Averill.</a:t>
            </a:r>
          </a:p>
          <a:p>
            <a:pPr lvl="1">
              <a:buClr>
                <a:schemeClr val="tx2"/>
              </a:buClr>
            </a:pPr>
            <a:r>
              <a:rPr lang="en-US" sz="2600" dirty="0" smtClean="0">
                <a:latin typeface="ALA BT Courier" panose="02070509030505020404" pitchFamily="50" charset="2"/>
              </a:rPr>
              <a:t>Remake </a:t>
            </a:r>
            <a:r>
              <a:rPr lang="en-US" sz="2600" dirty="0">
                <a:latin typeface="ALA BT Courier" panose="02070509030505020404" pitchFamily="50" charset="2"/>
              </a:rPr>
              <a:t>of the 1933 motion picture of the same name</a:t>
            </a:r>
            <a:r>
              <a:rPr lang="en-US" sz="2600" dirty="0" smtClean="0">
                <a:latin typeface="ALA BT Courier" panose="02070509030505020404" pitchFamily="50" charset="2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96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064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74638"/>
            <a:ext cx="83058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Date/Time and Place of an Event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518 • RDA 7.11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Not Core; can be used for human-friendly version of 033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033 $a is </a:t>
            </a:r>
            <a:r>
              <a:rPr lang="en-US" dirty="0">
                <a:solidFill>
                  <a:schemeClr val="tx2"/>
                </a:solidFill>
              </a:rPr>
              <a:t>UCB Core for locally-produced </a:t>
            </a:r>
            <a:r>
              <a:rPr lang="en-US" dirty="0" smtClean="0">
                <a:solidFill>
                  <a:schemeClr val="tx2"/>
                </a:solidFill>
              </a:rPr>
              <a:t>resources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For other resources, use if necessary for user tasks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Example:</a:t>
            </a:r>
          </a:p>
          <a:p>
            <a:pPr marL="400050" lvl="1" indent="0">
              <a:buNone/>
            </a:pPr>
            <a:r>
              <a:rPr lang="en-US" sz="2400" dirty="0">
                <a:latin typeface="ALA BT Courier" panose="02070509030505020404" pitchFamily="50" charset="2"/>
              </a:rPr>
              <a:t>Recorded live at the Barbican Centre, London.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97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803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100" dirty="0" smtClean="0">
                <a:solidFill>
                  <a:schemeClr val="tx2"/>
                </a:solidFill>
              </a:rPr>
              <a:t>Exercise: </a:t>
            </a:r>
            <a:r>
              <a:rPr lang="en-US" sz="4100" dirty="0">
                <a:solidFill>
                  <a:schemeClr val="tx2"/>
                </a:solidFill>
              </a:rPr>
              <a:t>Date/Time and Place of an Event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98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673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Details of Carrier/Content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MARC 500 • Various RDA instructions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Not Core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Can use for: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Aspect ratio</a:t>
            </a:r>
            <a:endParaRPr lang="en-US" sz="3200" dirty="0" smtClean="0"/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Audio details (analog vs digital, channels, playback characteristics)</a:t>
            </a:r>
            <a:endParaRPr lang="en-US" sz="3200" dirty="0">
              <a:solidFill>
                <a:schemeClr val="tx2"/>
              </a:solidFill>
            </a:endParaRP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Anything else necessary for user tasks that isn’t already recorded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B6FB-87B2-4BE3-8469-631EEB45000E}" type="slidenum">
              <a:rPr lang="en-US" smtClean="0"/>
              <a:t>99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051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4D0C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4D0C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4D0C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5352</TotalTime>
  <Words>5712</Words>
  <Application>Microsoft Office PowerPoint</Application>
  <PresentationFormat>On-screen Show (4:3)</PresentationFormat>
  <Paragraphs>1112</Paragraphs>
  <Slides>142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142</vt:i4>
      </vt:variant>
    </vt:vector>
  </HeadingPairs>
  <TitlesOfParts>
    <vt:vector size="143" baseType="lpstr">
      <vt:lpstr>Office Theme</vt:lpstr>
      <vt:lpstr>Moving Image Resources</vt:lpstr>
      <vt:lpstr>Learning Objectives</vt:lpstr>
      <vt:lpstr>Acronyms</vt:lpstr>
      <vt:lpstr>Preliminaries</vt:lpstr>
      <vt:lpstr>1. Identify Mode of Issuance</vt:lpstr>
      <vt:lpstr>2. Decide upon Type of Description</vt:lpstr>
      <vt:lpstr>3. Choose Basis for Identification of the Resource</vt:lpstr>
      <vt:lpstr>4. Choose Preferred Source of Information</vt:lpstr>
      <vt:lpstr>Manifestation Elements</vt:lpstr>
      <vt:lpstr>Transcribed Elements, Numbers</vt:lpstr>
      <vt:lpstr>The Wizard of Oz (1939)</vt:lpstr>
      <vt:lpstr>Title Proper MARC 245 $a $n $p • RDA 2.3.2</vt:lpstr>
      <vt:lpstr>Title Proper MARC 245 $a $n $p • RDA 2.3.2</vt:lpstr>
      <vt:lpstr>Exercise: Title Proper</vt:lpstr>
      <vt:lpstr>Reminder! No more GMD</vt:lpstr>
      <vt:lpstr>Parallel Title Proper MARC 245 $b • RDA 2.3.3</vt:lpstr>
      <vt:lpstr>Other Title Information MARC 245 $b • RDA 2.3.4</vt:lpstr>
      <vt:lpstr>Other Title Information MARC 245 $b • RDA 2.3.4</vt:lpstr>
      <vt:lpstr>Exercise: Other Title Information</vt:lpstr>
      <vt:lpstr>Statement of Responsibility MARC 245 $c • RDA 2.4.2</vt:lpstr>
      <vt:lpstr>Statement of Responsibility cont’d MARC 245 $c • RDA 2.4.2</vt:lpstr>
      <vt:lpstr>Statement of Responsibility cont’d MARC 245 $c • RDA 2.4.2</vt:lpstr>
      <vt:lpstr>Statement of Responsibility MARC 245 $c • RDA 2.4.2</vt:lpstr>
      <vt:lpstr>Exercise: Statement of Responsibility</vt:lpstr>
      <vt:lpstr>Variant Title MARC 246 • RDA 2.3.3, 2.3.6</vt:lpstr>
      <vt:lpstr>Variant Title MARC 246 • RDA 2.3.3, 2.3.6</vt:lpstr>
      <vt:lpstr>Exercise: Variant Title</vt:lpstr>
      <vt:lpstr>Edition Statement MARC 250 • RDA 2.5.2, 2.5.6</vt:lpstr>
      <vt:lpstr>Edition Statement MARC 250 • RDA 2.5.2, 2.5.6</vt:lpstr>
      <vt:lpstr>Exercise: Edition Statement</vt:lpstr>
      <vt:lpstr>Country of Producing Entity MARC 257 • No RDA instruction</vt:lpstr>
      <vt:lpstr>Country of Producing Entity MARC 257 • No RDA instruction</vt:lpstr>
      <vt:lpstr>Production Statement MARC 264, 2nd ind. 0 • RDA 2.7</vt:lpstr>
      <vt:lpstr>Exercise: Production Statement</vt:lpstr>
      <vt:lpstr>Publication, Distribution, Manufacture Statements; Copyright Date MARC 264, 2nd ind. 1–4 • RDA 2.8–2.11</vt:lpstr>
      <vt:lpstr>Pub/Dist/Manuf/© cont’d MARC 264, 2nd ind. 1–4 • RDA 2.8–2.11</vt:lpstr>
      <vt:lpstr>Pub/Dist/Manuf/© cont’d MARC 264, 2nd ind. 1–4 • RDA 2.8–2.11</vt:lpstr>
      <vt:lpstr>Pub/Dist/Manuf/© cont’d MARC 264, 2nd ind. 1–4 • RDA 2.8–2.11</vt:lpstr>
      <vt:lpstr>Pub/Dist/Manuf/©  MARC 264, 2nd ind. 1–4 • RDA 2.8–2.11</vt:lpstr>
      <vt:lpstr>Exercise: Publication Statement etc.</vt:lpstr>
      <vt:lpstr>Pub/Dist/Manuf/© cont’d MARC 264, 2nd ind. 1–4 • RDA 2.8–2.11</vt:lpstr>
      <vt:lpstr>Exercise: Pub. Date Fixed Fields</vt:lpstr>
      <vt:lpstr>Series Statement MARC 490 • RDA 2.12</vt:lpstr>
      <vt:lpstr>Exercise: Series Statement</vt:lpstr>
      <vt:lpstr>ISBN MARC 020 • RDA 2.15</vt:lpstr>
      <vt:lpstr>Universal Product Code (UPC) MARC 024, 1st ind. 1 • RDA 2.15</vt:lpstr>
      <vt:lpstr>Universal Product Code (UPC) MARC 024, 1st ind. 1 • RDA 2.15</vt:lpstr>
      <vt:lpstr>International Article Number (EAN) MARC 024, 1st ind. 3 • RDA 2.15</vt:lpstr>
      <vt:lpstr>Other identifiers MARC 024, 1st ind. 7 • RDA 2.15</vt:lpstr>
      <vt:lpstr>Publisher Number MARC 028, 1st ind. 4 • RDA 2.15</vt:lpstr>
      <vt:lpstr>Publisher Number MARC 028, 1st ind. 4 • RDA 2.15</vt:lpstr>
      <vt:lpstr>Stock Number MARC 037 • RDA 2.15</vt:lpstr>
      <vt:lpstr>Exercise: Identifier for the Manifestation</vt:lpstr>
      <vt:lpstr>Carrier &amp; Content</vt:lpstr>
      <vt:lpstr>Extent MARC 300 $a • RDA 3.4</vt:lpstr>
      <vt:lpstr>Extent MARC 300 $a • RDA 3.4</vt:lpstr>
      <vt:lpstr>Extent cont’d MARC 300 $a • RDA 3.4</vt:lpstr>
      <vt:lpstr>Duration MARC 300 $a • RDA 7.22</vt:lpstr>
      <vt:lpstr>Duration MARC 300 $a • RDA 7.22</vt:lpstr>
      <vt:lpstr>Sound Content MARC 300 $b • RDA 7.18</vt:lpstr>
      <vt:lpstr>Sound Content MARC 300 $b • RDA 7.18</vt:lpstr>
      <vt:lpstr>Color Content MARC 300 $b • RDA 7.17</vt:lpstr>
      <vt:lpstr>Color Content MARC 300 $b • RDA 7.17</vt:lpstr>
      <vt:lpstr>Dimensions MARC 300 $c • RDA 3.5</vt:lpstr>
      <vt:lpstr>Dimensions MARC 300 $c • RDA 3.5</vt:lpstr>
      <vt:lpstr>Exercise: MARC 300</vt:lpstr>
      <vt:lpstr>Duration (again!) MARC 306 • RDA 7.22</vt:lpstr>
      <vt:lpstr>Duration (again!) MARC 306 • RDA 7.22</vt:lpstr>
      <vt:lpstr>Content Type MARC 336 • RDA 6.9</vt:lpstr>
      <vt:lpstr>Media Type MARC 337 • RDA 3.2</vt:lpstr>
      <vt:lpstr>Media Type cont’d MARC 337 • RDA 3.2</vt:lpstr>
      <vt:lpstr>Carrier Type MARC 338 • RDA 3.3</vt:lpstr>
      <vt:lpstr>Carrier Type cont’d MARC 338 • RDA 3.3</vt:lpstr>
      <vt:lpstr>Exercise: MARC 33Xs</vt:lpstr>
      <vt:lpstr>Sound Characteristics MARC 344 • RDA 3.16</vt:lpstr>
      <vt:lpstr>Projection Characteristics (film) MARC 345 • RDA 3.17</vt:lpstr>
      <vt:lpstr>Video Characteristics MARC 346 • RDA 3.18</vt:lpstr>
      <vt:lpstr>Digital File Characteristics MARC 347 • RDA 3.19</vt:lpstr>
      <vt:lpstr>Exercise: MARC 34Xs</vt:lpstr>
      <vt:lpstr>Place and Date of Capture MARC 033 $a $p • RDA 7.11</vt:lpstr>
      <vt:lpstr>Exercise: Date of Capture</vt:lpstr>
      <vt:lpstr>Language(s) MARC 041 • RDA 6.11, 7.12, 7.14</vt:lpstr>
      <vt:lpstr>Date of Creation MARC 046 $k • RDA 6.4/6.10</vt:lpstr>
      <vt:lpstr>5XX Notes</vt:lpstr>
      <vt:lpstr>System Requirements MARC 538 • RDA 3.20</vt:lpstr>
      <vt:lpstr>System Requirements cont’d MARC 538 • RDA 3.20</vt:lpstr>
      <vt:lpstr>Exercise: System Requirements</vt:lpstr>
      <vt:lpstr>Language(s) (again!) MARC 546 • RDA 6.11, 7.12, 7.14, etc.</vt:lpstr>
      <vt:lpstr>Source of Title Proper MARC 500 • RDA 2.17.2.3</vt:lpstr>
      <vt:lpstr>Participant, Performer, Narrator, etc. MARC 511 • RDA 7.23</vt:lpstr>
      <vt:lpstr>Participant, Performer, Narrator, etc. MARC 511 • RDA 7.23</vt:lpstr>
      <vt:lpstr>Exercise: Participant, Performer, Narrator, etc.</vt:lpstr>
      <vt:lpstr>Technical/Production Credits MARC 508 • RDA 7.24</vt:lpstr>
      <vt:lpstr>Technical/Production Credits MARC 508 • RDA 7.24</vt:lpstr>
      <vt:lpstr>Exercise: Technical/Production Credits</vt:lpstr>
      <vt:lpstr>History, Production MARC 500 • RDA 6.4/6.10, 26.1/27.1</vt:lpstr>
      <vt:lpstr>Date/Time and Place of an Event MARC 518 • RDA 7.11</vt:lpstr>
      <vt:lpstr>Exercise: Date/Time and Place of an Event</vt:lpstr>
      <vt:lpstr>Details of Carrier/Content MARC 500 • Various RDA instructions</vt:lpstr>
      <vt:lpstr>Intended Audience MARC 521 • RDA 7.7</vt:lpstr>
      <vt:lpstr>Summary MARC 520 • RDA 7.2, 7.10</vt:lpstr>
      <vt:lpstr>Summary MARC 520 • RDA 7.2, 7.10</vt:lpstr>
      <vt:lpstr>Exercise: Summary</vt:lpstr>
      <vt:lpstr>Contents Note MARC 505 or 500 • RDA 25.1 (+ 7.22)</vt:lpstr>
      <vt:lpstr>Contents Note MARC 505 or 500 • RDA 25.1 (+ 7.22)</vt:lpstr>
      <vt:lpstr>“With” Note MARC 501 • RDA 25.1</vt:lpstr>
      <vt:lpstr>Source of Description MARC 588 • RDA 2.17.13 + 2.17.2.3 </vt:lpstr>
      <vt:lpstr>Subject Headings</vt:lpstr>
      <vt:lpstr>Subject and Genre/Form MARC 6XX • Not developed in RDA</vt:lpstr>
      <vt:lpstr>Subject and Genre/Form cont’d MARC 6XX • Not developed in RDA</vt:lpstr>
      <vt:lpstr>Relationships</vt:lpstr>
      <vt:lpstr>AAP for the Work/Expression MARC 1XX, 240 • RDA 6.27</vt:lpstr>
      <vt:lpstr>AAP for the Work/Expression cont’d MARC 1XX, 240 • RDA 6.27</vt:lpstr>
      <vt:lpstr>AAP for the Work/Expression cont’d MARC 1XX, 240 • RDA 6.27</vt:lpstr>
      <vt:lpstr>Exercise: AAP for the Work/Expression</vt:lpstr>
      <vt:lpstr>Creator MARC 100/110/111 • RDA 19.2</vt:lpstr>
      <vt:lpstr>Exercise: Creator</vt:lpstr>
      <vt:lpstr>Other PFC Associated with a Work MARC 700/710/711 • RDA 19.3</vt:lpstr>
      <vt:lpstr>Other PFC Associated with a Work MARC 700/710/711 • RDA 19.3</vt:lpstr>
      <vt:lpstr>Exercise: Other PFC Associated with a Work</vt:lpstr>
      <vt:lpstr>Contributor MARC 700/710/711 • RDA 20.2</vt:lpstr>
      <vt:lpstr>Contributor MARC 700/710/711 • RDA 20.2</vt:lpstr>
      <vt:lpstr>Exercise: Contributor</vt:lpstr>
      <vt:lpstr>Related Works MARC 700–730 (or 800-830) • RDA Ch. 25</vt:lpstr>
      <vt:lpstr>Related Works MARC 700–730 (or 800-830) • RDA Ch. 25</vt:lpstr>
      <vt:lpstr>Related Expressions MARC 700–730 • RDA Ch. 26</vt:lpstr>
      <vt:lpstr>Uncontrolled Titles MARC 740 • RDA 25.1</vt:lpstr>
      <vt:lpstr>Related Manifestations MARC 775/776 • RDA Ch. 27</vt:lpstr>
      <vt:lpstr>Related Items MARC 501 • RDA 25.1</vt:lpstr>
      <vt:lpstr>Access Information</vt:lpstr>
      <vt:lpstr>Uniform Resource Locator MARC 856 • RDA 4.6</vt:lpstr>
      <vt:lpstr>Uniform Resource Locator MARC 856 • RDA 4.6</vt:lpstr>
      <vt:lpstr>Fixed Fields and 007</vt:lpstr>
      <vt:lpstr>OCLC Fixed Fields</vt:lpstr>
      <vt:lpstr>007s</vt:lpstr>
      <vt:lpstr>007s cont’d</vt:lpstr>
      <vt:lpstr>007s cont’d</vt:lpstr>
      <vt:lpstr>006</vt:lpstr>
      <vt:lpstr>Further Resources</vt:lpstr>
      <vt:lpstr>Further Resources cont’d</vt:lpstr>
      <vt:lpstr>Questions?</vt:lpstr>
      <vt:lpstr>FIN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</dc:creator>
  <cp:lastModifiedBy>Windows</cp:lastModifiedBy>
  <cp:revision>356</cp:revision>
  <cp:lastPrinted>2014-09-22T22:10:22Z</cp:lastPrinted>
  <dcterms:created xsi:type="dcterms:W3CDTF">2014-09-02T22:26:07Z</dcterms:created>
  <dcterms:modified xsi:type="dcterms:W3CDTF">2014-09-26T17:10:28Z</dcterms:modified>
</cp:coreProperties>
</file>