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sldIdLst>
    <p:sldId id="289" r:id="rId2"/>
    <p:sldId id="290" r:id="rId3"/>
    <p:sldId id="357" r:id="rId4"/>
    <p:sldId id="302" r:id="rId5"/>
    <p:sldId id="303" r:id="rId6"/>
    <p:sldId id="304" r:id="rId7"/>
    <p:sldId id="359" r:id="rId8"/>
    <p:sldId id="257" r:id="rId9"/>
    <p:sldId id="258" r:id="rId10"/>
    <p:sldId id="259" r:id="rId11"/>
    <p:sldId id="260" r:id="rId12"/>
    <p:sldId id="358" r:id="rId13"/>
    <p:sldId id="261" r:id="rId14"/>
    <p:sldId id="262" r:id="rId15"/>
    <p:sldId id="263" r:id="rId16"/>
    <p:sldId id="364" r:id="rId17"/>
    <p:sldId id="360" r:id="rId18"/>
    <p:sldId id="361" r:id="rId19"/>
    <p:sldId id="362" r:id="rId20"/>
    <p:sldId id="363" r:id="rId21"/>
    <p:sldId id="374" r:id="rId22"/>
    <p:sldId id="375" r:id="rId23"/>
    <p:sldId id="265" r:id="rId24"/>
    <p:sldId id="266" r:id="rId25"/>
    <p:sldId id="267" r:id="rId26"/>
    <p:sldId id="376" r:id="rId27"/>
    <p:sldId id="268" r:id="rId28"/>
    <p:sldId id="365" r:id="rId29"/>
    <p:sldId id="366" r:id="rId30"/>
    <p:sldId id="342" r:id="rId31"/>
    <p:sldId id="345" r:id="rId32"/>
    <p:sldId id="336" r:id="rId33"/>
    <p:sldId id="338" r:id="rId34"/>
    <p:sldId id="351" r:id="rId35"/>
    <p:sldId id="340" r:id="rId36"/>
    <p:sldId id="341" r:id="rId37"/>
    <p:sldId id="352" r:id="rId38"/>
    <p:sldId id="337" r:id="rId39"/>
    <p:sldId id="339" r:id="rId40"/>
    <p:sldId id="343" r:id="rId41"/>
    <p:sldId id="344" r:id="rId42"/>
    <p:sldId id="346" r:id="rId43"/>
    <p:sldId id="347" r:id="rId44"/>
    <p:sldId id="348" r:id="rId45"/>
    <p:sldId id="349" r:id="rId46"/>
    <p:sldId id="353" r:id="rId47"/>
    <p:sldId id="269" r:id="rId48"/>
    <p:sldId id="306" r:id="rId49"/>
    <p:sldId id="307" r:id="rId50"/>
    <p:sldId id="308" r:id="rId51"/>
    <p:sldId id="309" r:id="rId52"/>
    <p:sldId id="310" r:id="rId53"/>
    <p:sldId id="311" r:id="rId54"/>
    <p:sldId id="312" r:id="rId55"/>
    <p:sldId id="313" r:id="rId56"/>
    <p:sldId id="367" r:id="rId57"/>
    <p:sldId id="271" r:id="rId58"/>
    <p:sldId id="272" r:id="rId59"/>
    <p:sldId id="368" r:id="rId60"/>
    <p:sldId id="294" r:id="rId61"/>
    <p:sldId id="273" r:id="rId62"/>
    <p:sldId id="292" r:id="rId63"/>
    <p:sldId id="293" r:id="rId64"/>
    <p:sldId id="301" r:id="rId65"/>
    <p:sldId id="295" r:id="rId66"/>
    <p:sldId id="296" r:id="rId67"/>
    <p:sldId id="298" r:id="rId68"/>
    <p:sldId id="274" r:id="rId69"/>
    <p:sldId id="275" r:id="rId70"/>
    <p:sldId id="321" r:id="rId71"/>
    <p:sldId id="315" r:id="rId72"/>
    <p:sldId id="316" r:id="rId73"/>
    <p:sldId id="317" r:id="rId74"/>
    <p:sldId id="318" r:id="rId75"/>
    <p:sldId id="319" r:id="rId76"/>
    <p:sldId id="320" r:id="rId77"/>
    <p:sldId id="370" r:id="rId78"/>
    <p:sldId id="288" r:id="rId79"/>
    <p:sldId id="369" r:id="rId80"/>
    <p:sldId id="371" r:id="rId81"/>
    <p:sldId id="277" r:id="rId82"/>
    <p:sldId id="377" r:id="rId83"/>
    <p:sldId id="378"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4088" autoAdjust="0"/>
  </p:normalViewPr>
  <p:slideViewPr>
    <p:cSldViewPr>
      <p:cViewPr>
        <p:scale>
          <a:sx n="73" d="100"/>
          <a:sy n="73" d="100"/>
        </p:scale>
        <p:origin x="-122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A93FDE9-2339-41D7-9A06-48755B6BFE2A}" type="datetimeFigureOut">
              <a:rPr lang="en-US" smtClean="0"/>
              <a:t>10/30/2013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7FBB033-567F-4FD1-B1F8-A120E52E8D63}" type="slidenum">
              <a:rPr lang="en-US" smtClean="0"/>
              <a:t>‹#›</a:t>
            </a:fld>
            <a:endParaRPr lang="en-US" dirty="0"/>
          </a:p>
        </p:txBody>
      </p:sp>
    </p:spTree>
    <p:extLst>
      <p:ext uri="{BB962C8B-B14F-4D97-AF65-F5344CB8AC3E}">
        <p14:creationId xmlns:p14="http://schemas.microsoft.com/office/powerpoint/2010/main" val="165831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1</a:t>
            </a:fld>
            <a:endParaRPr lang="en-US" dirty="0"/>
          </a:p>
        </p:txBody>
      </p:sp>
    </p:spTree>
    <p:extLst>
      <p:ext uri="{BB962C8B-B14F-4D97-AF65-F5344CB8AC3E}">
        <p14:creationId xmlns:p14="http://schemas.microsoft.com/office/powerpoint/2010/main" val="1176652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departure from BSR] [click on or scroll down to 1.7.3]</a:t>
            </a:r>
          </a:p>
          <a:p>
            <a:endParaRPr lang="en-US" dirty="0" smtClean="0"/>
          </a:p>
          <a:p>
            <a:r>
              <a:rPr lang="en-US" dirty="0" smtClean="0"/>
              <a:t>change from AACR2: in transcribed elements, transcribe as appears on the resource (except separating elements)  [we are mentioning this even though it’s not in the BSR because it’s a big departure from AACR2]</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10</a:t>
            </a:fld>
            <a:endParaRPr lang="en-US" dirty="0"/>
          </a:p>
        </p:txBody>
      </p:sp>
    </p:spTree>
    <p:extLst>
      <p:ext uri="{BB962C8B-B14F-4D97-AF65-F5344CB8AC3E}">
        <p14:creationId xmlns:p14="http://schemas.microsoft.com/office/powerpoint/2010/main" val="125121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departure from BSR] [click on or scroll down to 1.7.4]</a:t>
            </a:r>
          </a:p>
          <a:p>
            <a:endParaRPr lang="en-US" dirty="0" smtClean="0"/>
          </a:p>
          <a:p>
            <a:r>
              <a:rPr lang="en-US" dirty="0" smtClean="0"/>
              <a:t>1</a:t>
            </a:r>
            <a:r>
              <a:rPr lang="en-US" baseline="30000" dirty="0" smtClean="0"/>
              <a:t>st</a:t>
            </a:r>
            <a:r>
              <a:rPr lang="en-US" dirty="0" smtClean="0"/>
              <a:t> bullet:</a:t>
            </a:r>
            <a:r>
              <a:rPr lang="en-US" baseline="0" dirty="0" smtClean="0"/>
              <a:t> </a:t>
            </a:r>
            <a:r>
              <a:rPr lang="en-US" sz="1300" dirty="0"/>
              <a:t>follow UCB PS 1.7.4 [show UCB PS 1.7.4]</a:t>
            </a:r>
          </a:p>
          <a:p>
            <a:r>
              <a:rPr lang="en-US" sz="1300" dirty="0"/>
              <a:t>2</a:t>
            </a:r>
            <a:r>
              <a:rPr lang="en-US" sz="1300" baseline="30000" dirty="0"/>
              <a:t>nd</a:t>
            </a:r>
            <a:r>
              <a:rPr lang="en-US" sz="1300" dirty="0"/>
              <a:t> bullet: change from AACR2: supplying diacritical marks that do not appear on the source of information is now optional</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11</a:t>
            </a:fld>
            <a:endParaRPr lang="en-US" dirty="0"/>
          </a:p>
        </p:txBody>
      </p:sp>
    </p:spTree>
    <p:extLst>
      <p:ext uri="{BB962C8B-B14F-4D97-AF65-F5344CB8AC3E}">
        <p14:creationId xmlns:p14="http://schemas.microsoft.com/office/powerpoint/2010/main" val="283870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departure from BSR] [click on 1.7.8]</a:t>
            </a:r>
          </a:p>
          <a:p>
            <a:endParaRPr lang="en-US" dirty="0" smtClean="0"/>
          </a:p>
          <a:p>
            <a:r>
              <a:rPr lang="en-US" dirty="0" smtClean="0"/>
              <a:t>change from AACR2: in transcribed elements, take what you see; do not abbreviate </a:t>
            </a:r>
          </a:p>
          <a:p>
            <a:r>
              <a:rPr lang="en-US" dirty="0" smtClean="0"/>
              <a:t>[last bullet point: we will talk about supplying information later today]</a:t>
            </a:r>
          </a:p>
        </p:txBody>
      </p:sp>
      <p:sp>
        <p:nvSpPr>
          <p:cNvPr id="4" name="Slide Number Placeholder 3"/>
          <p:cNvSpPr>
            <a:spLocks noGrp="1"/>
          </p:cNvSpPr>
          <p:nvPr>
            <p:ph type="sldNum" sz="quarter" idx="10"/>
          </p:nvPr>
        </p:nvSpPr>
        <p:spPr/>
        <p:txBody>
          <a:bodyPr/>
          <a:lstStyle/>
          <a:p>
            <a:fld id="{97FBB033-567F-4FD1-B1F8-A120E52E8D63}" type="slidenum">
              <a:rPr lang="en-US" smtClean="0"/>
              <a:t>12</a:t>
            </a:fld>
            <a:endParaRPr lang="en-US" dirty="0"/>
          </a:p>
        </p:txBody>
      </p:sp>
    </p:spTree>
    <p:extLst>
      <p:ext uri="{BB962C8B-B14F-4D97-AF65-F5344CB8AC3E}">
        <p14:creationId xmlns:p14="http://schemas.microsoft.com/office/powerpoint/2010/main" val="240267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departure from BSR] [click on or scroll down to 1.7.9]</a:t>
            </a:r>
          </a:p>
          <a:p>
            <a:endParaRPr lang="en-US" dirty="0" smtClean="0"/>
          </a:p>
          <a:p>
            <a:r>
              <a:rPr lang="en-US" dirty="0" smtClean="0"/>
              <a:t>change from AACR2: transcribe as they appear and do not include </a:t>
            </a:r>
            <a:r>
              <a:rPr lang="en-US" i="1" dirty="0" smtClean="0"/>
              <a:t>[sic]</a:t>
            </a:r>
            <a:r>
              <a:rPr lang="en-US" dirty="0" smtClean="0"/>
              <a:t> or corrections within the same field (in titles proper: for monographs only!); may provide corrections of titles as a variant title, or other corrections as a note, if considered important.</a:t>
            </a:r>
          </a:p>
          <a:p>
            <a:endParaRPr lang="en-US" dirty="0" smtClean="0"/>
          </a:p>
          <a:p>
            <a:r>
              <a:rPr lang="en-US" dirty="0" smtClean="0"/>
              <a:t>Examples</a:t>
            </a:r>
            <a:r>
              <a:rPr lang="en-US" baseline="0" dirty="0" smtClean="0"/>
              <a:t> continue on next 2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13</a:t>
            </a:fld>
            <a:endParaRPr lang="en-US" dirty="0"/>
          </a:p>
        </p:txBody>
      </p:sp>
    </p:spTree>
    <p:extLst>
      <p:ext uri="{BB962C8B-B14F-4D97-AF65-F5344CB8AC3E}">
        <p14:creationId xmlns:p14="http://schemas.microsoft.com/office/powerpoint/2010/main" val="2021026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[during/after showing slides:] There is no prescribed wording for the $i note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14</a:t>
            </a:fld>
            <a:endParaRPr lang="en-US" dirty="0"/>
          </a:p>
        </p:txBody>
      </p:sp>
    </p:spTree>
    <p:extLst>
      <p:ext uri="{BB962C8B-B14F-4D97-AF65-F5344CB8AC3E}">
        <p14:creationId xmlns:p14="http://schemas.microsoft.com/office/powerpoint/2010/main" val="305522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[during/after showing slides:] There is no prescribed wording for the $i </a:t>
            </a:r>
            <a:r>
              <a:rPr lang="en-US" sz="1300" dirty="0" smtClean="0"/>
              <a:t>note</a:t>
            </a:r>
          </a:p>
          <a:p>
            <a:endParaRPr lang="en-US" sz="1300" dirty="0" smtClean="0"/>
          </a:p>
          <a:p>
            <a:r>
              <a:rPr lang="en-US" sz="1300" dirty="0" smtClean="0"/>
              <a:t>End of 1.7; any questions about transcription?</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15</a:t>
            </a:fld>
            <a:endParaRPr lang="en-US" dirty="0"/>
          </a:p>
        </p:txBody>
      </p:sp>
    </p:spTree>
    <p:extLst>
      <p:ext uri="{BB962C8B-B14F-4D97-AF65-F5344CB8AC3E}">
        <p14:creationId xmlns:p14="http://schemas.microsoft.com/office/powerpoint/2010/main" val="8247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to BSR; click on &amp; expand 1.8; note that BSR 1.8.1 applies to rare materials only]</a:t>
            </a:r>
          </a:p>
          <a:p>
            <a:endParaRPr lang="en-US" dirty="0" smtClean="0"/>
          </a:p>
          <a:p>
            <a:r>
              <a:rPr lang="en-US" dirty="0" smtClean="0"/>
              <a:t>this section applies to the non-transcribed elements listed in 1.8.1 only! [go to bottom of 1.8.1 to show what to do for transcribed elements]</a:t>
            </a:r>
          </a:p>
          <a:p>
            <a:endParaRPr lang="en-US" dirty="0" smtClean="0"/>
          </a:p>
          <a:p>
            <a:r>
              <a:rPr lang="en-US" dirty="0" smtClean="0"/>
              <a:t>follow UCB PS 1.8.2; change from AACR2: numbers/numerals are always recorded in the form in which they appear in the resource [show 2nd bullet point] – [scroll down to 1.8.3] but no change for numbers expressed as words [show 3rd bullet point]</a:t>
            </a:r>
          </a:p>
          <a:p>
            <a:endParaRPr lang="en-US" dirty="0" smtClean="0"/>
          </a:p>
          <a:p>
            <a:r>
              <a:rPr lang="en-US" dirty="0" smtClean="0"/>
              <a:t>At end of slide: </a:t>
            </a:r>
            <a:r>
              <a:rPr lang="en-US" sz="1300" dirty="0"/>
              <a:t>One more UCB PS in Chapter 1: 1.10.2 [show UCB PS, then click on &amp; expand 1.10, click on 1.10.2].  Follow Appendix A for notes</a:t>
            </a:r>
          </a:p>
          <a:p>
            <a:endParaRPr lang="en-US" sz="1300" dirty="0"/>
          </a:p>
          <a:p>
            <a:r>
              <a:rPr lang="en-US" sz="1300" dirty="0"/>
              <a:t>[reminder that all instructions in Chapter 1 apply only to the other chapters in Section 1 (Ch. 2-4); other sections have their own “General Guidelines” chapters]</a:t>
            </a:r>
          </a:p>
          <a:p>
            <a:endParaRPr lang="en-US" sz="1300" dirty="0"/>
          </a:p>
          <a:p>
            <a:pPr lvl="0" rtl="0"/>
            <a:r>
              <a:rPr lang="en-US" sz="1300" dirty="0"/>
              <a:t>Identifying Manifestations and Items: Chapter 2</a:t>
            </a:r>
            <a:endParaRPr lang="en-US" sz="1300" b="1" dirty="0"/>
          </a:p>
          <a:p>
            <a:r>
              <a:rPr lang="en-US" sz="1300" dirty="0"/>
              <a:t>[expand Chapter 2; briefly show layout: “Purpose and Scope” plus two more general chapters</a:t>
            </a:r>
            <a:r>
              <a:rPr lang="en-US" sz="13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a:t>
            </a:r>
            <a:r>
              <a:rPr lang="en-US" dirty="0" smtClean="0"/>
              <a:t>look at 2.0</a:t>
            </a:r>
            <a:r>
              <a:rPr lang="en-US" baseline="0" dirty="0" smtClean="0"/>
              <a:t> “Purpose and Scope” – Ch. 2 fulfills </a:t>
            </a:r>
            <a:r>
              <a:rPr lang="en-US" baseline="0" smtClean="0"/>
              <a:t>the “</a:t>
            </a:r>
            <a:r>
              <a:rPr lang="en-US" baseline="0" dirty="0" smtClean="0"/>
              <a:t>identify” </a:t>
            </a:r>
            <a:r>
              <a:rPr lang="en-US" baseline="0" smtClean="0"/>
              <a:t>user task]</a:t>
            </a:r>
            <a:endParaRPr lang="en-US" baseline="0" dirty="0" smtClean="0"/>
          </a:p>
        </p:txBody>
      </p:sp>
      <p:sp>
        <p:nvSpPr>
          <p:cNvPr id="4" name="Slide Number Placeholder 3"/>
          <p:cNvSpPr>
            <a:spLocks noGrp="1"/>
          </p:cNvSpPr>
          <p:nvPr>
            <p:ph type="sldNum" sz="quarter" idx="10"/>
          </p:nvPr>
        </p:nvSpPr>
        <p:spPr/>
        <p:txBody>
          <a:bodyPr/>
          <a:lstStyle/>
          <a:p>
            <a:fld id="{97FBB033-567F-4FD1-B1F8-A120E52E8D63}" type="slidenum">
              <a:rPr lang="en-US" smtClean="0"/>
              <a:t>16</a:t>
            </a:fld>
            <a:endParaRPr lang="en-US" dirty="0"/>
          </a:p>
        </p:txBody>
      </p:sp>
    </p:spTree>
    <p:extLst>
      <p:ext uri="{BB962C8B-B14F-4D97-AF65-F5344CB8AC3E}">
        <p14:creationId xmlns:p14="http://schemas.microsoft.com/office/powerpoint/2010/main" val="85560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[another slight detour from BSR] [click on &amp; expand 2.2, expand 2.2.2]</a:t>
            </a:r>
          </a:p>
          <a:p>
            <a:endParaRPr lang="en-US" sz="1300" dirty="0"/>
          </a:p>
          <a:p>
            <a:r>
              <a:rPr lang="en-US" sz="1300" dirty="0"/>
              <a:t>2</a:t>
            </a:r>
            <a:r>
              <a:rPr lang="en-US" sz="1300" baseline="30000" dirty="0"/>
              <a:t>nd</a:t>
            </a:r>
            <a:r>
              <a:rPr lang="en-US" sz="1300" dirty="0"/>
              <a:t> bullet: Go to 2.2.2.2 for books, look at sequence of “if”s.</a:t>
            </a:r>
          </a:p>
          <a:p>
            <a:r>
              <a:rPr lang="en-US" sz="1300" dirty="0"/>
              <a:t>Note that if the resource lacks a title page etc., there is a hierarchy of preference for choosing an alternative source of information (“title page substitute”) (in AACR2 it was source “supplying the most complete information”).  Wherever you first find a title, that becomes your preferred source for that resource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17</a:t>
            </a:fld>
            <a:endParaRPr lang="en-US" dirty="0"/>
          </a:p>
        </p:txBody>
      </p:sp>
    </p:spTree>
    <p:extLst>
      <p:ext uri="{BB962C8B-B14F-4D97-AF65-F5344CB8AC3E}">
        <p14:creationId xmlns:p14="http://schemas.microsoft.com/office/powerpoint/2010/main" val="340745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is no title in any source within the resource, [click on 2.2.4] look at 2.2.4; note that not all elements in the list are Core, and that each of these elements will have indication that you can apply 2.2.4 at the instructions for that element.  Keep these sources in mind, since it comes up a lot.</a:t>
            </a:r>
          </a:p>
          <a:p>
            <a:r>
              <a:rPr lang="en-US" dirty="0" smtClean="0"/>
              <a:t>Go to LC-PCC PS 2.2.4 for how to indicate that information is supplied (taken from outside the resource): SQUARE BRACKETS</a:t>
            </a:r>
          </a:p>
          <a:p>
            <a:endParaRPr lang="en-US" dirty="0" smtClean="0"/>
          </a:p>
          <a:p>
            <a:r>
              <a:rPr lang="en-US" dirty="0" smtClean="0"/>
              <a:t>At end of slide: Titles &amp; statements of responsibility</a:t>
            </a:r>
            <a:r>
              <a:rPr lang="en-US" baseline="0" dirty="0" smtClean="0"/>
              <a:t> </a:t>
            </a:r>
            <a:r>
              <a:rPr lang="en-US" dirty="0" smtClean="0"/>
              <a:t>[click on &amp; expand 2.3] Show layout of 2.3: begins with section for “Basic Instructions”; then subsequent sections instruct on the different elements (if there is more than one) of the general type – reminder of the same structure seen throughout RDA</a:t>
            </a:r>
          </a:p>
        </p:txBody>
      </p:sp>
      <p:sp>
        <p:nvSpPr>
          <p:cNvPr id="4" name="Slide Number Placeholder 3"/>
          <p:cNvSpPr>
            <a:spLocks noGrp="1"/>
          </p:cNvSpPr>
          <p:nvPr>
            <p:ph type="sldNum" sz="quarter" idx="10"/>
          </p:nvPr>
        </p:nvSpPr>
        <p:spPr/>
        <p:txBody>
          <a:bodyPr/>
          <a:lstStyle/>
          <a:p>
            <a:fld id="{97FBB033-567F-4FD1-B1F8-A120E52E8D63}" type="slidenum">
              <a:rPr lang="en-US" smtClean="0"/>
              <a:t>18</a:t>
            </a:fld>
            <a:endParaRPr lang="en-US" dirty="0"/>
          </a:p>
        </p:txBody>
      </p:sp>
    </p:spTree>
    <p:extLst>
      <p:ext uri="{BB962C8B-B14F-4D97-AF65-F5344CB8AC3E}">
        <p14:creationId xmlns:p14="http://schemas.microsoft.com/office/powerpoint/2010/main" val="2209548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 2.3.1, click on 2.3.1.4] apply UCB PS 2.3.1.4, which continues AACR2 practice [show LC-PCC PS 2.3.1.4, contrast it with the UCB PS]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19</a:t>
            </a:fld>
            <a:endParaRPr lang="en-US" dirty="0"/>
          </a:p>
        </p:txBody>
      </p:sp>
    </p:spTree>
    <p:extLst>
      <p:ext uri="{BB962C8B-B14F-4D97-AF65-F5344CB8AC3E}">
        <p14:creationId xmlns:p14="http://schemas.microsoft.com/office/powerpoint/2010/main" val="396386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bullet: since</a:t>
            </a:r>
            <a:r>
              <a:rPr lang="en-US" baseline="0" dirty="0" smtClean="0"/>
              <a:t> we have a lot to cover, we’ll focus on books.  Training on other formats is forthcoming</a:t>
            </a:r>
          </a:p>
          <a:p>
            <a:r>
              <a:rPr lang="en-US" baseline="0" dirty="0" smtClean="0"/>
              <a:t>2</a:t>
            </a:r>
            <a:r>
              <a:rPr lang="en-US" baseline="30000" dirty="0" smtClean="0"/>
              <a:t>nd</a:t>
            </a:r>
            <a:r>
              <a:rPr lang="en-US" baseline="0" dirty="0" smtClean="0"/>
              <a:t> bullet: this will be useful even if you rarely/never catalog books</a:t>
            </a:r>
          </a:p>
          <a:p>
            <a:r>
              <a:rPr lang="en-US" baseline="0" dirty="0" smtClean="0"/>
              <a:t>3</a:t>
            </a:r>
            <a:r>
              <a:rPr lang="en-US" baseline="30000" dirty="0" smtClean="0"/>
              <a:t>rd</a:t>
            </a:r>
            <a:r>
              <a:rPr lang="en-US" baseline="0" dirty="0" smtClean="0"/>
              <a:t> bullet: ditto 2</a:t>
            </a:r>
            <a:r>
              <a:rPr lang="en-US" baseline="30000" dirty="0" smtClean="0"/>
              <a:t>nd</a:t>
            </a:r>
            <a:endParaRPr lang="en-US" baseline="0" dirty="0" smtClean="0"/>
          </a:p>
          <a:p>
            <a:r>
              <a:rPr lang="en-US" baseline="0" dirty="0" smtClean="0"/>
              <a:t>4</a:t>
            </a:r>
            <a:r>
              <a:rPr lang="en-US" baseline="30000" dirty="0" smtClean="0"/>
              <a:t>th</a:t>
            </a:r>
            <a:r>
              <a:rPr lang="en-US" baseline="0" dirty="0" smtClean="0"/>
              <a:t> bullet: we make a distinction between original and copy cataloging; in copy cataloging, accept whatever is not wrong</a:t>
            </a:r>
            <a:endParaRPr lang="en-US" baseline="30000" dirty="0" smtClean="0"/>
          </a:p>
        </p:txBody>
      </p:sp>
      <p:sp>
        <p:nvSpPr>
          <p:cNvPr id="4" name="Slide Number Placeholder 3"/>
          <p:cNvSpPr>
            <a:spLocks noGrp="1"/>
          </p:cNvSpPr>
          <p:nvPr>
            <p:ph type="sldNum" sz="quarter" idx="10"/>
          </p:nvPr>
        </p:nvSpPr>
        <p:spPr/>
        <p:txBody>
          <a:bodyPr/>
          <a:lstStyle/>
          <a:p>
            <a:fld id="{97FBB033-567F-4FD1-B1F8-A120E52E8D63}" type="slidenum">
              <a:rPr lang="en-US" smtClean="0"/>
              <a:t>2</a:t>
            </a:fld>
            <a:endParaRPr lang="en-US" dirty="0"/>
          </a:p>
        </p:txBody>
      </p:sp>
    </p:spTree>
    <p:extLst>
      <p:ext uri="{BB962C8B-B14F-4D97-AF65-F5344CB8AC3E}">
        <p14:creationId xmlns:p14="http://schemas.microsoft.com/office/powerpoint/2010/main" val="1817449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to looking at BSR] [click on &amp; expand 2.3.2] go to 2.3.2.  [look at structure &amp; subchapters of 2.3.2]</a:t>
            </a:r>
          </a:p>
          <a:p>
            <a:r>
              <a:rPr lang="en-US" dirty="0" smtClean="0"/>
              <a:t>“Title proper” still means the same thing it always has; no change from AACR2, except as noted in Chapter 1 (in</a:t>
            </a:r>
            <a:r>
              <a:rPr lang="en-US" baseline="0" dirty="0" smtClean="0"/>
              <a:t> AACR2: punctuation, capitalization, errors may be changed)</a:t>
            </a:r>
            <a:r>
              <a:rPr lang="en-US" dirty="0" smtClean="0"/>
              <a:t> and in hierarchy of choosing source of information when a textual resource lacks a title page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20</a:t>
            </a:fld>
            <a:endParaRPr lang="en-US" dirty="0"/>
          </a:p>
        </p:txBody>
      </p:sp>
    </p:spTree>
    <p:extLst>
      <p:ext uri="{BB962C8B-B14F-4D97-AF65-F5344CB8AC3E}">
        <p14:creationId xmlns:p14="http://schemas.microsoft.com/office/powerpoint/2010/main" val="3946880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2.3.2.6] [looking at even though BSR has AV only in the note because it’s applicable to all resources]</a:t>
            </a:r>
            <a:r>
              <a:rPr lang="en-US" baseline="0" dirty="0" smtClean="0"/>
              <a:t> </a:t>
            </a:r>
            <a:r>
              <a:rPr lang="en-US" sz="1300" dirty="0"/>
              <a:t>Look at 2.3.2.6 – more “if”s</a:t>
            </a:r>
            <a:r>
              <a:rPr lang="en-US" sz="1300" dirty="0" smtClean="0"/>
              <a:t>.</a:t>
            </a:r>
            <a:endParaRPr lang="en-US" sz="1300" dirty="0"/>
          </a:p>
        </p:txBody>
      </p:sp>
      <p:sp>
        <p:nvSpPr>
          <p:cNvPr id="4" name="Slide Number Placeholder 3"/>
          <p:cNvSpPr>
            <a:spLocks noGrp="1"/>
          </p:cNvSpPr>
          <p:nvPr>
            <p:ph type="sldNum" sz="quarter" idx="10"/>
          </p:nvPr>
        </p:nvSpPr>
        <p:spPr/>
        <p:txBody>
          <a:bodyPr/>
          <a:lstStyle/>
          <a:p>
            <a:fld id="{97FBB033-567F-4FD1-B1F8-A120E52E8D63}" type="slidenum">
              <a:rPr lang="en-US" smtClean="0"/>
              <a:t>21</a:t>
            </a:fld>
            <a:endParaRPr lang="en-US" dirty="0"/>
          </a:p>
        </p:txBody>
      </p:sp>
    </p:spTree>
    <p:extLst>
      <p:ext uri="{BB962C8B-B14F-4D97-AF65-F5344CB8AC3E}">
        <p14:creationId xmlns:p14="http://schemas.microsoft.com/office/powerpoint/2010/main" val="20301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[click on &amp; expand 2.3.3] changes from AACR2:</a:t>
            </a:r>
          </a:p>
          <a:p>
            <a:r>
              <a:rPr lang="en-US" dirty="0" smtClean="0"/>
              <a:t>Can be taken from any source within the resource – see 2.3.3.2 (in AACR2, prescribed source is title page).  Can be taken from a source outside the resource ONLY IF that’s where the title proper was taken from</a:t>
            </a:r>
          </a:p>
          <a:p>
            <a:r>
              <a:rPr lang="en-US" sz="1300" dirty="0"/>
              <a:t>Record all that appear on the source of information – see BSR (AACR2 1.1D2 second-level description has a convoluted rule on which to record)</a:t>
            </a:r>
          </a:p>
          <a:p>
            <a:r>
              <a:rPr lang="en-US" sz="1300" dirty="0"/>
              <a:t>Look at 2.3.3.3: more “if”s</a:t>
            </a:r>
          </a:p>
          <a:p>
            <a:endParaRPr lang="en-US" sz="1300" dirty="0"/>
          </a:p>
          <a:p>
            <a:r>
              <a:rPr lang="en-US" dirty="0" smtClean="0"/>
              <a:t>Examples on next 3</a:t>
            </a:r>
            <a:r>
              <a:rPr lang="en-US" baseline="0" dirty="0" smtClean="0"/>
              <a:t> slides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22</a:t>
            </a:fld>
            <a:endParaRPr lang="en-US" dirty="0"/>
          </a:p>
        </p:txBody>
      </p:sp>
    </p:spTree>
    <p:extLst>
      <p:ext uri="{BB962C8B-B14F-4D97-AF65-F5344CB8AC3E}">
        <p14:creationId xmlns:p14="http://schemas.microsoft.com/office/powerpoint/2010/main" val="373077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Parallel title appears</a:t>
            </a:r>
            <a:r>
              <a:rPr lang="en-US" baseline="0" dirty="0" smtClean="0"/>
              <a:t> only on the cover in this example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23</a:t>
            </a:fld>
            <a:endParaRPr lang="en-US" dirty="0"/>
          </a:p>
        </p:txBody>
      </p:sp>
    </p:spTree>
    <p:extLst>
      <p:ext uri="{BB962C8B-B14F-4D97-AF65-F5344CB8AC3E}">
        <p14:creationId xmlns:p14="http://schemas.microsoft.com/office/powerpoint/2010/main" val="361436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note: </a:t>
            </a:r>
            <a:r>
              <a:rPr lang="en-US" sz="1300" dirty="0"/>
              <a:t>AACR2 1.1D2 second-level description</a:t>
            </a:r>
          </a:p>
        </p:txBody>
      </p:sp>
      <p:sp>
        <p:nvSpPr>
          <p:cNvPr id="4" name="Slide Number Placeholder 3"/>
          <p:cNvSpPr>
            <a:spLocks noGrp="1"/>
          </p:cNvSpPr>
          <p:nvPr>
            <p:ph type="sldNum" sz="quarter" idx="10"/>
          </p:nvPr>
        </p:nvSpPr>
        <p:spPr/>
        <p:txBody>
          <a:bodyPr/>
          <a:lstStyle/>
          <a:p>
            <a:fld id="{97FBB033-567F-4FD1-B1F8-A120E52E8D63}" type="slidenum">
              <a:rPr lang="en-US" smtClean="0"/>
              <a:t>24</a:t>
            </a:fld>
            <a:endParaRPr lang="en-US" dirty="0"/>
          </a:p>
        </p:txBody>
      </p:sp>
    </p:spTree>
    <p:extLst>
      <p:ext uri="{BB962C8B-B14F-4D97-AF65-F5344CB8AC3E}">
        <p14:creationId xmlns:p14="http://schemas.microsoft.com/office/powerpoint/2010/main" val="84058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example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25</a:t>
            </a:fld>
            <a:endParaRPr lang="en-US" dirty="0"/>
          </a:p>
        </p:txBody>
      </p:sp>
    </p:spTree>
    <p:extLst>
      <p:ext uri="{BB962C8B-B14F-4D97-AF65-F5344CB8AC3E}">
        <p14:creationId xmlns:p14="http://schemas.microsoft.com/office/powerpoint/2010/main" val="959608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[click on &amp; expand 2.3.4] change from AACR2: never supply (exceptions: cartographic and moving image resources) [show bottom of 2.3.4.1].</a:t>
            </a:r>
          </a:p>
          <a:p>
            <a:r>
              <a:rPr lang="en-US" sz="1300" dirty="0"/>
              <a:t>Note that there is only one preferred source, same source as title proper [show 2.3.4.2]</a:t>
            </a:r>
          </a:p>
          <a:p>
            <a:endParaRPr lang="en-US" sz="1300" dirty="0"/>
          </a:p>
          <a:p>
            <a:r>
              <a:rPr lang="en-US" sz="1300" dirty="0"/>
              <a:t>If it’s not other title information, it might be a variant </a:t>
            </a:r>
            <a:r>
              <a:rPr lang="en-US" sz="1300" dirty="0" smtClean="0"/>
              <a:t>title (to be discussed momentarily)</a:t>
            </a:r>
            <a:endParaRPr lang="en-US" sz="1300" dirty="0"/>
          </a:p>
          <a:p>
            <a:endParaRPr lang="en-US" sz="1300" dirty="0"/>
          </a:p>
          <a:p>
            <a:r>
              <a:rPr lang="en-US" sz="1300" dirty="0"/>
              <a:t>Examples on next slide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26</a:t>
            </a:fld>
            <a:endParaRPr lang="en-US" dirty="0"/>
          </a:p>
        </p:txBody>
      </p:sp>
    </p:spTree>
    <p:extLst>
      <p:ext uri="{BB962C8B-B14F-4D97-AF65-F5344CB8AC3E}">
        <p14:creationId xmlns:p14="http://schemas.microsoft.com/office/powerpoint/2010/main" val="2133211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27</a:t>
            </a:fld>
            <a:endParaRPr lang="en-US" dirty="0"/>
          </a:p>
        </p:txBody>
      </p:sp>
    </p:spTree>
    <p:extLst>
      <p:ext uri="{BB962C8B-B14F-4D97-AF65-F5344CB8AC3E}">
        <p14:creationId xmlns:p14="http://schemas.microsoft.com/office/powerpoint/2010/main" val="158775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[click on &amp; expand 2.3.6] provide to correct inaccuracies in a title if considered important, otherwise no change from AACR2; PCC recommended but not Core (except for rare materials)</a:t>
            </a:r>
          </a:p>
          <a:p>
            <a:r>
              <a:rPr lang="en-US" sz="1300" dirty="0"/>
              <a:t>[UCB PS 2.3.6.3 to follow “Best Practices” in LC-PCC PS 2.3.6.3 [expand in TOC pane</a:t>
            </a:r>
            <a:r>
              <a:rPr lang="en-US" sz="1300" dirty="0" smtClean="0"/>
              <a:t>]]</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28</a:t>
            </a:fld>
            <a:endParaRPr lang="en-US" dirty="0"/>
          </a:p>
        </p:txBody>
      </p:sp>
    </p:spTree>
    <p:extLst>
      <p:ext uri="{BB962C8B-B14F-4D97-AF65-F5344CB8AC3E}">
        <p14:creationId xmlns:p14="http://schemas.microsoft.com/office/powerpoint/2010/main" val="366150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[click on 2.3.8] use for MVMs; no change from </a:t>
            </a:r>
            <a:r>
              <a:rPr lang="en-US" sz="1300" dirty="0" smtClean="0"/>
              <a:t>AACR2</a:t>
            </a:r>
          </a:p>
          <a:p>
            <a:endParaRPr lang="en-US" sz="1300" dirty="0" smtClean="0"/>
          </a:p>
          <a:p>
            <a:r>
              <a:rPr lang="en-US" sz="1300" dirty="0" smtClean="0"/>
              <a:t>Example taken from 3</a:t>
            </a:r>
            <a:r>
              <a:rPr lang="en-US" sz="1300" baseline="30000" dirty="0" smtClean="0"/>
              <a:t>rd</a:t>
            </a:r>
            <a:r>
              <a:rPr lang="en-US" sz="1300" dirty="0" smtClean="0"/>
              <a:t> set under 2.20.2.3; title proper recorded as: Some eminent Indian mathematicians of the twentieth century</a:t>
            </a:r>
          </a:p>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29</a:t>
            </a:fld>
            <a:endParaRPr lang="en-US" dirty="0"/>
          </a:p>
        </p:txBody>
      </p:sp>
    </p:spTree>
    <p:extLst>
      <p:ext uri="{BB962C8B-B14F-4D97-AF65-F5344CB8AC3E}">
        <p14:creationId xmlns:p14="http://schemas.microsoft.com/office/powerpoint/2010/main" val="190944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this slide, switch</a:t>
            </a:r>
            <a:r>
              <a:rPr lang="en-US" baseline="0" dirty="0" smtClean="0"/>
              <a:t> to browser to show how to find documentation – start at Library home page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a:t>
            </a:fld>
            <a:endParaRPr lang="en-US" dirty="0"/>
          </a:p>
        </p:txBody>
      </p:sp>
    </p:spTree>
    <p:extLst>
      <p:ext uri="{BB962C8B-B14F-4D97-AF65-F5344CB8AC3E}">
        <p14:creationId xmlns:p14="http://schemas.microsoft.com/office/powerpoint/2010/main" val="619869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[close 2.3; click on &amp; expand 2.4; click on &amp; expand 2.4.2] go to 2.4.2</a:t>
            </a:r>
          </a:p>
          <a:p>
            <a:endParaRPr lang="en-US" sz="1300" dirty="0"/>
          </a:p>
          <a:p>
            <a:r>
              <a:rPr lang="en-US" sz="1300" dirty="0"/>
              <a:t>1</a:t>
            </a:r>
            <a:r>
              <a:rPr lang="en-US" sz="1300" baseline="30000" dirty="0"/>
              <a:t>st</a:t>
            </a:r>
            <a:r>
              <a:rPr lang="en-US" sz="1300" dirty="0"/>
              <a:t> bullet: “Statement of responsibility” still means the same thing it always has</a:t>
            </a:r>
          </a:p>
          <a:p>
            <a:r>
              <a:rPr lang="en-US" sz="1300" dirty="0"/>
              <a:t>Remainder of bullets: But there are some accumulated misunderstandings that we need to clear </a:t>
            </a:r>
            <a:r>
              <a:rPr lang="en-US" sz="1300" dirty="0" smtClean="0"/>
              <a:t>up</a:t>
            </a:r>
          </a:p>
          <a:p>
            <a:r>
              <a:rPr lang="en-US" sz="1300" dirty="0" smtClean="0"/>
              <a:t>5</a:t>
            </a:r>
            <a:r>
              <a:rPr lang="en-US" sz="1300" baseline="30000" dirty="0" smtClean="0"/>
              <a:t>th</a:t>
            </a:r>
            <a:r>
              <a:rPr lang="en-US" sz="1300" dirty="0" smtClean="0"/>
              <a:t> bullet: function = role; the function may be implied</a:t>
            </a:r>
            <a:r>
              <a:rPr lang="en-US" sz="1300" baseline="0" dirty="0" smtClean="0"/>
              <a:t> rather than explicitly stated.  </a:t>
            </a:r>
            <a:r>
              <a:rPr lang="en-US" sz="1200" kern="1200" dirty="0" smtClean="0">
                <a:solidFill>
                  <a:schemeClr val="tx1"/>
                </a:solidFill>
                <a:effectLst/>
                <a:latin typeface="+mn-lt"/>
                <a:ea typeface="+mn-ea"/>
                <a:cs typeface="+mn-cs"/>
              </a:rPr>
              <a:t>—</a:t>
            </a:r>
            <a:r>
              <a:rPr lang="en-US" sz="1300" baseline="0" dirty="0" smtClean="0"/>
              <a:t>Then how can we tell how many statements there are? …</a:t>
            </a:r>
          </a:p>
          <a:p>
            <a:r>
              <a:rPr lang="en-US" sz="1300" baseline="0" dirty="0" smtClean="0"/>
              <a:t>6</a:t>
            </a:r>
            <a:r>
              <a:rPr lang="en-US" sz="1300" baseline="30000" dirty="0" smtClean="0"/>
              <a:t>th</a:t>
            </a:r>
            <a:r>
              <a:rPr lang="en-US" sz="1300" baseline="0" dirty="0" smtClean="0"/>
              <a:t> bullet: that’s how</a:t>
            </a:r>
            <a:endParaRPr lang="en-US" sz="1300" dirty="0"/>
          </a:p>
        </p:txBody>
      </p:sp>
      <p:sp>
        <p:nvSpPr>
          <p:cNvPr id="4" name="Slide Number Placeholder 3"/>
          <p:cNvSpPr>
            <a:spLocks noGrp="1"/>
          </p:cNvSpPr>
          <p:nvPr>
            <p:ph type="sldNum" sz="quarter" idx="10"/>
          </p:nvPr>
        </p:nvSpPr>
        <p:spPr/>
        <p:txBody>
          <a:bodyPr/>
          <a:lstStyle/>
          <a:p>
            <a:fld id="{97FBB033-567F-4FD1-B1F8-A120E52E8D63}" type="slidenum">
              <a:rPr lang="en-US" smtClean="0"/>
              <a:t>30</a:t>
            </a:fld>
            <a:endParaRPr lang="en-US" dirty="0"/>
          </a:p>
        </p:txBody>
      </p:sp>
    </p:spTree>
    <p:extLst>
      <p:ext uri="{BB962C8B-B14F-4D97-AF65-F5344CB8AC3E}">
        <p14:creationId xmlns:p14="http://schemas.microsoft.com/office/powerpoint/2010/main" val="3022459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No change in meaning of s.o.r. or how to</a:t>
            </a:r>
            <a:r>
              <a:rPr lang="en-US" sz="1300" baseline="0" dirty="0" smtClean="0"/>
              <a:t> parse them</a:t>
            </a:r>
            <a:r>
              <a:rPr lang="en-US" sz="1300" dirty="0" smtClean="0"/>
              <a:t>, but some </a:t>
            </a:r>
            <a:r>
              <a:rPr lang="en-US" sz="1300" dirty="0"/>
              <a:t>changes from AACR2 in how to record:</a:t>
            </a:r>
          </a:p>
          <a:p>
            <a:endParaRPr lang="en-US" sz="1300" dirty="0"/>
          </a:p>
          <a:p>
            <a:r>
              <a:rPr lang="en-US" sz="1300" dirty="0"/>
              <a:t>1</a:t>
            </a:r>
            <a:r>
              <a:rPr lang="en-US" sz="1300" baseline="30000" dirty="0"/>
              <a:t>st</a:t>
            </a:r>
            <a:r>
              <a:rPr lang="en-US" sz="1300" dirty="0"/>
              <a:t> bullet &amp; sub: [show core statement at 2.4.2; then look at 2.4.2.3, go down to “if”] this does not mean always record the first one; it means that once you’ve recorded one that identifies creator(s), you aren’t required to record any others</a:t>
            </a:r>
          </a:p>
          <a:p>
            <a:r>
              <a:rPr lang="en-US" sz="1300" dirty="0"/>
              <a:t>2</a:t>
            </a:r>
            <a:r>
              <a:rPr lang="en-US" sz="1300" baseline="30000" dirty="0"/>
              <a:t>nd</a:t>
            </a:r>
            <a:r>
              <a:rPr lang="en-US" sz="1300" dirty="0"/>
              <a:t> bullet: [back up to 2.4.2.2] reduced need for square brackets</a:t>
            </a:r>
          </a:p>
          <a:p>
            <a:r>
              <a:rPr lang="en-US" sz="1300" dirty="0"/>
              <a:t>3</a:t>
            </a:r>
            <a:r>
              <a:rPr lang="en-US" sz="1300" baseline="30000" dirty="0"/>
              <a:t>rd</a:t>
            </a:r>
            <a:r>
              <a:rPr lang="en-US" sz="1300" dirty="0"/>
              <a:t> bullet: [click on link under 2.4.2.3 to 2.4.1, expand hierarchy and go to 2.4.1.4] Omitting honorifics, affiliations, etc. is now optional, though see UCB PS 2.4.1.4</a:t>
            </a:r>
          </a:p>
          <a:p>
            <a:r>
              <a:rPr lang="en-US" sz="1300" dirty="0"/>
              <a:t>4</a:t>
            </a:r>
            <a:r>
              <a:rPr lang="en-US" sz="1300" baseline="30000" dirty="0"/>
              <a:t>th</a:t>
            </a:r>
            <a:r>
              <a:rPr lang="en-US" sz="1300" dirty="0"/>
              <a:t> bullet: [click on link under Optional Omission to 2.4.1.5] “Rule of three” is now optional, though see UCB PS 2.4.1.5; if omitting names, indicate how many</a:t>
            </a:r>
          </a:p>
          <a:p>
            <a:endParaRPr lang="en-US" dirty="0" smtClean="0"/>
          </a:p>
          <a:p>
            <a:r>
              <a:rPr lang="en-US" dirty="0" smtClean="0"/>
              <a:t>Examples on next 14</a:t>
            </a:r>
            <a:r>
              <a:rPr lang="en-US" baseline="0" dirty="0" smtClean="0"/>
              <a:t> slides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31</a:t>
            </a:fld>
            <a:endParaRPr lang="en-US" dirty="0"/>
          </a:p>
        </p:txBody>
      </p:sp>
    </p:spTree>
    <p:extLst>
      <p:ext uri="{BB962C8B-B14F-4D97-AF65-F5344CB8AC3E}">
        <p14:creationId xmlns:p14="http://schemas.microsoft.com/office/powerpoint/2010/main" val="493303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32</a:t>
            </a:fld>
            <a:endParaRPr lang="en-US" dirty="0"/>
          </a:p>
        </p:txBody>
      </p:sp>
    </p:spTree>
    <p:extLst>
      <p:ext uri="{BB962C8B-B14F-4D97-AF65-F5344CB8AC3E}">
        <p14:creationId xmlns:p14="http://schemas.microsoft.com/office/powerpoint/2010/main" val="1619703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semicolon in AACR2 example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33</a:t>
            </a:fld>
            <a:endParaRPr lang="en-US" dirty="0"/>
          </a:p>
        </p:txBody>
      </p:sp>
    </p:spTree>
    <p:extLst>
      <p:ext uri="{BB962C8B-B14F-4D97-AF65-F5344CB8AC3E}">
        <p14:creationId xmlns:p14="http://schemas.microsoft.com/office/powerpoint/2010/main" val="2139023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Cont’d on next slide…</a:t>
            </a:r>
          </a:p>
          <a:p>
            <a:endParaRPr lang="en-US" dirty="0" smtClean="0"/>
          </a:p>
          <a:p>
            <a:r>
              <a:rPr lang="en-US" dirty="0" smtClean="0"/>
              <a:t>Do we have multiple statements here? names? functions?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34</a:t>
            </a:fld>
            <a:endParaRPr lang="en-US" dirty="0"/>
          </a:p>
        </p:txBody>
      </p:sp>
    </p:spTree>
    <p:extLst>
      <p:ext uri="{BB962C8B-B14F-4D97-AF65-F5344CB8AC3E}">
        <p14:creationId xmlns:p14="http://schemas.microsoft.com/office/powerpoint/2010/main" val="3315119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semicolons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35</a:t>
            </a:fld>
            <a:endParaRPr lang="en-US" dirty="0"/>
          </a:p>
        </p:txBody>
      </p:sp>
    </p:spTree>
    <p:extLst>
      <p:ext uri="{BB962C8B-B14F-4D97-AF65-F5344CB8AC3E}">
        <p14:creationId xmlns:p14="http://schemas.microsoft.com/office/powerpoint/2010/main" val="2725378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PCC Core: examples not exhaustive; will discuss other options</a:t>
            </a:r>
            <a:r>
              <a:rPr lang="en-US" baseline="0" dirty="0" smtClean="0"/>
              <a:t> in a bit</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36</a:t>
            </a:fld>
            <a:endParaRPr lang="en-US" dirty="0"/>
          </a:p>
        </p:txBody>
      </p:sp>
    </p:spTree>
    <p:extLst>
      <p:ext uri="{BB962C8B-B14F-4D97-AF65-F5344CB8AC3E}">
        <p14:creationId xmlns:p14="http://schemas.microsoft.com/office/powerpoint/2010/main" val="3733034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Cont’d on next slide…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we have multiple statements here? names? functions?</a:t>
            </a:r>
          </a:p>
        </p:txBody>
      </p:sp>
      <p:sp>
        <p:nvSpPr>
          <p:cNvPr id="4" name="Slide Number Placeholder 3"/>
          <p:cNvSpPr>
            <a:spLocks noGrp="1"/>
          </p:cNvSpPr>
          <p:nvPr>
            <p:ph type="sldNum" sz="quarter" idx="10"/>
          </p:nvPr>
        </p:nvSpPr>
        <p:spPr/>
        <p:txBody>
          <a:bodyPr/>
          <a:lstStyle/>
          <a:p>
            <a:fld id="{97FBB033-567F-4FD1-B1F8-A120E52E8D63}" type="slidenum">
              <a:rPr lang="en-US" smtClean="0"/>
              <a:t>37</a:t>
            </a:fld>
            <a:endParaRPr lang="en-US" dirty="0"/>
          </a:p>
        </p:txBody>
      </p:sp>
    </p:spTree>
    <p:extLst>
      <p:ext uri="{BB962C8B-B14F-4D97-AF65-F5344CB8AC3E}">
        <p14:creationId xmlns:p14="http://schemas.microsoft.com/office/powerpoint/2010/main" val="1016370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semicolons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38</a:t>
            </a:fld>
            <a:endParaRPr lang="en-US" dirty="0"/>
          </a:p>
        </p:txBody>
      </p:sp>
    </p:spTree>
    <p:extLst>
      <p:ext uri="{BB962C8B-B14F-4D97-AF65-F5344CB8AC3E}">
        <p14:creationId xmlns:p14="http://schemas.microsoft.com/office/powerpoint/2010/main" val="3000255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 couple of options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39</a:t>
            </a:fld>
            <a:endParaRPr lang="en-US" dirty="0"/>
          </a:p>
        </p:txBody>
      </p:sp>
    </p:spTree>
    <p:extLst>
      <p:ext uri="{BB962C8B-B14F-4D97-AF65-F5344CB8AC3E}">
        <p14:creationId xmlns:p14="http://schemas.microsoft.com/office/powerpoint/2010/main" val="46087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bullet: again, we will cover other formats in separate</a:t>
            </a:r>
            <a:r>
              <a:rPr lang="en-US" baseline="0" dirty="0" smtClean="0"/>
              <a:t> training</a:t>
            </a:r>
          </a:p>
          <a:p>
            <a:r>
              <a:rPr lang="en-US" baseline="0" dirty="0" smtClean="0"/>
              <a:t>2</a:t>
            </a:r>
            <a:r>
              <a:rPr lang="en-US" baseline="30000" dirty="0" smtClean="0"/>
              <a:t>nd</a:t>
            </a:r>
            <a:r>
              <a:rPr lang="en-US" baseline="0" dirty="0" smtClean="0"/>
              <a:t> bullet: these 2 days assume knowledge of AACR2 and will focus on areas where RDA is different; we won’t spend much time on areas where RDA is very similar or the same as AACR2</a:t>
            </a:r>
          </a:p>
          <a:p>
            <a:r>
              <a:rPr lang="en-US" baseline="0" dirty="0" smtClean="0"/>
              <a:t>3</a:t>
            </a:r>
            <a:r>
              <a:rPr lang="en-US" baseline="30000" dirty="0" smtClean="0"/>
              <a:t>rd</a:t>
            </a:r>
            <a:r>
              <a:rPr lang="en-US" baseline="0" dirty="0" smtClean="0"/>
              <a:t> bullet: don’t panic, this is a ways off.  There will be more training when it happens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4</a:t>
            </a:fld>
            <a:endParaRPr lang="en-US" dirty="0"/>
          </a:p>
        </p:txBody>
      </p:sp>
    </p:spTree>
    <p:extLst>
      <p:ext uri="{BB962C8B-B14F-4D97-AF65-F5344CB8AC3E}">
        <p14:creationId xmlns:p14="http://schemas.microsoft.com/office/powerpoint/2010/main" val="793075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may be some disagreement on how many statements are here – this can</a:t>
            </a:r>
            <a:r>
              <a:rPr lang="en-US" baseline="0" dirty="0" smtClean="0"/>
              <a:t> be a question of cataloger’s judgment; RDA is no different than AACR2 in this regard</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40</a:t>
            </a:fld>
            <a:endParaRPr lang="en-US" dirty="0"/>
          </a:p>
        </p:txBody>
      </p:sp>
    </p:spTree>
    <p:extLst>
      <p:ext uri="{BB962C8B-B14F-4D97-AF65-F5344CB8AC3E}">
        <p14:creationId xmlns:p14="http://schemas.microsoft.com/office/powerpoint/2010/main" val="7041513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PCC Core: examples not exhaustive; discuss some</a:t>
            </a:r>
            <a:r>
              <a:rPr lang="en-US" baseline="0" dirty="0" smtClean="0"/>
              <a:t> </a:t>
            </a:r>
            <a:r>
              <a:rPr lang="en-US" dirty="0" smtClean="0"/>
              <a:t>other options</a:t>
            </a:r>
          </a:p>
        </p:txBody>
      </p:sp>
      <p:sp>
        <p:nvSpPr>
          <p:cNvPr id="4" name="Slide Number Placeholder 3"/>
          <p:cNvSpPr>
            <a:spLocks noGrp="1"/>
          </p:cNvSpPr>
          <p:nvPr>
            <p:ph type="sldNum" sz="quarter" idx="10"/>
          </p:nvPr>
        </p:nvSpPr>
        <p:spPr/>
        <p:txBody>
          <a:bodyPr/>
          <a:lstStyle/>
          <a:p>
            <a:fld id="{97FBB033-567F-4FD1-B1F8-A120E52E8D63}" type="slidenum">
              <a:rPr lang="en-US" smtClean="0"/>
              <a:t>41</a:t>
            </a:fld>
            <a:endParaRPr lang="en-US" dirty="0"/>
          </a:p>
        </p:txBody>
      </p:sp>
    </p:spTree>
    <p:extLst>
      <p:ext uri="{BB962C8B-B14F-4D97-AF65-F5344CB8AC3E}">
        <p14:creationId xmlns:p14="http://schemas.microsoft.com/office/powerpoint/2010/main" val="118460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including “President” (optional)</a:t>
            </a:r>
          </a:p>
          <a:p>
            <a:r>
              <a:rPr lang="en-US" dirty="0" smtClean="0"/>
              <a:t>Point</a:t>
            </a:r>
            <a:r>
              <a:rPr lang="en-US" baseline="0" dirty="0" smtClean="0"/>
              <a:t> out “[and forty-one others]” – you may record more than the first name, but in situations like this you probably won’t want to</a:t>
            </a:r>
            <a:endParaRPr lang="en-US" dirty="0" smtClean="0"/>
          </a:p>
        </p:txBody>
      </p:sp>
      <p:sp>
        <p:nvSpPr>
          <p:cNvPr id="4" name="Slide Number Placeholder 3"/>
          <p:cNvSpPr>
            <a:spLocks noGrp="1"/>
          </p:cNvSpPr>
          <p:nvPr>
            <p:ph type="sldNum" sz="quarter" idx="10"/>
          </p:nvPr>
        </p:nvSpPr>
        <p:spPr/>
        <p:txBody>
          <a:bodyPr/>
          <a:lstStyle/>
          <a:p>
            <a:fld id="{97FBB033-567F-4FD1-B1F8-A120E52E8D63}" type="slidenum">
              <a:rPr lang="en-US" smtClean="0"/>
              <a:t>42</a:t>
            </a:fld>
            <a:endParaRPr lang="en-US" dirty="0"/>
          </a:p>
        </p:txBody>
      </p:sp>
    </p:spTree>
    <p:extLst>
      <p:ext uri="{BB962C8B-B14F-4D97-AF65-F5344CB8AC3E}">
        <p14:creationId xmlns:p14="http://schemas.microsoft.com/office/powerpoint/2010/main" val="1837112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made-up example; single statement with split multiple functions</a:t>
            </a:r>
            <a:r>
              <a:rPr lang="en-US" baseline="0" dirty="0" smtClean="0"/>
              <a:t> </a:t>
            </a:r>
            <a:r>
              <a:rPr lang="en-US" dirty="0" smtClean="0"/>
              <a:t>doesn’t appear to happen very often in</a:t>
            </a:r>
            <a:r>
              <a:rPr lang="en-US" baseline="0" dirty="0" smtClean="0"/>
              <a:t> real life</a:t>
            </a:r>
          </a:p>
          <a:p>
            <a:endParaRPr lang="en-US" baseline="0" dirty="0" smtClean="0"/>
          </a:p>
          <a:p>
            <a:r>
              <a:rPr lang="en-US" baseline="0" dirty="0" smtClean="0"/>
              <a:t>[does anyone recognize the names?]</a:t>
            </a:r>
          </a:p>
          <a:p>
            <a:endParaRPr lang="en-US" baseline="0" dirty="0" smtClean="0"/>
          </a:p>
          <a:p>
            <a:r>
              <a:rPr lang="en-US" baseline="0" dirty="0" smtClean="0"/>
              <a:t>Cont’d on next slide…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43</a:t>
            </a:fld>
            <a:endParaRPr lang="en-US" dirty="0"/>
          </a:p>
        </p:txBody>
      </p:sp>
    </p:spTree>
    <p:extLst>
      <p:ext uri="{BB962C8B-B14F-4D97-AF65-F5344CB8AC3E}">
        <p14:creationId xmlns:p14="http://schemas.microsoft.com/office/powerpoint/2010/main" val="2242236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Cont’d on next slide…</a:t>
            </a:r>
          </a:p>
        </p:txBody>
      </p:sp>
      <p:sp>
        <p:nvSpPr>
          <p:cNvPr id="4" name="Slide Number Placeholder 3"/>
          <p:cNvSpPr>
            <a:spLocks noGrp="1"/>
          </p:cNvSpPr>
          <p:nvPr>
            <p:ph type="sldNum" sz="quarter" idx="10"/>
          </p:nvPr>
        </p:nvSpPr>
        <p:spPr/>
        <p:txBody>
          <a:bodyPr/>
          <a:lstStyle/>
          <a:p>
            <a:fld id="{97FBB033-567F-4FD1-B1F8-A120E52E8D63}" type="slidenum">
              <a:rPr lang="en-US" smtClean="0"/>
              <a:t>44</a:t>
            </a:fld>
            <a:endParaRPr lang="en-US" dirty="0"/>
          </a:p>
        </p:txBody>
      </p:sp>
    </p:spTree>
    <p:extLst>
      <p:ext uri="{BB962C8B-B14F-4D97-AF65-F5344CB8AC3E}">
        <p14:creationId xmlns:p14="http://schemas.microsoft.com/office/powerpoint/2010/main" val="3562822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difference</a:t>
            </a:r>
            <a:r>
              <a:rPr lang="en-US" baseline="0" dirty="0" smtClean="0"/>
              <a:t> in handling between functions</a:t>
            </a:r>
          </a:p>
          <a:p>
            <a:endParaRPr lang="en-US" baseline="0" dirty="0" smtClean="0"/>
          </a:p>
          <a:p>
            <a:r>
              <a:rPr lang="en-US" baseline="0" dirty="0" smtClean="0"/>
              <a:t>2</a:t>
            </a:r>
            <a:r>
              <a:rPr lang="en-US" baseline="30000" dirty="0" smtClean="0"/>
              <a:t>nd</a:t>
            </a:r>
            <a:r>
              <a:rPr lang="en-US" baseline="0" dirty="0" smtClean="0"/>
              <a:t> bullet: you may see s.o.r.s in copy that appear arbitrary – though the inputting library may have had a sensible reason (e.g. a policy to always name faculty members or local authors); accept whatever is valid and correct in any case</a:t>
            </a:r>
            <a:endParaRPr lang="en-US" dirty="0" smtClean="0"/>
          </a:p>
          <a:p>
            <a:endParaRPr lang="en-US" dirty="0" smtClean="0"/>
          </a:p>
          <a:p>
            <a:r>
              <a:rPr lang="en-US" dirty="0" smtClean="0"/>
              <a:t>This is the final example</a:t>
            </a:r>
            <a:r>
              <a:rPr lang="en-US" baseline="0" dirty="0" smtClean="0"/>
              <a:t> for s.o.r.; wrap-up next</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45</a:t>
            </a:fld>
            <a:endParaRPr lang="en-US" dirty="0"/>
          </a:p>
        </p:txBody>
      </p:sp>
    </p:spTree>
    <p:extLst>
      <p:ext uri="{BB962C8B-B14F-4D97-AF65-F5344CB8AC3E}">
        <p14:creationId xmlns:p14="http://schemas.microsoft.com/office/powerpoint/2010/main" val="2282276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same and different from AACR2</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46</a:t>
            </a:fld>
            <a:endParaRPr lang="en-US" dirty="0"/>
          </a:p>
        </p:txBody>
      </p:sp>
    </p:spTree>
    <p:extLst>
      <p:ext uri="{BB962C8B-B14F-4D97-AF65-F5344CB8AC3E}">
        <p14:creationId xmlns:p14="http://schemas.microsoft.com/office/powerpoint/2010/main" val="3398048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[click on 2.4.1.8] One last change re s.o.r.s from AACR2: noun phrases (e.g. “poems by…”) always recorded as part of statement of responsibility, not other title information</a:t>
            </a:r>
          </a:p>
          <a:p>
            <a:endParaRPr lang="en-US" sz="1300" dirty="0"/>
          </a:p>
          <a:p>
            <a:r>
              <a:rPr lang="en-US" sz="1300" dirty="0"/>
              <a:t>Last slide before exercises – any questions?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47</a:t>
            </a:fld>
            <a:endParaRPr lang="en-US" dirty="0"/>
          </a:p>
        </p:txBody>
      </p:sp>
    </p:spTree>
    <p:extLst>
      <p:ext uri="{BB962C8B-B14F-4D97-AF65-F5344CB8AC3E}">
        <p14:creationId xmlns:p14="http://schemas.microsoft.com/office/powerpoint/2010/main" val="1281793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only on Examples A through C on front of page; Example D (back of page) we will work on together</a:t>
            </a:r>
          </a:p>
          <a:p>
            <a:endParaRPr lang="en-US" baseline="0" dirty="0" smtClean="0"/>
          </a:p>
          <a:p>
            <a:r>
              <a:rPr lang="en-US" baseline="0" dirty="0" smtClean="0"/>
              <a:t>Give 10 minutes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48</a:t>
            </a:fld>
            <a:endParaRPr lang="en-US" dirty="0"/>
          </a:p>
        </p:txBody>
      </p:sp>
    </p:spTree>
    <p:extLst>
      <p:ext uri="{BB962C8B-B14F-4D97-AF65-F5344CB8AC3E}">
        <p14:creationId xmlns:p14="http://schemas.microsoft.com/office/powerpoint/2010/main" val="3244904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49</a:t>
            </a:fld>
            <a:endParaRPr lang="en-US" dirty="0"/>
          </a:p>
        </p:txBody>
      </p:sp>
    </p:spTree>
    <p:extLst>
      <p:ext uri="{BB962C8B-B14F-4D97-AF65-F5344CB8AC3E}">
        <p14:creationId xmlns:p14="http://schemas.microsoft.com/office/powerpoint/2010/main" val="120292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Sections: look at TOC</a:t>
            </a:r>
            <a:r>
              <a:rPr lang="en-US" baseline="0" dirty="0" smtClean="0"/>
              <a:t> pane</a:t>
            </a:r>
          </a:p>
          <a:p>
            <a:r>
              <a:rPr lang="en-US" baseline="0" dirty="0" smtClean="0"/>
              <a:t>Chapters: expand Ch. 3, point out 3.0 (p &amp; s) and then 3.1 (general)</a:t>
            </a:r>
          </a:p>
        </p:txBody>
      </p:sp>
      <p:sp>
        <p:nvSpPr>
          <p:cNvPr id="4" name="Slide Number Placeholder 3"/>
          <p:cNvSpPr>
            <a:spLocks noGrp="1"/>
          </p:cNvSpPr>
          <p:nvPr>
            <p:ph type="sldNum" sz="quarter" idx="10"/>
          </p:nvPr>
        </p:nvSpPr>
        <p:spPr/>
        <p:txBody>
          <a:bodyPr/>
          <a:lstStyle/>
          <a:p>
            <a:fld id="{97FBB033-567F-4FD1-B1F8-A120E52E8D63}" type="slidenum">
              <a:rPr lang="en-US" smtClean="0"/>
              <a:t>5</a:t>
            </a:fld>
            <a:endParaRPr lang="en-US" dirty="0"/>
          </a:p>
        </p:txBody>
      </p:sp>
    </p:spTree>
    <p:extLst>
      <p:ext uri="{BB962C8B-B14F-4D97-AF65-F5344CB8AC3E}">
        <p14:creationId xmlns:p14="http://schemas.microsoft.com/office/powerpoint/2010/main" val="1406966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50</a:t>
            </a:fld>
            <a:endParaRPr lang="en-US" dirty="0"/>
          </a:p>
        </p:txBody>
      </p:sp>
    </p:spTree>
    <p:extLst>
      <p:ext uri="{BB962C8B-B14F-4D97-AF65-F5344CB8AC3E}">
        <p14:creationId xmlns:p14="http://schemas.microsoft.com/office/powerpoint/2010/main" val="37883413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51</a:t>
            </a:fld>
            <a:endParaRPr lang="en-US" dirty="0"/>
          </a:p>
        </p:txBody>
      </p:sp>
    </p:spTree>
    <p:extLst>
      <p:ext uri="{BB962C8B-B14F-4D97-AF65-F5344CB8AC3E}">
        <p14:creationId xmlns:p14="http://schemas.microsoft.com/office/powerpoint/2010/main" val="25372857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52</a:t>
            </a:fld>
            <a:endParaRPr lang="en-US" dirty="0"/>
          </a:p>
        </p:txBody>
      </p:sp>
    </p:spTree>
    <p:extLst>
      <p:ext uri="{BB962C8B-B14F-4D97-AF65-F5344CB8AC3E}">
        <p14:creationId xmlns:p14="http://schemas.microsoft.com/office/powerpoint/2010/main" val="3055291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work on this one together.</a:t>
            </a:r>
          </a:p>
          <a:p>
            <a:endParaRPr lang="en-US" dirty="0" smtClean="0"/>
          </a:p>
          <a:p>
            <a:r>
              <a:rPr lang="en-US" dirty="0" smtClean="0"/>
              <a:t>May</a:t>
            </a:r>
            <a:r>
              <a:rPr lang="en-US" baseline="0" dirty="0" smtClean="0"/>
              <a:t> be some disagreement on # 2 &amp; 3; the same disagreement could occur with AACR2</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53</a:t>
            </a:fld>
            <a:endParaRPr lang="en-US" dirty="0"/>
          </a:p>
        </p:txBody>
      </p:sp>
    </p:spTree>
    <p:extLst>
      <p:ext uri="{BB962C8B-B14F-4D97-AF65-F5344CB8AC3E}">
        <p14:creationId xmlns:p14="http://schemas.microsoft.com/office/powerpoint/2010/main" val="179897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a:t>
            </a:r>
            <a:r>
              <a:rPr lang="en-US" baseline="0" dirty="0" smtClean="0"/>
              <a:t> this is a judgment call</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54</a:t>
            </a:fld>
            <a:endParaRPr lang="en-US" dirty="0"/>
          </a:p>
        </p:txBody>
      </p:sp>
    </p:spTree>
    <p:extLst>
      <p:ext uri="{BB962C8B-B14F-4D97-AF65-F5344CB8AC3E}">
        <p14:creationId xmlns:p14="http://schemas.microsoft.com/office/powerpoint/2010/main" val="2504175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&amp; 10 – may want to look at instruction</a:t>
            </a:r>
            <a:r>
              <a:rPr lang="en-US" baseline="0" dirty="0" smtClean="0"/>
              <a:t> in Toolkit</a:t>
            </a:r>
          </a:p>
          <a:p>
            <a:endParaRPr lang="en-US" baseline="0" dirty="0" smtClean="0"/>
          </a:p>
          <a:p>
            <a:r>
              <a:rPr lang="en-US" baseline="0" dirty="0" smtClean="0"/>
              <a:t>End of exercises on title &amp; s.o.r.</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55</a:t>
            </a:fld>
            <a:endParaRPr lang="en-US" dirty="0"/>
          </a:p>
        </p:txBody>
      </p:sp>
    </p:spTree>
    <p:extLst>
      <p:ext uri="{BB962C8B-B14F-4D97-AF65-F5344CB8AC3E}">
        <p14:creationId xmlns:p14="http://schemas.microsoft.com/office/powerpoint/2010/main" val="288585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1</a:t>
            </a:r>
            <a:r>
              <a:rPr lang="en-US" sz="1300" baseline="30000" dirty="0"/>
              <a:t>st</a:t>
            </a:r>
            <a:r>
              <a:rPr lang="en-US" sz="1300" dirty="0"/>
              <a:t> bullet: Edition/named revision of an edition – we’ll look at both together since instructions are largely the same: changes from AACR2 [click on &amp; expand 2.5]</a:t>
            </a:r>
          </a:p>
          <a:p>
            <a:r>
              <a:rPr lang="en-US" sz="1300" dirty="0"/>
              <a:t>2</a:t>
            </a:r>
            <a:r>
              <a:rPr lang="en-US" sz="1300" baseline="30000" dirty="0"/>
              <a:t>nd</a:t>
            </a:r>
            <a:r>
              <a:rPr lang="en-US" sz="1300" dirty="0"/>
              <a:t> bullet: [click on &amp; expand 2.5.2, scroll down to </a:t>
            </a:r>
            <a:r>
              <a:rPr lang="en-US" sz="1300" dirty="0" smtClean="0"/>
              <a:t>2.5.2.2]</a:t>
            </a:r>
          </a:p>
          <a:p>
            <a:r>
              <a:rPr lang="en-US" sz="1300" dirty="0" smtClean="0"/>
              <a:t>3</a:t>
            </a:r>
            <a:r>
              <a:rPr lang="en-US" sz="1300" baseline="30000" dirty="0" smtClean="0"/>
              <a:t>rd</a:t>
            </a:r>
            <a:r>
              <a:rPr lang="en-US" sz="1300" dirty="0" smtClean="0"/>
              <a:t> </a:t>
            </a:r>
            <a:r>
              <a:rPr lang="en-US" sz="1300" dirty="0"/>
              <a:t>bullet: [scroll down to 2.5.2.3, click on link to 2.5.1, scroll down or click on hierarchy to 2.5.1.4] Transcribe statement as it appears – do not necessarily use abbreviations or numerals [show examples in Toolkit]</a:t>
            </a:r>
          </a:p>
          <a:p>
            <a:r>
              <a:rPr lang="en-US" sz="1300" dirty="0"/>
              <a:t>4</a:t>
            </a:r>
            <a:r>
              <a:rPr lang="en-US" sz="1300" baseline="30000" dirty="0"/>
              <a:t>th</a:t>
            </a:r>
            <a:r>
              <a:rPr lang="en-US" sz="1300" dirty="0"/>
              <a:t> bullet: Not a change from AACR2: provision for supplying an edition statement when none appears [scroll down to 2.5.1.4 Optional Addition] – remember that supplying an edition statement is endorsed by OCLC to avoid inappropriate automated merges</a:t>
            </a:r>
          </a:p>
          <a:p>
            <a:endParaRPr lang="en-US" sz="1300" dirty="0"/>
          </a:p>
          <a:p>
            <a:r>
              <a:rPr lang="en-US" sz="1300" dirty="0"/>
              <a:t>Examples on next 2 slides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56</a:t>
            </a:fld>
            <a:endParaRPr lang="en-US" dirty="0"/>
          </a:p>
        </p:txBody>
      </p:sp>
    </p:spTree>
    <p:extLst>
      <p:ext uri="{BB962C8B-B14F-4D97-AF65-F5344CB8AC3E}">
        <p14:creationId xmlns:p14="http://schemas.microsoft.com/office/powerpoint/2010/main" val="26689063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57</a:t>
            </a:fld>
            <a:endParaRPr lang="en-US" dirty="0"/>
          </a:p>
        </p:txBody>
      </p:sp>
    </p:spTree>
    <p:extLst>
      <p:ext uri="{BB962C8B-B14F-4D97-AF65-F5344CB8AC3E}">
        <p14:creationId xmlns:p14="http://schemas.microsoft.com/office/powerpoint/2010/main" val="15478504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example: transcribe abbreviations</a:t>
            </a:r>
            <a:r>
              <a:rPr lang="en-US" baseline="0" dirty="0" smtClean="0"/>
              <a:t> that appear on the source</a:t>
            </a:r>
          </a:p>
          <a:p>
            <a:endParaRPr lang="en-US" baseline="0" dirty="0" smtClean="0"/>
          </a:p>
          <a:p>
            <a:r>
              <a:rPr lang="en-US" baseline="0" dirty="0" smtClean="0"/>
              <a:t>At end of slide: [in BSR] </a:t>
            </a:r>
            <a:r>
              <a:rPr lang="en-US" sz="1300" dirty="0"/>
              <a:t>Statement of responsibility relating to the edition: not PCC Core except for rare materials; same change from AACR2 as edition statement regarding sources of information</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58</a:t>
            </a:fld>
            <a:endParaRPr lang="en-US" dirty="0"/>
          </a:p>
        </p:txBody>
      </p:sp>
    </p:spTree>
    <p:extLst>
      <p:ext uri="{BB962C8B-B14F-4D97-AF65-F5344CB8AC3E}">
        <p14:creationId xmlns:p14="http://schemas.microsoft.com/office/powerpoint/2010/main" val="604502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Need to step back from Toolkit/BSR and consider the elements as a group (otherwise the instructions are difficult to follow)  [click on page number 6 at top of window</a:t>
            </a:r>
            <a:r>
              <a:rPr lang="en-US" sz="1300" dirty="0" smtClean="0"/>
              <a:t>]</a:t>
            </a:r>
          </a:p>
          <a:p>
            <a:endParaRPr lang="en-US" sz="1300" dirty="0" smtClean="0"/>
          </a:p>
          <a:p>
            <a:r>
              <a:rPr lang="en-US" sz="1300" dirty="0" smtClean="0"/>
              <a:t>1</a:t>
            </a:r>
            <a:r>
              <a:rPr lang="en-US" sz="1300" baseline="30000" dirty="0" smtClean="0"/>
              <a:t>st</a:t>
            </a:r>
            <a:r>
              <a:rPr lang="en-US" sz="1300" dirty="0" smtClean="0"/>
              <a:t> bullet: 264 added to MARC format</a:t>
            </a:r>
            <a:r>
              <a:rPr lang="en-US" sz="1300" baseline="0" dirty="0" smtClean="0"/>
              <a:t> in 2011</a:t>
            </a:r>
          </a:p>
          <a:p>
            <a:r>
              <a:rPr lang="en-US" sz="1300" dirty="0" smtClean="0"/>
              <a:t>2</a:t>
            </a:r>
            <a:r>
              <a:rPr lang="en-US" sz="1300" baseline="30000" dirty="0" smtClean="0"/>
              <a:t>nd</a:t>
            </a:r>
            <a:r>
              <a:rPr lang="en-US" sz="1300" dirty="0" smtClean="0"/>
              <a:t> bullet: [</a:t>
            </a:r>
            <a:r>
              <a:rPr lang="en-US" sz="1300" dirty="0"/>
              <a:t>may click out to LC MARC Bibliographic in Cat Desktop from RDA Cat Ref Shelf page, show LC page for 264</a:t>
            </a:r>
            <a:r>
              <a:rPr lang="en-US" sz="1300" dirty="0" smtClean="0"/>
              <a:t>]</a:t>
            </a:r>
          </a:p>
          <a:p>
            <a:r>
              <a:rPr lang="en-US" sz="1300" dirty="0" smtClean="0"/>
              <a:t>3</a:t>
            </a:r>
            <a:r>
              <a:rPr lang="en-US" sz="1300" baseline="30000" dirty="0" smtClean="0"/>
              <a:t>rd</a:t>
            </a:r>
            <a:r>
              <a:rPr lang="en-US" sz="1300" dirty="0" smtClean="0"/>
              <a:t> bullet: </a:t>
            </a:r>
            <a:r>
              <a:rPr lang="en-US" sz="1200" dirty="0" smtClean="0"/>
              <a:t>[may click out to PCC Guidelines for the 264 field from RDA Cat Ref Shelf page]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59</a:t>
            </a:fld>
            <a:endParaRPr lang="en-US" dirty="0"/>
          </a:p>
        </p:txBody>
      </p:sp>
    </p:spTree>
    <p:extLst>
      <p:ext uri="{BB962C8B-B14F-4D97-AF65-F5344CB8AC3E}">
        <p14:creationId xmlns:p14="http://schemas.microsoft.com/office/powerpoint/2010/main" val="287105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Subchapters:</a:t>
            </a:r>
            <a:r>
              <a:rPr lang="en-US" baseline="0" dirty="0" smtClean="0"/>
              <a:t> expand 3.5 to show</a:t>
            </a:r>
          </a:p>
          <a:p>
            <a:r>
              <a:rPr lang="en-US" baseline="0" dirty="0" smtClean="0"/>
              <a:t>Instructions: click on 3.5.2 and scroll down to show; italic </a:t>
            </a:r>
            <a:r>
              <a:rPr lang="en-US" i="1" baseline="0" dirty="0" smtClean="0"/>
              <a:t>if</a:t>
            </a:r>
            <a:r>
              <a:rPr lang="en-US" baseline="0" dirty="0" smtClean="0"/>
              <a:t> at 3.5.2.4</a:t>
            </a:r>
          </a:p>
          <a:p>
            <a:r>
              <a:rPr lang="en-US" baseline="0" dirty="0" smtClean="0"/>
              <a:t>At end of slide, collapse Ch. 3</a:t>
            </a:r>
          </a:p>
          <a:p>
            <a:endParaRPr lang="en-US" baseline="0" dirty="0" smtClean="0"/>
          </a:p>
          <a:p>
            <a:r>
              <a:rPr lang="en-US" baseline="0" dirty="0" smtClean="0"/>
              <a:t>Then: General Guidelines on Recording Attributes of Manifestations and Items: Chapter 1</a:t>
            </a:r>
          </a:p>
          <a:p>
            <a:r>
              <a:rPr lang="en-US" baseline="0" dirty="0" smtClean="0"/>
              <a:t>Chapter 1 is about how to record the attributes discussed in the rest of Section 1; other chapters (2-4) cover what to record and specifics on how  [expand Chapter 1]</a:t>
            </a:r>
          </a:p>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a:t>
            </a:fld>
            <a:endParaRPr lang="en-US" dirty="0"/>
          </a:p>
        </p:txBody>
      </p:sp>
    </p:spTree>
    <p:extLst>
      <p:ext uri="{BB962C8B-B14F-4D97-AF65-F5344CB8AC3E}">
        <p14:creationId xmlns:p14="http://schemas.microsoft.com/office/powerpoint/2010/main" val="4258394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bullet: </a:t>
            </a:r>
            <a:r>
              <a:rPr lang="en-US" sz="1300" dirty="0"/>
              <a:t>for </a:t>
            </a:r>
            <a:r>
              <a:rPr lang="en-US" sz="1300" i="1" dirty="0"/>
              <a:t>unpublished</a:t>
            </a:r>
            <a:r>
              <a:rPr lang="en-US" sz="1300" dirty="0"/>
              <a:t> resources only; change from AACR2: provisions to record place of production and producer’s name (but these are not PCC Core) [look at BSR at 2.7.6]</a:t>
            </a:r>
          </a:p>
          <a:p>
            <a:r>
              <a:rPr lang="en-US" sz="1300" dirty="0"/>
              <a:t>Rest of bullets: for </a:t>
            </a:r>
            <a:r>
              <a:rPr lang="en-US" sz="1300" i="1" dirty="0"/>
              <a:t>published</a:t>
            </a:r>
            <a:r>
              <a:rPr lang="en-US" sz="1300" dirty="0"/>
              <a:t> resources only</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60</a:t>
            </a:fld>
            <a:endParaRPr lang="en-US" dirty="0"/>
          </a:p>
        </p:txBody>
      </p:sp>
    </p:spTree>
    <p:extLst>
      <p:ext uri="{BB962C8B-B14F-4D97-AF65-F5344CB8AC3E}">
        <p14:creationId xmlns:p14="http://schemas.microsoft.com/office/powerpoint/2010/main" val="14124379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Cont’d on next slide…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61</a:t>
            </a:fld>
            <a:endParaRPr lang="en-US" dirty="0"/>
          </a:p>
        </p:txBody>
      </p:sp>
    </p:spTree>
    <p:extLst>
      <p:ext uri="{BB962C8B-B14F-4D97-AF65-F5344CB8AC3E}">
        <p14:creationId xmlns:p14="http://schemas.microsoft.com/office/powerpoint/2010/main" val="824295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baseline="0" dirty="0" smtClean="0"/>
              <a:t> and 4</a:t>
            </a:r>
            <a:r>
              <a:rPr lang="en-US" baseline="30000" dirty="0" smtClean="0"/>
              <a:t>th</a:t>
            </a:r>
            <a:r>
              <a:rPr lang="en-US" baseline="0" dirty="0" smtClean="0"/>
              <a:t> subs: except in a note if considered important</a:t>
            </a:r>
          </a:p>
          <a:p>
            <a:r>
              <a:rPr lang="en-US" baseline="0" dirty="0" smtClean="0"/>
              <a:t>2</a:t>
            </a:r>
            <a:r>
              <a:rPr lang="en-US" baseline="30000" dirty="0" smtClean="0"/>
              <a:t>nd</a:t>
            </a:r>
            <a:r>
              <a:rPr lang="en-US" baseline="0" dirty="0" smtClean="0"/>
              <a:t> bullet: </a:t>
            </a:r>
            <a:r>
              <a:rPr lang="en-US" sz="1300" dirty="0"/>
              <a:t>instead, use English phrase as indicated in each applicable instruction</a:t>
            </a:r>
          </a:p>
          <a:p>
            <a:r>
              <a:rPr lang="en-US" sz="1300" dirty="0"/>
              <a:t>3</a:t>
            </a:r>
            <a:r>
              <a:rPr lang="en-US" sz="1300" baseline="30000" dirty="0"/>
              <a:t>rd</a:t>
            </a:r>
            <a:r>
              <a:rPr lang="en-US" sz="1300" dirty="0"/>
              <a:t> bullet: see RDA 1.9 [expand hierarchy at 2.8, then 2.8.6, then click on 2.8.6.6, then click on link to 1.9.2]</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62</a:t>
            </a:fld>
            <a:endParaRPr lang="en-US" dirty="0"/>
          </a:p>
        </p:txBody>
      </p:sp>
    </p:spTree>
    <p:extLst>
      <p:ext uri="{BB962C8B-B14F-4D97-AF65-F5344CB8AC3E}">
        <p14:creationId xmlns:p14="http://schemas.microsoft.com/office/powerpoint/2010/main" val="15287550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bullet: emphasize</a:t>
            </a:r>
            <a:r>
              <a:rPr lang="en-US" baseline="0" dirty="0" smtClean="0"/>
              <a:t> ALWAYS</a:t>
            </a:r>
            <a:endParaRPr lang="en-US" dirty="0" smtClean="0"/>
          </a:p>
          <a:p>
            <a:r>
              <a:rPr lang="en-US" dirty="0" smtClean="0"/>
              <a:t>Rest of bullets:</a:t>
            </a:r>
            <a:r>
              <a:rPr lang="en-US" baseline="0" dirty="0" smtClean="0"/>
              <a:t> </a:t>
            </a:r>
            <a:r>
              <a:rPr lang="en-US" dirty="0" smtClean="0"/>
              <a:t>emphasize that place is “tied” to name; wherever you take the name from, that’s where</a:t>
            </a:r>
            <a:r>
              <a:rPr lang="en-US" baseline="0" dirty="0" smtClean="0"/>
              <a:t> you have to take the place from (even if place appears on, e.g., the title page)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63</a:t>
            </a:fld>
            <a:endParaRPr lang="en-US" dirty="0"/>
          </a:p>
        </p:txBody>
      </p:sp>
    </p:spTree>
    <p:extLst>
      <p:ext uri="{BB962C8B-B14F-4D97-AF65-F5344CB8AC3E}">
        <p14:creationId xmlns:p14="http://schemas.microsoft.com/office/powerpoint/2010/main" val="673498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“publication</a:t>
            </a:r>
            <a:r>
              <a:rPr lang="en-US" baseline="0" dirty="0" smtClean="0"/>
              <a:t> information” = place of publication, publisher’s name, date of publication</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64</a:t>
            </a:fld>
            <a:endParaRPr lang="en-US" dirty="0"/>
          </a:p>
        </p:txBody>
      </p:sp>
    </p:spTree>
    <p:extLst>
      <p:ext uri="{BB962C8B-B14F-4D97-AF65-F5344CB8AC3E}">
        <p14:creationId xmlns:p14="http://schemas.microsoft.com/office/powerpoint/2010/main" val="39509099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baseline="0" dirty="0" smtClean="0"/>
              <a:t> bullet: </a:t>
            </a:r>
            <a:r>
              <a:rPr lang="en-US" sz="1300" dirty="0"/>
              <a:t>[expand 2.8, expand 2.8.2, click on &amp; expand 2.8.2.6]  go to some effort to supply; see LC-PCC PS 2.8.2.6  [return to RDA, scroll down through 2.8.2.6 and discuss examples]</a:t>
            </a:r>
          </a:p>
          <a:p>
            <a:r>
              <a:rPr lang="en-US" sz="1300" dirty="0"/>
              <a:t>2</a:t>
            </a:r>
            <a:r>
              <a:rPr lang="en-US" sz="1300" baseline="30000" dirty="0"/>
              <a:t>nd</a:t>
            </a:r>
            <a:r>
              <a:rPr lang="en-US" sz="1300" dirty="0"/>
              <a:t> bullet: [expand 2.8.4, click on 2.8.4.7]</a:t>
            </a:r>
          </a:p>
          <a:p>
            <a:r>
              <a:rPr lang="en-US" sz="1300" dirty="0"/>
              <a:t>3</a:t>
            </a:r>
            <a:r>
              <a:rPr lang="en-US" sz="1300" baseline="30000" dirty="0"/>
              <a:t>rd</a:t>
            </a:r>
            <a:r>
              <a:rPr lang="en-US" sz="1300" dirty="0"/>
              <a:t> bullet: see LC-PCC PS 2.8.6.6  [go to LC-PCC PS 2.8.6.6, look at A, 1; emphasize IF (repeated throughout PS)]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65</a:t>
            </a:fld>
            <a:endParaRPr lang="en-US" dirty="0"/>
          </a:p>
        </p:txBody>
      </p:sp>
    </p:spTree>
    <p:extLst>
      <p:ext uri="{BB962C8B-B14F-4D97-AF65-F5344CB8AC3E}">
        <p14:creationId xmlns:p14="http://schemas.microsoft.com/office/powerpoint/2010/main" val="3442299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out</a:t>
            </a:r>
            <a:r>
              <a:rPr lang="en-US" baseline="0" dirty="0" smtClean="0"/>
              <a:t>-of-order-ness – 2.9, then 2.11, then 2.10</a:t>
            </a:r>
          </a:p>
          <a:p>
            <a:endParaRPr lang="en-US" dirty="0" smtClean="0"/>
          </a:p>
          <a:p>
            <a:r>
              <a:rPr lang="en-US" dirty="0" smtClean="0"/>
              <a:t>Hand out/show on RDA</a:t>
            </a:r>
            <a:r>
              <a:rPr lang="en-US" baseline="0" dirty="0" smtClean="0"/>
              <a:t> Learners’ Page</a:t>
            </a:r>
            <a:r>
              <a:rPr lang="en-US" dirty="0" smtClean="0"/>
              <a:t> the 264 decision tree after showing slide</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66</a:t>
            </a:fld>
            <a:endParaRPr lang="en-US" dirty="0"/>
          </a:p>
        </p:txBody>
      </p:sp>
    </p:spTree>
    <p:extLst>
      <p:ext uri="{BB962C8B-B14F-4D97-AF65-F5344CB8AC3E}">
        <p14:creationId xmlns:p14="http://schemas.microsoft.com/office/powerpoint/2010/main" val="285235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out-of-order-ness again: 2</a:t>
            </a:r>
            <a:r>
              <a:rPr lang="en-US" baseline="30000" dirty="0" smtClean="0"/>
              <a:t>nd</a:t>
            </a:r>
            <a:r>
              <a:rPr lang="en-US" baseline="0" dirty="0" smtClean="0"/>
              <a:t> indicator 1, then 2, then 4, then 3</a:t>
            </a:r>
            <a:endParaRPr lang="en-US" dirty="0" smtClean="0"/>
          </a:p>
          <a:p>
            <a:endParaRPr lang="en-US" dirty="0" smtClean="0"/>
          </a:p>
          <a:p>
            <a:r>
              <a:rPr lang="en-US" dirty="0" smtClean="0"/>
              <a:t>Examples on next 2 slides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67</a:t>
            </a:fld>
            <a:endParaRPr lang="en-US" dirty="0"/>
          </a:p>
        </p:txBody>
      </p:sp>
    </p:spTree>
    <p:extLst>
      <p:ext uri="{BB962C8B-B14F-4D97-AF65-F5344CB8AC3E}">
        <p14:creationId xmlns:p14="http://schemas.microsoft.com/office/powerpoint/2010/main" val="3506975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beyond Core: 2 subs; can have either or both – accept in copy, don’t add in original</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68</a:t>
            </a:fld>
            <a:endParaRPr lang="en-US" dirty="0"/>
          </a:p>
        </p:txBody>
      </p:sp>
    </p:spTree>
    <p:extLst>
      <p:ext uri="{BB962C8B-B14F-4D97-AF65-F5344CB8AC3E}">
        <p14:creationId xmlns:p14="http://schemas.microsoft.com/office/powerpoint/2010/main" val="1712638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beyond Core: Complete distribution statement is </a:t>
            </a:r>
            <a:r>
              <a:rPr lang="en-US" i="1" baseline="0" dirty="0" smtClean="0"/>
              <a:t>instead</a:t>
            </a:r>
            <a:r>
              <a:rPr lang="en-US" baseline="0" dirty="0" smtClean="0"/>
              <a:t> of $b only</a:t>
            </a:r>
          </a:p>
          <a:p>
            <a:endParaRPr lang="en-US" baseline="0" dirty="0" smtClean="0"/>
          </a:p>
          <a:p>
            <a:pPr defTabSz="931717">
              <a:defRPr/>
            </a:pPr>
            <a:r>
              <a:rPr lang="en-US" sz="1300" dirty="0"/>
              <a:t>Last slide before exercises – any questions?</a:t>
            </a:r>
            <a:endParaRPr lang="en-US" dirty="0" smtClean="0"/>
          </a:p>
        </p:txBody>
      </p:sp>
      <p:sp>
        <p:nvSpPr>
          <p:cNvPr id="4" name="Slide Number Placeholder 3"/>
          <p:cNvSpPr>
            <a:spLocks noGrp="1"/>
          </p:cNvSpPr>
          <p:nvPr>
            <p:ph type="sldNum" sz="quarter" idx="10"/>
          </p:nvPr>
        </p:nvSpPr>
        <p:spPr/>
        <p:txBody>
          <a:bodyPr/>
          <a:lstStyle/>
          <a:p>
            <a:fld id="{97FBB033-567F-4FD1-B1F8-A120E52E8D63}" type="slidenum">
              <a:rPr lang="en-US" smtClean="0"/>
              <a:t>69</a:t>
            </a:fld>
            <a:endParaRPr lang="en-US" dirty="0"/>
          </a:p>
        </p:txBody>
      </p:sp>
    </p:spTree>
    <p:extLst>
      <p:ext uri="{BB962C8B-B14F-4D97-AF65-F5344CB8AC3E}">
        <p14:creationId xmlns:p14="http://schemas.microsoft.com/office/powerpoint/2010/main" val="93617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brief departure from the BSR to focus on especially important or different (from AACR2) elements]</a:t>
            </a:r>
          </a:p>
          <a:p>
            <a:endParaRPr lang="en-US" dirty="0" smtClean="0"/>
          </a:p>
          <a:p>
            <a:r>
              <a:rPr lang="en-US" dirty="0" smtClean="0"/>
              <a:t>to show how to see whether an element is transcribed, use Designation of Edition: expand 2.5, expand 2.5.2, click on 2.5.2.3, from there click on link to 2.5.1, scroll down to 2.5.1.4</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a:t>
            </a:fld>
            <a:endParaRPr lang="en-US" dirty="0"/>
          </a:p>
        </p:txBody>
      </p:sp>
    </p:spTree>
    <p:extLst>
      <p:ext uri="{BB962C8B-B14F-4D97-AF65-F5344CB8AC3E}">
        <p14:creationId xmlns:p14="http://schemas.microsoft.com/office/powerpoint/2010/main" val="3890726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only on Examples A, E, C (first three, front of page &amp; top half of back of page); Example D (bottom half of back of page) we will work on together</a:t>
            </a:r>
          </a:p>
          <a:p>
            <a:endParaRPr lang="en-US" baseline="0" dirty="0" smtClean="0"/>
          </a:p>
          <a:p>
            <a:r>
              <a:rPr lang="en-US" baseline="0" dirty="0" smtClean="0"/>
              <a:t>Give 10 minutes</a:t>
            </a:r>
            <a:endParaRPr lang="en-US" dirty="0" smtClean="0"/>
          </a:p>
        </p:txBody>
      </p:sp>
      <p:sp>
        <p:nvSpPr>
          <p:cNvPr id="4" name="Slide Number Placeholder 3"/>
          <p:cNvSpPr>
            <a:spLocks noGrp="1"/>
          </p:cNvSpPr>
          <p:nvPr>
            <p:ph type="sldNum" sz="quarter" idx="10"/>
          </p:nvPr>
        </p:nvSpPr>
        <p:spPr/>
        <p:txBody>
          <a:bodyPr/>
          <a:lstStyle/>
          <a:p>
            <a:fld id="{97FBB033-567F-4FD1-B1F8-A120E52E8D63}" type="slidenum">
              <a:rPr lang="en-US" smtClean="0"/>
              <a:t>70</a:t>
            </a:fld>
            <a:endParaRPr lang="en-US" dirty="0"/>
          </a:p>
        </p:txBody>
      </p:sp>
    </p:spTree>
    <p:extLst>
      <p:ext uri="{BB962C8B-B14F-4D97-AF65-F5344CB8AC3E}">
        <p14:creationId xmlns:p14="http://schemas.microsoft.com/office/powerpoint/2010/main" val="24749210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71</a:t>
            </a:fld>
            <a:endParaRPr lang="en-US" dirty="0"/>
          </a:p>
        </p:txBody>
      </p:sp>
    </p:spTree>
    <p:extLst>
      <p:ext uri="{BB962C8B-B14F-4D97-AF65-F5344CB8AC3E}">
        <p14:creationId xmlns:p14="http://schemas.microsoft.com/office/powerpoint/2010/main" val="20491735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72</a:t>
            </a:fld>
            <a:endParaRPr lang="en-US" dirty="0"/>
          </a:p>
        </p:txBody>
      </p:sp>
    </p:spTree>
    <p:extLst>
      <p:ext uri="{BB962C8B-B14F-4D97-AF65-F5344CB8AC3E}">
        <p14:creationId xmlns:p14="http://schemas.microsoft.com/office/powerpoint/2010/main" val="28338341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73</a:t>
            </a:fld>
            <a:endParaRPr lang="en-US" dirty="0"/>
          </a:p>
        </p:txBody>
      </p:sp>
    </p:spTree>
    <p:extLst>
      <p:ext uri="{BB962C8B-B14F-4D97-AF65-F5344CB8AC3E}">
        <p14:creationId xmlns:p14="http://schemas.microsoft.com/office/powerpoint/2010/main" val="2727647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 There’s something simple that can be done to make this one correct. Can anyone tell me what it is?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74</a:t>
            </a:fld>
            <a:endParaRPr lang="en-US" dirty="0"/>
          </a:p>
        </p:txBody>
      </p:sp>
    </p:spTree>
    <p:extLst>
      <p:ext uri="{BB962C8B-B14F-4D97-AF65-F5344CB8AC3E}">
        <p14:creationId xmlns:p14="http://schemas.microsoft.com/office/powerpoint/2010/main" val="37365348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75</a:t>
            </a:fld>
            <a:endParaRPr lang="en-US" dirty="0"/>
          </a:p>
        </p:txBody>
      </p:sp>
    </p:spTree>
    <p:extLst>
      <p:ext uri="{BB962C8B-B14F-4D97-AF65-F5344CB8AC3E}">
        <p14:creationId xmlns:p14="http://schemas.microsoft.com/office/powerpoint/2010/main" val="7007125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&amp; 5 – this</a:t>
            </a:r>
            <a:r>
              <a:rPr lang="en-US" baseline="0" dirty="0" smtClean="0"/>
              <a:t> question does not come up with AACR2</a:t>
            </a:r>
          </a:p>
          <a:p>
            <a:endParaRPr lang="en-US" baseline="0" dirty="0" smtClean="0"/>
          </a:p>
          <a:p>
            <a:pPr defTabSz="931717">
              <a:defRPr/>
            </a:pPr>
            <a:r>
              <a:rPr lang="en-US" baseline="0" dirty="0" smtClean="0"/>
              <a:t>End of exercises on 264</a:t>
            </a:r>
            <a:endParaRPr lang="en-US" dirty="0" smtClean="0"/>
          </a:p>
        </p:txBody>
      </p:sp>
      <p:sp>
        <p:nvSpPr>
          <p:cNvPr id="4" name="Slide Number Placeholder 3"/>
          <p:cNvSpPr>
            <a:spLocks noGrp="1"/>
          </p:cNvSpPr>
          <p:nvPr>
            <p:ph type="sldNum" sz="quarter" idx="10"/>
          </p:nvPr>
        </p:nvSpPr>
        <p:spPr/>
        <p:txBody>
          <a:bodyPr/>
          <a:lstStyle/>
          <a:p>
            <a:fld id="{97FBB033-567F-4FD1-B1F8-A120E52E8D63}" type="slidenum">
              <a:rPr lang="en-US" smtClean="0"/>
              <a:t>76</a:t>
            </a:fld>
            <a:endParaRPr lang="en-US" dirty="0"/>
          </a:p>
        </p:txBody>
      </p:sp>
    </p:spTree>
    <p:extLst>
      <p:ext uri="{BB962C8B-B14F-4D97-AF65-F5344CB8AC3E}">
        <p14:creationId xmlns:p14="http://schemas.microsoft.com/office/powerpoint/2010/main" val="2272979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[will skip around a bit in 2.12 section of BSR]</a:t>
            </a:r>
          </a:p>
          <a:p>
            <a:endParaRPr lang="en-US" sz="1300" dirty="0"/>
          </a:p>
          <a:p>
            <a:r>
              <a:rPr lang="en-US" sz="1300" dirty="0"/>
              <a:t>1</a:t>
            </a:r>
            <a:r>
              <a:rPr lang="en-US" sz="1300" baseline="30000" dirty="0"/>
              <a:t>st</a:t>
            </a:r>
            <a:r>
              <a:rPr lang="en-US" sz="1300" dirty="0"/>
              <a:t> bullet: [click on &amp; expand 2.12] We’ll look at series and subseries together since instructions are largely the same.  Note that this is for MARC 490; series tracing (MARC 8XX) will be discussed </a:t>
            </a:r>
            <a:r>
              <a:rPr lang="en-US" sz="1300" dirty="0" smtClean="0"/>
              <a:t>on Day 4</a:t>
            </a:r>
            <a:endParaRPr lang="en-US" sz="1300" dirty="0"/>
          </a:p>
          <a:p>
            <a:r>
              <a:rPr lang="en-US" sz="1300" dirty="0"/>
              <a:t>2</a:t>
            </a:r>
            <a:r>
              <a:rPr lang="en-US" sz="1300" baseline="30000" dirty="0"/>
              <a:t>nd</a:t>
            </a:r>
            <a:r>
              <a:rPr lang="en-US" sz="1300" dirty="0"/>
              <a:t> bullet: [click on &amp; expand 2.12.2] change from AACR2: may take from outside the resource (as indicated in RDA 2.2.4); use square brackets if so</a:t>
            </a:r>
          </a:p>
          <a:p>
            <a:r>
              <a:rPr lang="en-US" sz="1300" dirty="0"/>
              <a:t>3</a:t>
            </a:r>
            <a:r>
              <a:rPr lang="en-US" sz="1300" baseline="30000" dirty="0"/>
              <a:t>rd</a:t>
            </a:r>
            <a:r>
              <a:rPr lang="en-US" sz="1300" dirty="0"/>
              <a:t> bullet: [close 2.12.2, click on 2.12.8] change from AACR2: may take from outside the resource (as indicated in RDA 2.2.4); use square brackets if so</a:t>
            </a:r>
          </a:p>
          <a:p>
            <a:r>
              <a:rPr lang="en-US" sz="1300" dirty="0"/>
              <a:t>4</a:t>
            </a:r>
            <a:r>
              <a:rPr lang="en-US" sz="1300" baseline="30000" dirty="0"/>
              <a:t>th</a:t>
            </a:r>
            <a:r>
              <a:rPr lang="en-US" sz="1300" dirty="0"/>
              <a:t> bullet: [click on 2.12.9] [scroll down and look at 2.12.9.3] change from AACR2: transcribe term as it appears – do not necessarily use abbreviations; for numbers, apply 1.8 (transcribe numeral as numeral; numbers expressed as words, record as a numeral)</a:t>
            </a:r>
          </a:p>
          <a:p>
            <a:endParaRPr lang="en-US" sz="1300" dirty="0"/>
          </a:p>
          <a:p>
            <a:r>
              <a:rPr lang="en-US" sz="1300" dirty="0"/>
              <a:t>At end of slide: [look at BSR] Other title information of series, Statement of responsibility relating to series (2.12.4, 2.12.6): not PCC Core (except for rare materials)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77</a:t>
            </a:fld>
            <a:endParaRPr lang="en-US" dirty="0"/>
          </a:p>
        </p:txBody>
      </p:sp>
    </p:spTree>
    <p:extLst>
      <p:ext uri="{BB962C8B-B14F-4D97-AF65-F5344CB8AC3E}">
        <p14:creationId xmlns:p14="http://schemas.microsoft.com/office/powerpoint/2010/main" val="13530786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not a new concept, but base instruction to record is new – MARC Leader/07, better known in OCLC as fixed field BLvl [click on 2.13, click on LC-PCC PS 2.13.1.3]</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78</a:t>
            </a:fld>
            <a:endParaRPr lang="en-US" dirty="0"/>
          </a:p>
        </p:txBody>
      </p:sp>
    </p:spTree>
    <p:extLst>
      <p:ext uri="{BB962C8B-B14F-4D97-AF65-F5344CB8AC3E}">
        <p14:creationId xmlns:p14="http://schemas.microsoft.com/office/powerpoint/2010/main" val="13794104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end of slide: [next three in BSR are Core for archival materials only]</a:t>
            </a:r>
          </a:p>
          <a:p>
            <a:r>
              <a:rPr lang="en-US" sz="1300" dirty="0"/>
              <a:t>[2.20 section in BSR; click on &amp; expand 2.20] Some PCC Core notes: typically not applicable to non-rare print textual resources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79</a:t>
            </a:fld>
            <a:endParaRPr lang="en-US" dirty="0"/>
          </a:p>
        </p:txBody>
      </p:sp>
    </p:spTree>
    <p:extLst>
      <p:ext uri="{BB962C8B-B14F-4D97-AF65-F5344CB8AC3E}">
        <p14:creationId xmlns:p14="http://schemas.microsoft.com/office/powerpoint/2010/main" val="145450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[skipping 1.7.1 bc it applies to rare materials only]</a:t>
            </a:r>
          </a:p>
          <a:p>
            <a:endParaRPr lang="en-US" dirty="0" smtClean="0"/>
          </a:p>
          <a:p>
            <a:r>
              <a:rPr lang="en-US" dirty="0" smtClean="0"/>
              <a:t>Take a mental snapshot</a:t>
            </a:r>
            <a:r>
              <a:rPr lang="en-US" baseline="0" dirty="0" smtClean="0"/>
              <a:t> of this title page. Yes, this is a made-up title</a:t>
            </a:r>
            <a:endParaRPr lang="en-US" dirty="0" smtClean="0"/>
          </a:p>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8</a:t>
            </a:fld>
            <a:endParaRPr lang="en-US" dirty="0"/>
          </a:p>
        </p:txBody>
      </p:sp>
    </p:spTree>
    <p:extLst>
      <p:ext uri="{BB962C8B-B14F-4D97-AF65-F5344CB8AC3E}">
        <p14:creationId xmlns:p14="http://schemas.microsoft.com/office/powerpoint/2010/main" val="29667852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[click on 2.20.2, expand hierarchy to show types of Notes on title]</a:t>
            </a:r>
          </a:p>
          <a:p>
            <a:endParaRPr lang="en-US" sz="1300" dirty="0"/>
          </a:p>
          <a:p>
            <a:r>
              <a:rPr lang="en-US" sz="1300" dirty="0"/>
              <a:t>illus. is just bc there’s lots of extra room on the slide</a:t>
            </a:r>
          </a:p>
          <a:p>
            <a:endParaRPr lang="en-US" sz="1300" dirty="0"/>
          </a:p>
          <a:p>
            <a:r>
              <a:rPr lang="en-US" sz="1300" dirty="0"/>
              <a:t>At end of slide: [next two in BSR are not Core for non-rare books]</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80</a:t>
            </a:fld>
            <a:endParaRPr lang="en-US" dirty="0"/>
          </a:p>
        </p:txBody>
      </p:sp>
    </p:spTree>
    <p:extLst>
      <p:ext uri="{BB962C8B-B14F-4D97-AF65-F5344CB8AC3E}">
        <p14:creationId xmlns:p14="http://schemas.microsoft.com/office/powerpoint/2010/main" val="34592224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[click on 2.20.13, expand hierarchy and/or scroll down] for MVMs; no change from AACR2 on when to use</a:t>
            </a:r>
          </a:p>
          <a:p>
            <a:endParaRPr lang="en-US" sz="1300" dirty="0"/>
          </a:p>
          <a:p>
            <a:r>
              <a:rPr lang="en-US" sz="1300" dirty="0"/>
              <a:t>At end of slide: RDA 2.20 is </a:t>
            </a:r>
            <a:r>
              <a:rPr lang="en-US" sz="1300" i="1" dirty="0"/>
              <a:t>not</a:t>
            </a:r>
            <a:r>
              <a:rPr lang="en-US" sz="1300" dirty="0"/>
              <a:t> a comprehensive list of notes that may be called for (i.e. there is no “Note area” in the instructions); instructions on when and how to provide notes exist throughout RDA [show 500 in MARC format in Cat Desktop, look at all the different RDA instruction numbers!]</a:t>
            </a:r>
          </a:p>
          <a:p>
            <a:endParaRPr lang="en-US" sz="1300" dirty="0"/>
          </a:p>
          <a:p>
            <a:r>
              <a:rPr lang="en-US" sz="1300" dirty="0"/>
              <a:t>Last content of Day 3</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81</a:t>
            </a:fld>
            <a:endParaRPr lang="en-US" dirty="0"/>
          </a:p>
        </p:txBody>
      </p:sp>
    </p:spTree>
    <p:extLst>
      <p:ext uri="{BB962C8B-B14F-4D97-AF65-F5344CB8AC3E}">
        <p14:creationId xmlns:p14="http://schemas.microsoft.com/office/powerpoint/2010/main" val="40681074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covered all of Chapters</a:t>
            </a:r>
            <a:r>
              <a:rPr lang="en-US" baseline="0" dirty="0" smtClean="0"/>
              <a:t> 1 and 2; rest of the BSR to be covered on Day 4</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82</a:t>
            </a:fld>
            <a:endParaRPr lang="en-US" dirty="0"/>
          </a:p>
        </p:txBody>
      </p:sp>
    </p:spTree>
    <p:extLst>
      <p:ext uri="{BB962C8B-B14F-4D97-AF65-F5344CB8AC3E}">
        <p14:creationId xmlns:p14="http://schemas.microsoft.com/office/powerpoint/2010/main" val="2842731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83</a:t>
            </a:fld>
            <a:endParaRPr lang="en-US" dirty="0"/>
          </a:p>
        </p:txBody>
      </p:sp>
    </p:spTree>
    <p:extLst>
      <p:ext uri="{BB962C8B-B14F-4D97-AF65-F5344CB8AC3E}">
        <p14:creationId xmlns:p14="http://schemas.microsoft.com/office/powerpoint/2010/main" val="2455059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[collapse Ch. </a:t>
            </a:r>
            <a:r>
              <a:rPr lang="en-US" smtClean="0"/>
              <a:t>2, click on &amp; expand 1.7, click on 1.7.2]</a:t>
            </a:r>
          </a:p>
          <a:p>
            <a:endParaRPr lang="en-US" smtClean="0"/>
          </a:p>
          <a:p>
            <a:r>
              <a:rPr lang="en-US" dirty="0" smtClean="0"/>
              <a:t>Preferred,</a:t>
            </a:r>
            <a:r>
              <a:rPr lang="en-US" baseline="0" dirty="0" smtClean="0"/>
              <a:t> Appendix A: </a:t>
            </a:r>
            <a:r>
              <a:rPr lang="en-US" dirty="0" smtClean="0"/>
              <a:t>no change from AACR2; also see the OCLC RDA Policy Statement on capitalization.  Note that this applies to all transcribed fields, not just titles.  We will accept valid alternatives in copy cataloging; please use Appendix A for original cataloging</a:t>
            </a:r>
            <a:endParaRPr lang="en-US" dirty="0"/>
          </a:p>
        </p:txBody>
      </p:sp>
      <p:sp>
        <p:nvSpPr>
          <p:cNvPr id="4" name="Slide Number Placeholder 3"/>
          <p:cNvSpPr>
            <a:spLocks noGrp="1"/>
          </p:cNvSpPr>
          <p:nvPr>
            <p:ph type="sldNum" sz="quarter" idx="10"/>
          </p:nvPr>
        </p:nvSpPr>
        <p:spPr/>
        <p:txBody>
          <a:bodyPr/>
          <a:lstStyle/>
          <a:p>
            <a:fld id="{97FBB033-567F-4FD1-B1F8-A120E52E8D63}" type="slidenum">
              <a:rPr lang="en-US" smtClean="0"/>
              <a:t>9</a:t>
            </a:fld>
            <a:endParaRPr lang="en-US" dirty="0"/>
          </a:p>
        </p:txBody>
      </p:sp>
    </p:spTree>
    <p:extLst>
      <p:ext uri="{BB962C8B-B14F-4D97-AF65-F5344CB8AC3E}">
        <p14:creationId xmlns:p14="http://schemas.microsoft.com/office/powerpoint/2010/main" val="340184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605093-05AF-4299-89A7-14FEA3E04DCF}" type="datetime1">
              <a:rPr lang="en-US" smtClean="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109231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652E4-3A9D-4EAB-89BE-19143BDB9774}" type="datetime1">
              <a:rPr lang="en-US" smtClean="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342084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D5C156-3B2B-40FB-B45D-007D45464967}" type="datetime1">
              <a:rPr lang="en-US" smtClean="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369822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91037-3383-41F6-9A68-E3B440A5BFBE}" type="datetime1">
              <a:rPr lang="en-US" smtClean="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189983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1DA0F-6574-44FC-8AC7-32FACFF04E49}" type="datetime1">
              <a:rPr lang="en-US" smtClean="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392087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51FC4E-9557-4080-AB0C-34BB02C08B7E}" type="datetime1">
              <a:rPr lang="en-US" smtClean="0"/>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35412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95C3BC-2554-4FF8-83DF-1470DC16115E}" type="datetime1">
              <a:rPr lang="en-US" smtClean="0"/>
              <a:t>10/30/2013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358730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6B06B3-8DD3-47EB-A14B-3A246DFE14AE}" type="datetime1">
              <a:rPr lang="en-US" smtClean="0"/>
              <a:t>10/30/2013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15556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FC706-975E-42BD-AF1A-A1A12CC742BA}" type="datetime1">
              <a:rPr lang="en-US" smtClean="0"/>
              <a:t>10/30/2013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316469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6BD19-64DF-436A-9A04-7C3FF475F5CA}" type="datetime1">
              <a:rPr lang="en-US" smtClean="0"/>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422282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D4BBE-7F30-40AA-98A4-573EB7813A8E}" type="datetime1">
              <a:rPr lang="en-US" smtClean="0"/>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CA5BC-0915-4598-8AF6-3853EEF99DC2}" type="slidenum">
              <a:rPr lang="en-US" smtClean="0"/>
              <a:t>‹#›</a:t>
            </a:fld>
            <a:endParaRPr lang="en-US" dirty="0"/>
          </a:p>
        </p:txBody>
      </p:sp>
    </p:spTree>
    <p:extLst>
      <p:ext uri="{BB962C8B-B14F-4D97-AF65-F5344CB8AC3E}">
        <p14:creationId xmlns:p14="http://schemas.microsoft.com/office/powerpoint/2010/main" val="229977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D6BB7-6921-4080-9ADD-AAC2B419564F}" type="datetime1">
              <a:rPr lang="en-US" smtClean="0"/>
              <a:t>10/30/2013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CA5BC-0915-4598-8AF6-3853EEF99DC2}" type="slidenum">
              <a:rPr lang="en-US" smtClean="0"/>
              <a:t>‹#›</a:t>
            </a:fld>
            <a:endParaRPr lang="en-US" dirty="0"/>
          </a:p>
        </p:txBody>
      </p:sp>
    </p:spTree>
    <p:extLst>
      <p:ext uri="{BB962C8B-B14F-4D97-AF65-F5344CB8AC3E}">
        <p14:creationId xmlns:p14="http://schemas.microsoft.com/office/powerpoint/2010/main" val="78612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ccess.rdatoolkit.org/1.7.3.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hyperlink" Target="http://access.rdatoolkit.org/1.7.4.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access.rdatoolkit.org/wka1654.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ccess.rdatoolkit.org/1.7.8.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hyperlink" Target="http://access.rdatoolkit.org/1.7.9.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hyperlink" Target="http://access.rdatoolkit.org/1.7.9.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hyperlink" Target="http://access.rdatoolkit.org/1.7.9.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hyperlink" Target="http://access.rdatoolkit.org/1.8.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access.rdatoolkit.org/wka1654.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access.rdatoolkit.org/2.2.2.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hyperlink" Target="http://access.rdatoolkit.org/2.2.4.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hyperlink" Target="http://access.rdatoolkit.org/2.3.1.4.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access.rdatoolkit.org/wka1654.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ccess.rdatoolkit.org/2.3.2.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access.rdatoolkit.org/2.2.2.2.html" TargetMode="External"/><Relationship Id="rId4" Type="http://schemas.openxmlformats.org/officeDocument/2006/relationships/hyperlink" Target="http://access.rdatoolkit.org/1.7.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ccess.rdatoolkit.org/2.3.2.6.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hyperlink" Target="http://access.rdatoolkit.org/2.3.3.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access.rdatoolkit.org/2.3.3.3.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access.rdatoolkit.org/2.3.3.htm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hyperlink" Target="http://access.rdatoolkit.org/2.3.3.ht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ccess.rdatoolkit.org/2.3.4.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hyperlink" Target="http://access.rdatoolkit.org/2.3.4.htm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hyperlink" Target="http://access.rdatoolkit.org/2.3.6.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access.rdatoolkit.org/wka1654.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access.rdatoolkit.org/2.3.8.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access.rdatoolkit.org/2.4.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8" Type="http://schemas.openxmlformats.org/officeDocument/2006/relationships/hyperlink" Target="http://access.rdatoolkit.org/2.4.1.5.html" TargetMode="External"/><Relationship Id="rId3" Type="http://schemas.openxmlformats.org/officeDocument/2006/relationships/hyperlink" Target="http://access.rdatoolkit.org/2.4.2.html" TargetMode="External"/><Relationship Id="rId7" Type="http://schemas.openxmlformats.org/officeDocument/2006/relationships/hyperlink" Target="http://access.rdatoolkit.org/wka1654.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access.rdatoolkit.org/2.4.1.4.html" TargetMode="External"/><Relationship Id="rId5" Type="http://schemas.openxmlformats.org/officeDocument/2006/relationships/hyperlink" Target="http://access.rdatoolkit.org/2.4.2.2.html" TargetMode="External"/><Relationship Id="rId4" Type="http://schemas.openxmlformats.org/officeDocument/2006/relationships/hyperlink" Target="http://access.rdatoolkit.org/2.4.2.3.html" TargetMode="External"/><Relationship Id="rId9"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ccess.rdatoolkit.org/2.4.1.8.html"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access.rdatoolkit.org/2.5.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hyperlink" Target="http://access.rdatoolkit.org/2.5.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3" Type="http://schemas.openxmlformats.org/officeDocument/2006/relationships/hyperlink" Target="http://access.rdatoolkit.org/2.5.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access.rdatoolkit.org/2.7.html" TargetMode="External"/><Relationship Id="rId7" Type="http://schemas.openxmlformats.org/officeDocument/2006/relationships/hyperlink" Target="http://access.rdatoolkit.org/2.11.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access.rdatoolkit.org/2.10.html" TargetMode="External"/><Relationship Id="rId5" Type="http://schemas.openxmlformats.org/officeDocument/2006/relationships/hyperlink" Target="http://access.rdatoolkit.org/2.9.html" TargetMode="External"/><Relationship Id="rId4" Type="http://schemas.openxmlformats.org/officeDocument/2006/relationships/hyperlink" Target="http://access.rdatoolkit.org/2.8.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access.rdatoolkit.org/wka1654.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3.xml.rels><?xml version="1.0" encoding="UTF-8" standalone="yes"?>
<Relationships xmlns="http://schemas.openxmlformats.org/package/2006/relationships"><Relationship Id="rId3" Type="http://schemas.openxmlformats.org/officeDocument/2006/relationships/hyperlink" Target="http://access.rdatoolkit.org/2.8.2.2.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access.rdatoolkit.org/2.8.6.2.html" TargetMode="External"/><Relationship Id="rId4" Type="http://schemas.openxmlformats.org/officeDocument/2006/relationships/hyperlink" Target="http://access.rdatoolkit.org/2.8.4.2.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access.rdatoolkit.org/1.8.htm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access.rdatoolkit.org/2.2.4.html"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access.rdatoolkit.org/2.8.2.6.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access.rdatoolkit.org/1.9.2.html" TargetMode="External"/><Relationship Id="rId4" Type="http://schemas.openxmlformats.org/officeDocument/2006/relationships/hyperlink" Target="http://access.rdatoolkit.org/2.8.4.7.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ccess.rdatoolkit.org/1.7.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access.rdatoolkit.org/2.12.htm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access.rdatoolkit.org/1.8.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access.rdatoolkit.org/2.13.html"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emf"/></Relationships>
</file>

<file path=ppt/slides/_rels/slide79.xml.rels><?xml version="1.0" encoding="UTF-8" standalone="yes"?>
<Relationships xmlns="http://schemas.openxmlformats.org/package/2006/relationships"><Relationship Id="rId3" Type="http://schemas.openxmlformats.org/officeDocument/2006/relationships/hyperlink" Target="http://access.rdatoolkit.org/2.15.html"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access.rdatoolkit.org/2.20.2.3.htm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emf"/></Relationships>
</file>

<file path=ppt/slides/_rels/slide81.xml.rels><?xml version="1.0" encoding="UTF-8" standalone="yes"?>
<Relationships xmlns="http://schemas.openxmlformats.org/package/2006/relationships"><Relationship Id="rId3" Type="http://schemas.openxmlformats.org/officeDocument/2006/relationships/hyperlink" Target="http://access.rdatoolkit.org/2.20.13.html"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ccess.rdatoolkit.org/1.7.2.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lstStyle/>
          <a:p>
            <a:r>
              <a:rPr lang="en-US" dirty="0" smtClean="0">
                <a:solidFill>
                  <a:schemeClr val="tx2"/>
                </a:solidFill>
              </a:rPr>
              <a:t>PCC RDA BIBCO Standard Record (BSR)</a:t>
            </a:r>
            <a:endParaRPr lang="en-US" dirty="0">
              <a:solidFill>
                <a:schemeClr val="tx2"/>
              </a:solidFill>
            </a:endParaRPr>
          </a:p>
        </p:txBody>
      </p:sp>
      <p:sp>
        <p:nvSpPr>
          <p:cNvPr id="3" name="Subtitle 2"/>
          <p:cNvSpPr>
            <a:spLocks noGrp="1"/>
          </p:cNvSpPr>
          <p:nvPr>
            <p:ph type="subTitle" idx="1"/>
          </p:nvPr>
        </p:nvSpPr>
        <p:spPr>
          <a:xfrm>
            <a:off x="1371600" y="4267200"/>
            <a:ext cx="6400800" cy="2362200"/>
          </a:xfrm>
        </p:spPr>
        <p:txBody>
          <a:bodyPr/>
          <a:lstStyle/>
          <a:p>
            <a:r>
              <a:rPr lang="en-US" sz="3600" dirty="0" smtClean="0">
                <a:solidFill>
                  <a:schemeClr val="tx2"/>
                </a:solidFill>
              </a:rPr>
              <a:t>in RDA instruction number order</a:t>
            </a:r>
          </a:p>
          <a:p>
            <a:r>
              <a:rPr lang="en-US" dirty="0" smtClean="0">
                <a:solidFill>
                  <a:schemeClr val="tx2"/>
                </a:solidFill>
              </a:rPr>
              <a:t>Part 1 of 2</a:t>
            </a:r>
          </a:p>
          <a:p>
            <a:r>
              <a:rPr lang="en-US" sz="2800" dirty="0" smtClean="0">
                <a:solidFill>
                  <a:schemeClr val="tx2"/>
                </a:solidFill>
              </a:rPr>
              <a:t>Presented by UC Berkeley</a:t>
            </a:r>
          </a:p>
          <a:p>
            <a:r>
              <a:rPr lang="en-US" sz="2400" dirty="0" smtClean="0">
                <a:solidFill>
                  <a:schemeClr val="tx2"/>
                </a:solidFill>
              </a:rPr>
              <a:t>Fall/Winter 2013/14</a:t>
            </a:r>
            <a:endParaRPr lang="en-US" sz="2400" dirty="0">
              <a:solidFill>
                <a:schemeClr val="tx2"/>
              </a:solidFill>
            </a:endParaRPr>
          </a:p>
        </p:txBody>
      </p:sp>
      <p:pic>
        <p:nvPicPr>
          <p:cNvPr id="5" name="Picture 5" descr="RDAlogo_rgb"/>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a:xfrm>
            <a:off x="1976019" y="838200"/>
            <a:ext cx="5191963" cy="14404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5932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Transcription: Punctuation</a:t>
            </a:r>
            <a:br>
              <a:rPr lang="en-US" sz="4900" dirty="0" smtClean="0">
                <a:solidFill>
                  <a:schemeClr val="tx2"/>
                </a:solidFill>
              </a:rPr>
            </a:br>
            <a:r>
              <a:rPr lang="en-US" sz="4000" dirty="0" smtClean="0">
                <a:solidFill>
                  <a:schemeClr val="tx2"/>
                </a:solidFill>
                <a:hlinkClick r:id="rId3"/>
              </a:rPr>
              <a:t>RDA 1.7.3</a:t>
            </a:r>
            <a:endParaRPr lang="en-US" sz="4000" dirty="0">
              <a:solidFill>
                <a:schemeClr val="tx2"/>
              </a:solidFill>
            </a:endParaRPr>
          </a:p>
        </p:txBody>
      </p:sp>
      <p:sp>
        <p:nvSpPr>
          <p:cNvPr id="3" name="Content Placeholder 2"/>
          <p:cNvSpPr>
            <a:spLocks noGrp="1"/>
          </p:cNvSpPr>
          <p:nvPr>
            <p:ph idx="1"/>
          </p:nvPr>
        </p:nvSpPr>
        <p:spPr>
          <a:xfrm>
            <a:off x="457200" y="1600200"/>
            <a:ext cx="8229600" cy="4825692"/>
          </a:xfrm>
        </p:spPr>
        <p:txBody>
          <a:bodyPr>
            <a:normAutofit fontScale="92500" lnSpcReduction="10000"/>
          </a:bodyPr>
          <a:lstStyle/>
          <a:p>
            <a:r>
              <a:rPr lang="en-US" dirty="0" smtClean="0">
                <a:solidFill>
                  <a:schemeClr val="tx2"/>
                </a:solidFill>
              </a:rPr>
              <a:t>Transcribe as it appears on the source, except when it separates elements on the source</a:t>
            </a:r>
          </a:p>
          <a:p>
            <a:r>
              <a:rPr lang="en-US" dirty="0" smtClean="0">
                <a:solidFill>
                  <a:schemeClr val="tx2"/>
                </a:solidFill>
              </a:rPr>
              <a:t>Title appears on source as:</a:t>
            </a:r>
            <a:r>
              <a:rPr lang="en-US" dirty="0" smtClean="0"/>
              <a:t> </a:t>
            </a:r>
            <a:r>
              <a:rPr lang="en-US" i="1" dirty="0" smtClean="0"/>
              <a:t>If elected…</a:t>
            </a:r>
            <a:endParaRPr lang="en-US" dirty="0" smtClean="0"/>
          </a:p>
          <a:p>
            <a:r>
              <a:rPr lang="en-US" dirty="0" smtClean="0">
                <a:solidFill>
                  <a:schemeClr val="tx2"/>
                </a:solidFill>
              </a:rPr>
              <a:t>AACR2</a:t>
            </a:r>
          </a:p>
          <a:p>
            <a:pPr marL="400050" lvl="2" indent="0">
              <a:buNone/>
            </a:pPr>
            <a:r>
              <a:rPr lang="en-US" sz="2800" dirty="0">
                <a:latin typeface="ALA BT Courier" pitchFamily="50" charset="2"/>
              </a:rPr>
              <a:t>245 00 $a If elected-- : $b presidential campaigns from Lincoln to </a:t>
            </a:r>
            <a:r>
              <a:rPr lang="en-US" sz="2800" dirty="0" smtClean="0">
                <a:latin typeface="ALA BT Courier" pitchFamily="50" charset="2"/>
              </a:rPr>
              <a:t>Ford</a:t>
            </a:r>
          </a:p>
          <a:p>
            <a:r>
              <a:rPr lang="en-US" dirty="0" smtClean="0">
                <a:solidFill>
                  <a:schemeClr val="tx2"/>
                </a:solidFill>
              </a:rPr>
              <a:t>RDA</a:t>
            </a:r>
          </a:p>
          <a:p>
            <a:pPr marL="400050" lvl="1" indent="0">
              <a:buNone/>
            </a:pPr>
            <a:r>
              <a:rPr lang="en-US" dirty="0" smtClean="0">
                <a:latin typeface="ALA BT Courier" pitchFamily="50" charset="2"/>
              </a:rPr>
              <a:t>245 00 $a If elected... : $b presidential campaigns from Lincoln to Ford</a:t>
            </a:r>
          </a:p>
        </p:txBody>
      </p:sp>
      <p:sp>
        <p:nvSpPr>
          <p:cNvPr id="5" name="Slide Number Placeholder 4"/>
          <p:cNvSpPr>
            <a:spLocks noGrp="1"/>
          </p:cNvSpPr>
          <p:nvPr>
            <p:ph type="sldNum" sz="quarter" idx="12"/>
          </p:nvPr>
        </p:nvSpPr>
        <p:spPr/>
        <p:txBody>
          <a:bodyPr/>
          <a:lstStyle/>
          <a:p>
            <a:fld id="{D58CA5BC-0915-4598-8AF6-3853EEF99DC2}" type="slidenum">
              <a:rPr lang="en-US" smtClean="0"/>
              <a:t>10</a:t>
            </a:fld>
            <a:endParaRPr lang="en-US" dirty="0"/>
          </a:p>
        </p:txBody>
      </p:sp>
      <p:grpSp>
        <p:nvGrpSpPr>
          <p:cNvPr id="9" name="Group 8"/>
          <p:cNvGrpSpPr/>
          <p:nvPr/>
        </p:nvGrpSpPr>
        <p:grpSpPr>
          <a:xfrm>
            <a:off x="182880" y="6309360"/>
            <a:ext cx="2133586" cy="461665"/>
            <a:chOff x="304814" y="6208067"/>
            <a:chExt cx="2133586" cy="461665"/>
          </a:xfrm>
        </p:grpSpPr>
        <p:pic>
          <p:nvPicPr>
            <p:cNvPr id="1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12874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Transcription: Diacritical Marks</a:t>
            </a:r>
            <a:br>
              <a:rPr lang="en-US" sz="4900" dirty="0" smtClean="0">
                <a:solidFill>
                  <a:schemeClr val="tx2"/>
                </a:solidFill>
              </a:rPr>
            </a:br>
            <a:r>
              <a:rPr lang="en-US" sz="4000" dirty="0" smtClean="0">
                <a:solidFill>
                  <a:schemeClr val="tx2"/>
                </a:solidFill>
                <a:hlinkClick r:id="rId3"/>
              </a:rPr>
              <a:t>RDA 1.7.4</a:t>
            </a:r>
            <a:endParaRPr lang="en-US" sz="4000"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UC Berkeley Policy Statement (UCB PS):     local decision regarding LC/PCC practice</a:t>
            </a:r>
          </a:p>
          <a:p>
            <a:r>
              <a:rPr lang="en-US" dirty="0" smtClean="0">
                <a:solidFill>
                  <a:schemeClr val="tx2"/>
                </a:solidFill>
                <a:hlinkClick r:id="rId4"/>
              </a:rPr>
              <a:t>UCB PS 1.7.4</a:t>
            </a:r>
            <a:r>
              <a:rPr lang="en-US" dirty="0" smtClean="0">
                <a:solidFill>
                  <a:schemeClr val="tx2"/>
                </a:solidFill>
              </a:rPr>
              <a:t>: do not </a:t>
            </a:r>
            <a:r>
              <a:rPr lang="en-US" dirty="0">
                <a:solidFill>
                  <a:schemeClr val="tx2"/>
                </a:solidFill>
              </a:rPr>
              <a:t>add </a:t>
            </a:r>
            <a:r>
              <a:rPr lang="en-US" dirty="0" smtClean="0">
                <a:solidFill>
                  <a:schemeClr val="tx2"/>
                </a:solidFill>
              </a:rPr>
              <a:t>diacritical marks   </a:t>
            </a:r>
            <a:r>
              <a:rPr lang="en-US" dirty="0">
                <a:solidFill>
                  <a:schemeClr val="tx2"/>
                </a:solidFill>
              </a:rPr>
              <a:t>not present in the </a:t>
            </a:r>
            <a:r>
              <a:rPr lang="en-US" dirty="0" smtClean="0">
                <a:solidFill>
                  <a:schemeClr val="tx2"/>
                </a:solidFill>
              </a:rPr>
              <a:t>data, except if necessary </a:t>
            </a:r>
            <a:r>
              <a:rPr lang="en-US" u="sng" dirty="0" smtClean="0">
                <a:solidFill>
                  <a:schemeClr val="tx2"/>
                </a:solidFill>
              </a:rPr>
              <a:t>and</a:t>
            </a:r>
            <a:r>
              <a:rPr lang="en-US" dirty="0" smtClean="0">
                <a:solidFill>
                  <a:schemeClr val="tx2"/>
                </a:solidFill>
              </a:rPr>
              <a:t> known</a:t>
            </a:r>
          </a:p>
          <a:p>
            <a:r>
              <a:rPr lang="en-US" dirty="0" smtClean="0">
                <a:solidFill>
                  <a:schemeClr val="tx2"/>
                </a:solidFill>
              </a:rPr>
              <a:t>Contrast with AACR2/LCRI 1.0G: always add diacritical marks not present in the data</a:t>
            </a:r>
            <a:endParaRPr lang="en-US" dirty="0">
              <a:solidFill>
                <a:schemeClr val="tx2"/>
              </a:solidFill>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11</a:t>
            </a:fld>
            <a:endParaRPr lang="en-US" dirty="0"/>
          </a:p>
        </p:txBody>
      </p:sp>
      <p:grpSp>
        <p:nvGrpSpPr>
          <p:cNvPr id="9" name="Group 8"/>
          <p:cNvGrpSpPr/>
          <p:nvPr/>
        </p:nvGrpSpPr>
        <p:grpSpPr>
          <a:xfrm>
            <a:off x="182880" y="6309360"/>
            <a:ext cx="2133586" cy="461665"/>
            <a:chOff x="304814" y="6208067"/>
            <a:chExt cx="2133586" cy="461665"/>
          </a:xfrm>
        </p:grpSpPr>
        <p:pic>
          <p:nvPicPr>
            <p:cNvPr id="10"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87259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Transcription: Abbreviations</a:t>
            </a:r>
            <a:br>
              <a:rPr lang="en-US" sz="4900" dirty="0" smtClean="0">
                <a:solidFill>
                  <a:schemeClr val="tx2"/>
                </a:solidFill>
              </a:rPr>
            </a:br>
            <a:r>
              <a:rPr lang="en-US" sz="4000" dirty="0" smtClean="0">
                <a:solidFill>
                  <a:schemeClr val="tx2"/>
                </a:solidFill>
                <a:hlinkClick r:id="rId3"/>
              </a:rPr>
              <a:t>RDA 1.7.8</a:t>
            </a:r>
            <a:endParaRPr lang="en-US" sz="4000"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Apply RDA Appendix B.4:</a:t>
            </a:r>
          </a:p>
          <a:p>
            <a:pPr lvl="1"/>
            <a:r>
              <a:rPr lang="en-US" sz="3200" dirty="0" smtClean="0">
                <a:solidFill>
                  <a:schemeClr val="tx2"/>
                </a:solidFill>
              </a:rPr>
              <a:t>Use only abbreviations found in the source of information</a:t>
            </a:r>
          </a:p>
          <a:p>
            <a:pPr lvl="1"/>
            <a:r>
              <a:rPr lang="en-US" sz="3200" dirty="0" smtClean="0">
                <a:solidFill>
                  <a:schemeClr val="tx2"/>
                </a:solidFill>
              </a:rPr>
              <a:t>Do not abbreviate anything that is not abbreviated in the source of information</a:t>
            </a:r>
          </a:p>
          <a:p>
            <a:pPr lvl="1"/>
            <a:r>
              <a:rPr lang="en-US" sz="3200" dirty="0" smtClean="0">
                <a:solidFill>
                  <a:schemeClr val="tx2"/>
                </a:solidFill>
              </a:rPr>
              <a:t>When </a:t>
            </a:r>
            <a:r>
              <a:rPr lang="en-US" sz="3200" i="1" dirty="0" smtClean="0">
                <a:solidFill>
                  <a:schemeClr val="tx2"/>
                </a:solidFill>
              </a:rPr>
              <a:t>supplying</a:t>
            </a:r>
            <a:r>
              <a:rPr lang="en-US" sz="3200" dirty="0" smtClean="0">
                <a:solidFill>
                  <a:schemeClr val="tx2"/>
                </a:solidFill>
              </a:rPr>
              <a:t> data in a transcribed element, generally do not abbreviate</a:t>
            </a:r>
          </a:p>
        </p:txBody>
      </p:sp>
      <p:sp>
        <p:nvSpPr>
          <p:cNvPr id="4" name="Slide Number Placeholder 3"/>
          <p:cNvSpPr>
            <a:spLocks noGrp="1"/>
          </p:cNvSpPr>
          <p:nvPr>
            <p:ph type="sldNum" sz="quarter" idx="12"/>
          </p:nvPr>
        </p:nvSpPr>
        <p:spPr/>
        <p:txBody>
          <a:bodyPr/>
          <a:lstStyle/>
          <a:p>
            <a:fld id="{D58CA5BC-0915-4598-8AF6-3853EEF99DC2}" type="slidenum">
              <a:rPr lang="en-US" smtClean="0"/>
              <a:t>12</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2902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Transcription: Inaccuracies</a:t>
            </a:r>
            <a:br>
              <a:rPr lang="en-US" sz="4900" dirty="0" smtClean="0">
                <a:solidFill>
                  <a:schemeClr val="tx2"/>
                </a:solidFill>
              </a:rPr>
            </a:br>
            <a:r>
              <a:rPr lang="en-US" sz="4000" dirty="0" smtClean="0">
                <a:solidFill>
                  <a:schemeClr val="tx2"/>
                </a:solidFill>
                <a:hlinkClick r:id="rId3"/>
              </a:rPr>
              <a:t>RDA 1.7.9</a:t>
            </a:r>
            <a:endParaRPr lang="en-US" sz="4000" dirty="0">
              <a:solidFill>
                <a:schemeClr val="tx2"/>
              </a:solidFill>
            </a:endParaRPr>
          </a:p>
        </p:txBody>
      </p:sp>
      <p:sp>
        <p:nvSpPr>
          <p:cNvPr id="3" name="Text Placeholder 2"/>
          <p:cNvSpPr>
            <a:spLocks noGrp="1"/>
          </p:cNvSpPr>
          <p:nvPr>
            <p:ph type="body" idx="1"/>
          </p:nvPr>
        </p:nvSpPr>
        <p:spPr>
          <a:xfrm>
            <a:off x="457200" y="2601913"/>
            <a:ext cx="4040188" cy="639762"/>
          </a:xfrm>
        </p:spPr>
        <p:txBody>
          <a:bodyPr/>
          <a:lstStyle/>
          <a:p>
            <a:pPr algn="ctr"/>
            <a:r>
              <a:rPr lang="en-US" dirty="0" smtClean="0">
                <a:solidFill>
                  <a:schemeClr val="tx2"/>
                </a:solidFill>
              </a:rPr>
              <a:t>AACR2</a:t>
            </a:r>
            <a:endParaRPr lang="en-US" dirty="0">
              <a:solidFill>
                <a:schemeClr val="tx2"/>
              </a:solidFill>
            </a:endParaRPr>
          </a:p>
        </p:txBody>
      </p:sp>
      <p:sp>
        <p:nvSpPr>
          <p:cNvPr id="4" name="Content Placeholder 3"/>
          <p:cNvSpPr>
            <a:spLocks noGrp="1"/>
          </p:cNvSpPr>
          <p:nvPr>
            <p:ph sz="half" idx="2"/>
          </p:nvPr>
        </p:nvSpPr>
        <p:spPr>
          <a:xfrm>
            <a:off x="457200" y="3241675"/>
            <a:ext cx="4040188" cy="3082925"/>
          </a:xfrm>
        </p:spPr>
        <p:txBody>
          <a:bodyPr>
            <a:normAutofit/>
          </a:bodyPr>
          <a:lstStyle/>
          <a:p>
            <a:pPr marL="0" indent="0">
              <a:buNone/>
            </a:pPr>
            <a:r>
              <a:rPr lang="en-US" sz="2000" dirty="0" smtClean="0">
                <a:latin typeface="ALA BT Courier" pitchFamily="50" charset="2"/>
              </a:rPr>
              <a:t>245 10 $a Micromagentic </a:t>
            </a:r>
            <a:r>
              <a:rPr lang="en-US" sz="2000" dirty="0" smtClean="0">
                <a:solidFill>
                  <a:srgbClr val="FF0000"/>
                </a:solidFill>
                <a:latin typeface="ALA BT Courier" pitchFamily="50" charset="2"/>
              </a:rPr>
              <a:t>[sic]</a:t>
            </a:r>
            <a:r>
              <a:rPr lang="en-US" sz="2000" dirty="0" smtClean="0">
                <a:latin typeface="ALA BT Courier" pitchFamily="50" charset="2"/>
              </a:rPr>
              <a:t> study of magnetoelastic materials / $c Yunfei Ma.</a:t>
            </a:r>
          </a:p>
          <a:p>
            <a:pPr marL="0" indent="0">
              <a:buNone/>
            </a:pPr>
            <a:endParaRPr lang="en-US" sz="2000" dirty="0" smtClean="0">
              <a:latin typeface="ALA BT Courier" pitchFamily="50" charset="2"/>
            </a:endParaRPr>
          </a:p>
          <a:p>
            <a:pPr marL="0" indent="0">
              <a:buNone/>
            </a:pPr>
            <a:r>
              <a:rPr lang="en-US" sz="2000" dirty="0" smtClean="0">
                <a:latin typeface="ALA BT Courier" pitchFamily="50" charset="2"/>
              </a:rPr>
              <a:t>246 3_ $a Micromagnetic study of magnetoelastic materials</a:t>
            </a:r>
            <a:endParaRPr lang="en-US" sz="2000" dirty="0">
              <a:latin typeface="ALA BT Courier" pitchFamily="50" charset="2"/>
            </a:endParaRPr>
          </a:p>
        </p:txBody>
      </p:sp>
      <p:sp>
        <p:nvSpPr>
          <p:cNvPr id="5" name="Text Placeholder 4"/>
          <p:cNvSpPr>
            <a:spLocks noGrp="1"/>
          </p:cNvSpPr>
          <p:nvPr>
            <p:ph type="body" sz="quarter" idx="3"/>
          </p:nvPr>
        </p:nvSpPr>
        <p:spPr>
          <a:xfrm>
            <a:off x="4645025" y="2601913"/>
            <a:ext cx="4041775" cy="639762"/>
          </a:xfrm>
        </p:spPr>
        <p:txBody>
          <a:bodyPr/>
          <a:lstStyle/>
          <a:p>
            <a:pPr algn="ctr"/>
            <a:r>
              <a:rPr lang="en-US" dirty="0" smtClean="0">
                <a:solidFill>
                  <a:schemeClr val="tx2"/>
                </a:solidFill>
              </a:rPr>
              <a:t>RDA</a:t>
            </a:r>
            <a:endParaRPr lang="en-US" dirty="0">
              <a:solidFill>
                <a:schemeClr val="tx2"/>
              </a:solidFill>
            </a:endParaRPr>
          </a:p>
        </p:txBody>
      </p:sp>
      <p:sp>
        <p:nvSpPr>
          <p:cNvPr id="6" name="Content Placeholder 5"/>
          <p:cNvSpPr>
            <a:spLocks noGrp="1"/>
          </p:cNvSpPr>
          <p:nvPr>
            <p:ph sz="quarter" idx="4"/>
          </p:nvPr>
        </p:nvSpPr>
        <p:spPr>
          <a:xfrm>
            <a:off x="4645025" y="3241675"/>
            <a:ext cx="4041775" cy="3082925"/>
          </a:xfrm>
        </p:spPr>
        <p:txBody>
          <a:bodyPr>
            <a:normAutofit/>
          </a:bodyPr>
          <a:lstStyle/>
          <a:p>
            <a:pPr marL="0" indent="0">
              <a:buNone/>
            </a:pPr>
            <a:r>
              <a:rPr lang="en-US" sz="2000" dirty="0" smtClean="0">
                <a:latin typeface="ALA BT Courier" pitchFamily="50" charset="2"/>
              </a:rPr>
              <a:t>245 10 $a Micromagentic study of magnetoelastic materials / $c Yunfei Ma.</a:t>
            </a:r>
          </a:p>
          <a:p>
            <a:pPr marL="0" indent="0">
              <a:buNone/>
            </a:pPr>
            <a:endParaRPr lang="en-US" sz="2000" dirty="0">
              <a:latin typeface="ALA BT Courier" pitchFamily="50" charset="2"/>
            </a:endParaRPr>
          </a:p>
          <a:p>
            <a:pPr marL="0" indent="0">
              <a:buNone/>
            </a:pPr>
            <a:endParaRPr lang="en-US" sz="2000" dirty="0" smtClean="0">
              <a:latin typeface="ALA BT Courier" pitchFamily="50" charset="2"/>
            </a:endParaRPr>
          </a:p>
          <a:p>
            <a:pPr marL="0" indent="0">
              <a:buNone/>
            </a:pPr>
            <a:r>
              <a:rPr lang="en-US" sz="2000" dirty="0" smtClean="0">
                <a:latin typeface="ALA BT Courier" pitchFamily="50" charset="2"/>
              </a:rPr>
              <a:t>246 </a:t>
            </a:r>
            <a:r>
              <a:rPr lang="en-US" sz="2000" dirty="0" smtClean="0">
                <a:solidFill>
                  <a:srgbClr val="FF0000"/>
                </a:solidFill>
                <a:latin typeface="ALA BT Courier" pitchFamily="50" charset="2"/>
              </a:rPr>
              <a:t>1</a:t>
            </a:r>
            <a:r>
              <a:rPr lang="en-US" sz="2000" dirty="0" smtClean="0">
                <a:latin typeface="ALA BT Courier" pitchFamily="50" charset="2"/>
              </a:rPr>
              <a:t>_ </a:t>
            </a:r>
            <a:r>
              <a:rPr lang="en-US" sz="2000" dirty="0" smtClean="0">
                <a:solidFill>
                  <a:srgbClr val="FF0000"/>
                </a:solidFill>
                <a:latin typeface="ALA BT Courier" pitchFamily="50" charset="2"/>
              </a:rPr>
              <a:t>$i Correct title should read:</a:t>
            </a:r>
            <a:r>
              <a:rPr lang="en-US" sz="2000" dirty="0" smtClean="0">
                <a:latin typeface="ALA BT Courier" pitchFamily="50" charset="2"/>
              </a:rPr>
              <a:t> $a Micromagnetic study of magnetoelastic materials</a:t>
            </a:r>
            <a:endParaRPr lang="en-US" sz="2000" dirty="0">
              <a:latin typeface="ALA BT Courier" pitchFamily="50" charset="2"/>
            </a:endParaRPr>
          </a:p>
        </p:txBody>
      </p:sp>
      <p:sp>
        <p:nvSpPr>
          <p:cNvPr id="7" name="Slide Number Placeholder 6"/>
          <p:cNvSpPr>
            <a:spLocks noGrp="1"/>
          </p:cNvSpPr>
          <p:nvPr>
            <p:ph type="sldNum" sz="quarter" idx="12"/>
          </p:nvPr>
        </p:nvSpPr>
        <p:spPr/>
        <p:txBody>
          <a:bodyPr/>
          <a:lstStyle/>
          <a:p>
            <a:fld id="{D58CA5BC-0915-4598-8AF6-3853EEF99DC2}" type="slidenum">
              <a:rPr lang="en-US" smtClean="0"/>
              <a:t>13</a:t>
            </a:fld>
            <a:endParaRPr lang="en-US" dirty="0"/>
          </a:p>
        </p:txBody>
      </p:sp>
      <p:grpSp>
        <p:nvGrpSpPr>
          <p:cNvPr id="11" name="Group 10"/>
          <p:cNvGrpSpPr/>
          <p:nvPr/>
        </p:nvGrpSpPr>
        <p:grpSpPr>
          <a:xfrm>
            <a:off x="182880" y="6309360"/>
            <a:ext cx="2133586" cy="461665"/>
            <a:chOff x="304814" y="6208067"/>
            <a:chExt cx="2133586" cy="461665"/>
          </a:xfrm>
        </p:grpSpPr>
        <p:pic>
          <p:nvPicPr>
            <p:cNvPr id="1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
        <p:nvSpPr>
          <p:cNvPr id="14" name="Content Placeholder 2"/>
          <p:cNvSpPr txBox="1">
            <a:spLocks/>
          </p:cNvSpPr>
          <p:nvPr/>
        </p:nvSpPr>
        <p:spPr>
          <a:xfrm>
            <a:off x="457200" y="1447800"/>
            <a:ext cx="8229600" cy="1295400"/>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7472" indent="-347472">
              <a:spcBef>
                <a:spcPts val="768"/>
              </a:spcBef>
              <a:buFont typeface="Arial" panose="020B0604020202020204" pitchFamily="34" charset="0"/>
              <a:buChar char="•"/>
            </a:pPr>
            <a:r>
              <a:rPr lang="en-US" sz="2800" b="0" dirty="0" smtClean="0">
                <a:solidFill>
                  <a:schemeClr val="tx2"/>
                </a:solidFill>
              </a:rPr>
              <a:t>Transcribe as they appear (unless specific instruction for element says otherwise); make corrections in a note if necessary</a:t>
            </a:r>
          </a:p>
        </p:txBody>
      </p:sp>
    </p:spTree>
    <p:extLst>
      <p:ext uri="{BB962C8B-B14F-4D97-AF65-F5344CB8AC3E}">
        <p14:creationId xmlns:p14="http://schemas.microsoft.com/office/powerpoint/2010/main" val="33613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5" grpId="0" build="p"/>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Transcription: Inaccuracies</a:t>
            </a:r>
            <a:br>
              <a:rPr lang="en-US" sz="4900" dirty="0">
                <a:solidFill>
                  <a:schemeClr val="tx2"/>
                </a:solidFill>
              </a:rPr>
            </a:br>
            <a:r>
              <a:rPr lang="en-US" sz="4000" dirty="0">
                <a:solidFill>
                  <a:schemeClr val="tx2"/>
                </a:solidFill>
                <a:hlinkClick r:id="rId3"/>
              </a:rPr>
              <a:t>RDA 1.7.9</a:t>
            </a:r>
            <a:endParaRPr lang="en-US" sz="4000" dirty="0">
              <a:solidFill>
                <a:schemeClr val="tx2"/>
              </a:solidFill>
            </a:endParaRPr>
          </a:p>
        </p:txBody>
      </p:sp>
      <p:sp>
        <p:nvSpPr>
          <p:cNvPr id="3" name="Text Placeholder 2"/>
          <p:cNvSpPr>
            <a:spLocks noGrp="1"/>
          </p:cNvSpPr>
          <p:nvPr>
            <p:ph type="body" idx="1"/>
          </p:nvPr>
        </p:nvSpPr>
        <p:spPr/>
        <p:txBody>
          <a:bodyPr/>
          <a:lstStyle/>
          <a:p>
            <a:pPr algn="ctr"/>
            <a:r>
              <a:rPr lang="en-US" dirty="0" smtClean="0">
                <a:solidFill>
                  <a:schemeClr val="tx2"/>
                </a:solidFill>
              </a:rPr>
              <a:t>AACR2</a:t>
            </a:r>
            <a:endParaRPr lang="en-US" dirty="0">
              <a:solidFill>
                <a:schemeClr val="tx2"/>
              </a:solidFill>
            </a:endParaRPr>
          </a:p>
        </p:txBody>
      </p:sp>
      <p:sp>
        <p:nvSpPr>
          <p:cNvPr id="4" name="Content Placeholder 3"/>
          <p:cNvSpPr>
            <a:spLocks noGrp="1"/>
          </p:cNvSpPr>
          <p:nvPr>
            <p:ph sz="half" idx="2"/>
          </p:nvPr>
        </p:nvSpPr>
        <p:spPr/>
        <p:txBody>
          <a:bodyPr>
            <a:normAutofit/>
          </a:bodyPr>
          <a:lstStyle/>
          <a:p>
            <a:pPr marL="0" indent="0">
              <a:buNone/>
            </a:pPr>
            <a:endParaRPr lang="en-US" sz="2000" dirty="0" smtClean="0">
              <a:latin typeface="ALA BT Courier" pitchFamily="50" charset="2"/>
            </a:endParaRPr>
          </a:p>
          <a:p>
            <a:pPr marL="0" indent="0">
              <a:buNone/>
            </a:pPr>
            <a:r>
              <a:rPr lang="en-US" sz="2000" dirty="0" smtClean="0">
                <a:latin typeface="ALA BT Courier" pitchFamily="50" charset="2"/>
              </a:rPr>
              <a:t>245 00 $a Bone augmen</a:t>
            </a:r>
            <a:r>
              <a:rPr lang="en-US" sz="2000" dirty="0" smtClean="0">
                <a:solidFill>
                  <a:srgbClr val="FF0000"/>
                </a:solidFill>
                <a:latin typeface="ALA BT Courier" pitchFamily="50" charset="2"/>
              </a:rPr>
              <a:t>[t]</a:t>
            </a:r>
            <a:r>
              <a:rPr lang="en-US" sz="2000" dirty="0" smtClean="0">
                <a:latin typeface="ALA BT Courier" pitchFamily="50" charset="2"/>
              </a:rPr>
              <a:t>ation in oral implantology / $c [edited by] Fouad Khoury, Hadi Antoun, Patrick Missika.</a:t>
            </a:r>
          </a:p>
        </p:txBody>
      </p:sp>
      <p:sp>
        <p:nvSpPr>
          <p:cNvPr id="5" name="Text Placeholder 4"/>
          <p:cNvSpPr>
            <a:spLocks noGrp="1"/>
          </p:cNvSpPr>
          <p:nvPr>
            <p:ph type="body" sz="quarter" idx="3"/>
          </p:nvPr>
        </p:nvSpPr>
        <p:spPr/>
        <p:txBody>
          <a:bodyPr/>
          <a:lstStyle/>
          <a:p>
            <a:pPr algn="ctr"/>
            <a:r>
              <a:rPr lang="en-US" dirty="0" smtClean="0">
                <a:solidFill>
                  <a:schemeClr val="tx2"/>
                </a:solidFill>
              </a:rPr>
              <a:t>RDA</a:t>
            </a:r>
            <a:endParaRPr lang="en-US" dirty="0">
              <a:solidFill>
                <a:schemeClr val="tx2"/>
              </a:solidFill>
            </a:endParaRPr>
          </a:p>
        </p:txBody>
      </p:sp>
      <p:sp>
        <p:nvSpPr>
          <p:cNvPr id="6" name="Content Placeholder 5"/>
          <p:cNvSpPr>
            <a:spLocks noGrp="1"/>
          </p:cNvSpPr>
          <p:nvPr>
            <p:ph sz="quarter" idx="4"/>
          </p:nvPr>
        </p:nvSpPr>
        <p:spPr/>
        <p:txBody>
          <a:bodyPr>
            <a:normAutofit/>
          </a:bodyPr>
          <a:lstStyle/>
          <a:p>
            <a:pPr marL="0" indent="0">
              <a:buNone/>
            </a:pPr>
            <a:endParaRPr lang="en-US" sz="2000" dirty="0" smtClean="0">
              <a:latin typeface="ALA BT Courier" pitchFamily="50" charset="2"/>
            </a:endParaRPr>
          </a:p>
          <a:p>
            <a:pPr marL="0" indent="0">
              <a:buNone/>
            </a:pPr>
            <a:r>
              <a:rPr lang="en-US" sz="2000" dirty="0" smtClean="0">
                <a:latin typeface="ALA BT Courier" pitchFamily="50" charset="2"/>
              </a:rPr>
              <a:t>245 00 $a </a:t>
            </a:r>
            <a:r>
              <a:rPr lang="en-US" sz="2000" dirty="0">
                <a:latin typeface="ALA BT Courier" pitchFamily="50" charset="2"/>
              </a:rPr>
              <a:t>Bone </a:t>
            </a:r>
            <a:r>
              <a:rPr lang="en-US" sz="2000" dirty="0" smtClean="0">
                <a:solidFill>
                  <a:srgbClr val="FF0000"/>
                </a:solidFill>
                <a:latin typeface="ALA BT Courier" pitchFamily="50" charset="2"/>
              </a:rPr>
              <a:t>augmenation</a:t>
            </a:r>
            <a:r>
              <a:rPr lang="en-US" sz="2000" dirty="0" smtClean="0">
                <a:latin typeface="ALA BT Courier" pitchFamily="50" charset="2"/>
              </a:rPr>
              <a:t> </a:t>
            </a:r>
            <a:r>
              <a:rPr lang="en-US" sz="2000" dirty="0">
                <a:latin typeface="ALA BT Courier" pitchFamily="50" charset="2"/>
              </a:rPr>
              <a:t>in oral implantology / $c [edited by] Fouad Khoury, Hadi Antoun, Patrick </a:t>
            </a:r>
            <a:r>
              <a:rPr lang="en-US" sz="2000" dirty="0" smtClean="0">
                <a:latin typeface="ALA BT Courier" pitchFamily="50" charset="2"/>
              </a:rPr>
              <a:t>Missika.</a:t>
            </a:r>
          </a:p>
          <a:p>
            <a:pPr marL="0" indent="0">
              <a:buNone/>
            </a:pPr>
            <a:endParaRPr lang="en-US" sz="2000" dirty="0" smtClean="0">
              <a:latin typeface="ALA BT Courier" pitchFamily="50" charset="2"/>
            </a:endParaRPr>
          </a:p>
          <a:p>
            <a:pPr marL="0" indent="0">
              <a:buNone/>
            </a:pPr>
            <a:r>
              <a:rPr lang="en-US" sz="2000" dirty="0" smtClean="0">
                <a:solidFill>
                  <a:srgbClr val="FF0000"/>
                </a:solidFill>
                <a:latin typeface="ALA BT Courier" pitchFamily="50" charset="2"/>
              </a:rPr>
              <a:t>246 1_ $i Title should read: $a </a:t>
            </a:r>
            <a:r>
              <a:rPr lang="en-US" sz="2000" dirty="0">
                <a:solidFill>
                  <a:srgbClr val="FF0000"/>
                </a:solidFill>
                <a:latin typeface="ALA BT Courier" pitchFamily="50" charset="2"/>
              </a:rPr>
              <a:t>Bone </a:t>
            </a:r>
            <a:r>
              <a:rPr lang="en-US" sz="2000" dirty="0" smtClean="0">
                <a:solidFill>
                  <a:srgbClr val="FF0000"/>
                </a:solidFill>
                <a:latin typeface="ALA BT Courier" pitchFamily="50" charset="2"/>
              </a:rPr>
              <a:t>augmentation </a:t>
            </a:r>
            <a:r>
              <a:rPr lang="en-US" sz="2000" dirty="0">
                <a:solidFill>
                  <a:srgbClr val="FF0000"/>
                </a:solidFill>
                <a:latin typeface="ALA BT Courier" pitchFamily="50" charset="2"/>
              </a:rPr>
              <a:t>in oral </a:t>
            </a:r>
            <a:r>
              <a:rPr lang="en-US" sz="2000" dirty="0" smtClean="0">
                <a:solidFill>
                  <a:srgbClr val="FF0000"/>
                </a:solidFill>
                <a:latin typeface="ALA BT Courier" pitchFamily="50" charset="2"/>
              </a:rPr>
              <a:t>implantology</a:t>
            </a:r>
            <a:endParaRPr lang="en-US" sz="2000" dirty="0">
              <a:solidFill>
                <a:srgbClr val="FF0000"/>
              </a:solidFill>
              <a:latin typeface="ALA BT Courier" pitchFamily="50" charset="2"/>
            </a:endParaRPr>
          </a:p>
        </p:txBody>
      </p:sp>
      <p:sp>
        <p:nvSpPr>
          <p:cNvPr id="7" name="Slide Number Placeholder 6"/>
          <p:cNvSpPr>
            <a:spLocks noGrp="1"/>
          </p:cNvSpPr>
          <p:nvPr>
            <p:ph type="sldNum" sz="quarter" idx="12"/>
          </p:nvPr>
        </p:nvSpPr>
        <p:spPr/>
        <p:txBody>
          <a:bodyPr/>
          <a:lstStyle/>
          <a:p>
            <a:fld id="{D58CA5BC-0915-4598-8AF6-3853EEF99DC2}" type="slidenum">
              <a:rPr lang="en-US" smtClean="0"/>
              <a:t>14</a:t>
            </a:fld>
            <a:endParaRPr lang="en-US" dirty="0"/>
          </a:p>
        </p:txBody>
      </p:sp>
      <p:grpSp>
        <p:nvGrpSpPr>
          <p:cNvPr id="11" name="Group 10"/>
          <p:cNvGrpSpPr/>
          <p:nvPr/>
        </p:nvGrpSpPr>
        <p:grpSpPr>
          <a:xfrm>
            <a:off x="182880" y="6309360"/>
            <a:ext cx="2133586" cy="461665"/>
            <a:chOff x="304814" y="6208067"/>
            <a:chExt cx="2133586" cy="461665"/>
          </a:xfrm>
        </p:grpSpPr>
        <p:pic>
          <p:nvPicPr>
            <p:cNvPr id="1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91409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Transcription: Inaccuracies</a:t>
            </a:r>
            <a:br>
              <a:rPr lang="en-US" sz="4900" dirty="0">
                <a:solidFill>
                  <a:schemeClr val="tx2"/>
                </a:solidFill>
              </a:rPr>
            </a:br>
            <a:r>
              <a:rPr lang="en-US" sz="4000" dirty="0">
                <a:solidFill>
                  <a:schemeClr val="tx2"/>
                </a:solidFill>
                <a:hlinkClick r:id="rId3"/>
              </a:rPr>
              <a:t>RDA 1.7.9</a:t>
            </a:r>
            <a:endParaRPr lang="en-US" sz="4000" dirty="0">
              <a:solidFill>
                <a:schemeClr val="tx2"/>
              </a:solidFill>
            </a:endParaRPr>
          </a:p>
        </p:txBody>
      </p:sp>
      <p:sp>
        <p:nvSpPr>
          <p:cNvPr id="3" name="Text Placeholder 2"/>
          <p:cNvSpPr>
            <a:spLocks noGrp="1"/>
          </p:cNvSpPr>
          <p:nvPr>
            <p:ph type="body" idx="1"/>
          </p:nvPr>
        </p:nvSpPr>
        <p:spPr/>
        <p:txBody>
          <a:bodyPr/>
          <a:lstStyle/>
          <a:p>
            <a:pPr algn="ctr"/>
            <a:r>
              <a:rPr lang="en-US" dirty="0" smtClean="0">
                <a:solidFill>
                  <a:schemeClr val="tx2"/>
                </a:solidFill>
              </a:rPr>
              <a:t>AACR2</a:t>
            </a:r>
            <a:endParaRPr lang="en-US" dirty="0">
              <a:solidFill>
                <a:schemeClr val="tx2"/>
              </a:solidFill>
            </a:endParaRPr>
          </a:p>
        </p:txBody>
      </p:sp>
      <p:sp>
        <p:nvSpPr>
          <p:cNvPr id="4" name="Content Placeholder 3"/>
          <p:cNvSpPr>
            <a:spLocks noGrp="1"/>
          </p:cNvSpPr>
          <p:nvPr>
            <p:ph sz="half" idx="2"/>
          </p:nvPr>
        </p:nvSpPr>
        <p:spPr/>
        <p:txBody>
          <a:bodyPr>
            <a:normAutofit/>
          </a:bodyPr>
          <a:lstStyle/>
          <a:p>
            <a:pPr marL="0" indent="0">
              <a:buNone/>
            </a:pPr>
            <a:r>
              <a:rPr lang="en-US" sz="2000" dirty="0" smtClean="0">
                <a:latin typeface="ALA BT Courier" pitchFamily="50" charset="2"/>
              </a:rPr>
              <a:t>245 10 $a Hearing on pending legislative </a:t>
            </a:r>
            <a:r>
              <a:rPr lang="en-US" sz="2000" dirty="0" smtClean="0">
                <a:solidFill>
                  <a:srgbClr val="FF0000"/>
                </a:solidFill>
                <a:latin typeface="ALA BT Courier" pitchFamily="50" charset="2"/>
              </a:rPr>
              <a:t>[i.e. legislation]</a:t>
            </a:r>
            <a:r>
              <a:rPr lang="en-US" sz="2000" dirty="0" smtClean="0">
                <a:latin typeface="ALA BT Courier" pitchFamily="50" charset="2"/>
              </a:rPr>
              <a:t> : $b hearing before the Committee </a:t>
            </a:r>
            <a:r>
              <a:rPr lang="en-US" sz="2000" dirty="0">
                <a:latin typeface="ALA BT Courier" pitchFamily="50" charset="2"/>
              </a:rPr>
              <a:t>on </a:t>
            </a:r>
            <a:r>
              <a:rPr lang="en-US" sz="2000" dirty="0" smtClean="0">
                <a:latin typeface="ALA BT Courier" pitchFamily="50" charset="2"/>
              </a:rPr>
              <a:t>Veterans' Affairs, United States Senate, One Hundred Tenth Congress, first session, October 24, 2007.</a:t>
            </a:r>
          </a:p>
          <a:p>
            <a:pPr marL="0" indent="0">
              <a:buNone/>
            </a:pPr>
            <a:endParaRPr lang="en-US" sz="2000" dirty="0" smtClean="0">
              <a:latin typeface="ALA BT Courier" pitchFamily="50" charset="2"/>
            </a:endParaRPr>
          </a:p>
          <a:p>
            <a:pPr marL="0" indent="0">
              <a:buNone/>
            </a:pPr>
            <a:r>
              <a:rPr lang="en-US" sz="2000" dirty="0" smtClean="0">
                <a:latin typeface="ALA BT Courier" pitchFamily="50" charset="2"/>
              </a:rPr>
              <a:t>246 3_ $a Hearing on pending legislation</a:t>
            </a:r>
          </a:p>
        </p:txBody>
      </p:sp>
      <p:sp>
        <p:nvSpPr>
          <p:cNvPr id="5" name="Text Placeholder 4"/>
          <p:cNvSpPr>
            <a:spLocks noGrp="1"/>
          </p:cNvSpPr>
          <p:nvPr>
            <p:ph type="body" sz="quarter" idx="3"/>
          </p:nvPr>
        </p:nvSpPr>
        <p:spPr/>
        <p:txBody>
          <a:bodyPr/>
          <a:lstStyle/>
          <a:p>
            <a:pPr algn="ctr"/>
            <a:r>
              <a:rPr lang="en-US" dirty="0" smtClean="0">
                <a:solidFill>
                  <a:schemeClr val="tx2"/>
                </a:solidFill>
              </a:rPr>
              <a:t>RDA</a:t>
            </a:r>
            <a:endParaRPr lang="en-US" dirty="0">
              <a:solidFill>
                <a:schemeClr val="tx2"/>
              </a:solidFill>
            </a:endParaRPr>
          </a:p>
        </p:txBody>
      </p:sp>
      <p:sp>
        <p:nvSpPr>
          <p:cNvPr id="6" name="Content Placeholder 5"/>
          <p:cNvSpPr>
            <a:spLocks noGrp="1"/>
          </p:cNvSpPr>
          <p:nvPr>
            <p:ph sz="quarter" idx="4"/>
          </p:nvPr>
        </p:nvSpPr>
        <p:spPr/>
        <p:txBody>
          <a:bodyPr>
            <a:normAutofit/>
          </a:bodyPr>
          <a:lstStyle/>
          <a:p>
            <a:pPr marL="0" indent="0">
              <a:buNone/>
            </a:pPr>
            <a:r>
              <a:rPr lang="en-US" sz="2000" dirty="0">
                <a:latin typeface="ALA BT Courier" pitchFamily="50" charset="2"/>
              </a:rPr>
              <a:t>245 10 $a Hearing on pending </a:t>
            </a:r>
            <a:r>
              <a:rPr lang="en-US" sz="2000" dirty="0">
                <a:solidFill>
                  <a:srgbClr val="FF0000"/>
                </a:solidFill>
                <a:latin typeface="ALA BT Courier" pitchFamily="50" charset="2"/>
              </a:rPr>
              <a:t>legislative</a:t>
            </a:r>
            <a:r>
              <a:rPr lang="en-US" sz="2000" dirty="0">
                <a:latin typeface="ALA BT Courier" pitchFamily="50" charset="2"/>
              </a:rPr>
              <a:t> </a:t>
            </a:r>
            <a:r>
              <a:rPr lang="en-US" sz="2000" dirty="0" smtClean="0">
                <a:latin typeface="ALA BT Courier" pitchFamily="50" charset="2"/>
              </a:rPr>
              <a:t>: </a:t>
            </a:r>
            <a:r>
              <a:rPr lang="en-US" sz="2000" dirty="0">
                <a:latin typeface="ALA BT Courier" pitchFamily="50" charset="2"/>
              </a:rPr>
              <a:t>$b hearing before the Committee on Veterans' Affairs, United States Senate, One Hundred Tenth Congress, first session, October 24, 2007</a:t>
            </a:r>
            <a:r>
              <a:rPr lang="en-US" sz="2000" dirty="0" smtClean="0">
                <a:latin typeface="ALA BT Courier" pitchFamily="50" charset="2"/>
              </a:rPr>
              <a:t>.</a:t>
            </a:r>
          </a:p>
          <a:p>
            <a:pPr marL="0" indent="0">
              <a:buNone/>
            </a:pPr>
            <a:endParaRPr lang="en-US" sz="2000" dirty="0">
              <a:latin typeface="ALA BT Courier" pitchFamily="50" charset="2"/>
            </a:endParaRPr>
          </a:p>
          <a:p>
            <a:pPr marL="0" indent="0">
              <a:buNone/>
            </a:pPr>
            <a:r>
              <a:rPr lang="en-US" sz="2000" dirty="0" smtClean="0">
                <a:latin typeface="ALA BT Courier" pitchFamily="50" charset="2"/>
              </a:rPr>
              <a:t>246 </a:t>
            </a:r>
            <a:r>
              <a:rPr lang="en-US" sz="2000" dirty="0" smtClean="0">
                <a:solidFill>
                  <a:srgbClr val="FF0000"/>
                </a:solidFill>
                <a:latin typeface="ALA BT Courier" pitchFamily="50" charset="2"/>
              </a:rPr>
              <a:t>1_ $i Corrected title: </a:t>
            </a:r>
            <a:r>
              <a:rPr lang="en-US" sz="2000" dirty="0" smtClean="0">
                <a:latin typeface="ALA BT Courier" pitchFamily="50" charset="2"/>
              </a:rPr>
              <a:t>$a Hearing on pending legislation</a:t>
            </a:r>
          </a:p>
        </p:txBody>
      </p:sp>
      <p:sp>
        <p:nvSpPr>
          <p:cNvPr id="7" name="Slide Number Placeholder 6"/>
          <p:cNvSpPr>
            <a:spLocks noGrp="1"/>
          </p:cNvSpPr>
          <p:nvPr>
            <p:ph type="sldNum" sz="quarter" idx="12"/>
          </p:nvPr>
        </p:nvSpPr>
        <p:spPr/>
        <p:txBody>
          <a:bodyPr/>
          <a:lstStyle/>
          <a:p>
            <a:fld id="{D58CA5BC-0915-4598-8AF6-3853EEF99DC2}" type="slidenum">
              <a:rPr lang="en-US" smtClean="0"/>
              <a:t>15</a:t>
            </a:fld>
            <a:endParaRPr lang="en-US" dirty="0"/>
          </a:p>
        </p:txBody>
      </p:sp>
      <p:grpSp>
        <p:nvGrpSpPr>
          <p:cNvPr id="11" name="Group 10"/>
          <p:cNvGrpSpPr/>
          <p:nvPr/>
        </p:nvGrpSpPr>
        <p:grpSpPr>
          <a:xfrm>
            <a:off x="182880" y="6309360"/>
            <a:ext cx="2133586" cy="461665"/>
            <a:chOff x="304814" y="6208067"/>
            <a:chExt cx="2133586" cy="461665"/>
          </a:xfrm>
        </p:grpSpPr>
        <p:pic>
          <p:nvPicPr>
            <p:cNvPr id="1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9846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Numbers/Numerals</a:t>
            </a:r>
            <a:br>
              <a:rPr lang="en-US" sz="4900" dirty="0" smtClean="0">
                <a:solidFill>
                  <a:schemeClr val="tx2"/>
                </a:solidFill>
              </a:rPr>
            </a:br>
            <a:r>
              <a:rPr lang="en-US" sz="4000" dirty="0" smtClean="0">
                <a:solidFill>
                  <a:schemeClr val="tx2"/>
                </a:solidFill>
                <a:hlinkClick r:id="rId3"/>
              </a:rPr>
              <a:t>RDA 1.8</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2"/>
                </a:solidFill>
              </a:rPr>
              <a:t>Apply only to </a:t>
            </a:r>
            <a:r>
              <a:rPr lang="en-US" i="1" dirty="0" smtClean="0">
                <a:solidFill>
                  <a:schemeClr val="tx2"/>
                </a:solidFill>
              </a:rPr>
              <a:t>non</a:t>
            </a:r>
            <a:r>
              <a:rPr lang="en-US" dirty="0" smtClean="0">
                <a:solidFill>
                  <a:schemeClr val="tx2"/>
                </a:solidFill>
              </a:rPr>
              <a:t>-transcribed elements listed in RDA 1.8.1</a:t>
            </a:r>
          </a:p>
          <a:p>
            <a:r>
              <a:rPr lang="en-US" dirty="0" smtClean="0">
                <a:solidFill>
                  <a:schemeClr val="tx2"/>
                </a:solidFill>
                <a:hlinkClick r:id="rId4"/>
              </a:rPr>
              <a:t>UCB PS 1.8.2</a:t>
            </a:r>
            <a:r>
              <a:rPr lang="en-US" dirty="0" smtClean="0">
                <a:solidFill>
                  <a:schemeClr val="tx2"/>
                </a:solidFill>
              </a:rPr>
              <a:t>: record numerals as they appear</a:t>
            </a:r>
          </a:p>
          <a:p>
            <a:r>
              <a:rPr lang="en-US" dirty="0" smtClean="0">
                <a:solidFill>
                  <a:schemeClr val="tx2"/>
                </a:solidFill>
              </a:rPr>
              <a:t>Number appears on source as: </a:t>
            </a:r>
            <a:r>
              <a:rPr lang="en-US" i="1" dirty="0" smtClean="0"/>
              <a:t>tome III</a:t>
            </a:r>
          </a:p>
          <a:p>
            <a:r>
              <a:rPr lang="en-US" dirty="0" smtClean="0">
                <a:solidFill>
                  <a:schemeClr val="tx2"/>
                </a:solidFill>
              </a:rPr>
              <a:t>AACR2:</a:t>
            </a:r>
            <a:r>
              <a:rPr lang="en-US" sz="3000" dirty="0" smtClean="0">
                <a:solidFill>
                  <a:schemeClr val="tx2"/>
                </a:solidFill>
                <a:latin typeface="ALA BT Courier" panose="02070509030505020404" pitchFamily="50" charset="2"/>
              </a:rPr>
              <a:t> </a:t>
            </a:r>
            <a:r>
              <a:rPr lang="en-US" sz="3000" dirty="0" smtClean="0">
                <a:latin typeface="ALA BT Courier" panose="02070509030505020404" pitchFamily="50" charset="2"/>
              </a:rPr>
              <a:t>tome 3</a:t>
            </a:r>
          </a:p>
          <a:p>
            <a:r>
              <a:rPr lang="en-US" dirty="0" smtClean="0">
                <a:solidFill>
                  <a:schemeClr val="tx2"/>
                </a:solidFill>
              </a:rPr>
              <a:t>RDA/UCB PS:</a:t>
            </a:r>
            <a:r>
              <a:rPr lang="en-US" sz="3000" dirty="0" smtClean="0">
                <a:solidFill>
                  <a:schemeClr val="tx2"/>
                </a:solidFill>
                <a:latin typeface="ALA BT Courier" panose="02070509030505020404" pitchFamily="50" charset="2"/>
              </a:rPr>
              <a:t> </a:t>
            </a:r>
            <a:r>
              <a:rPr lang="en-US" sz="3000" dirty="0" smtClean="0">
                <a:latin typeface="ALA BT Courier" panose="02070509030505020404" pitchFamily="50" charset="2"/>
              </a:rPr>
              <a:t>tome III</a:t>
            </a:r>
          </a:p>
          <a:p>
            <a:pPr marL="400050" lvl="1" indent="0">
              <a:buNone/>
            </a:pPr>
            <a:r>
              <a:rPr lang="en-US" sz="3200" b="1" dirty="0" smtClean="0">
                <a:solidFill>
                  <a:srgbClr val="C00000"/>
                </a:solidFill>
              </a:rPr>
              <a:t>BUT</a:t>
            </a:r>
          </a:p>
          <a:p>
            <a:r>
              <a:rPr lang="en-US" dirty="0" smtClean="0">
                <a:solidFill>
                  <a:schemeClr val="tx2"/>
                </a:solidFill>
              </a:rPr>
              <a:t>Number appears on source as: </a:t>
            </a:r>
            <a:r>
              <a:rPr lang="en-US" i="1" dirty="0" smtClean="0"/>
              <a:t>volume seven</a:t>
            </a:r>
          </a:p>
          <a:p>
            <a:r>
              <a:rPr lang="en-US" dirty="0" smtClean="0">
                <a:solidFill>
                  <a:schemeClr val="tx2"/>
                </a:solidFill>
              </a:rPr>
              <a:t>AACR2:</a:t>
            </a:r>
            <a:r>
              <a:rPr lang="en-US" sz="3000" dirty="0" smtClean="0">
                <a:solidFill>
                  <a:schemeClr val="tx2"/>
                </a:solidFill>
                <a:latin typeface="ALA BT Courier" panose="02070509030505020404" pitchFamily="50" charset="2"/>
              </a:rPr>
              <a:t> </a:t>
            </a:r>
            <a:r>
              <a:rPr lang="en-US" sz="3000" dirty="0" smtClean="0">
                <a:latin typeface="ALA BT Courier" panose="02070509030505020404" pitchFamily="50" charset="2"/>
              </a:rPr>
              <a:t>v. 7</a:t>
            </a:r>
          </a:p>
          <a:p>
            <a:r>
              <a:rPr lang="en-US" dirty="0" smtClean="0">
                <a:solidFill>
                  <a:schemeClr val="tx2"/>
                </a:solidFill>
              </a:rPr>
              <a:t>RDA:</a:t>
            </a:r>
            <a:r>
              <a:rPr lang="en-US" sz="3000" dirty="0" smtClean="0">
                <a:solidFill>
                  <a:schemeClr val="tx2"/>
                </a:solidFill>
                <a:latin typeface="ALA BT Courier" panose="02070509030505020404" pitchFamily="50" charset="2"/>
              </a:rPr>
              <a:t> </a:t>
            </a:r>
            <a:r>
              <a:rPr lang="en-US" sz="3000" dirty="0" smtClean="0">
                <a:latin typeface="ALA BT Courier" panose="02070509030505020404" pitchFamily="50" charset="2"/>
              </a:rPr>
              <a:t>volume 7</a:t>
            </a:r>
            <a:endParaRPr lang="en-US" sz="3000" dirty="0">
              <a:latin typeface="ALA BT Courier" panose="02070509030505020404" pitchFamily="50" charset="2"/>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16</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8339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dirty="0" smtClean="0">
                <a:solidFill>
                  <a:schemeClr val="tx2"/>
                </a:solidFill>
              </a:rPr>
              <a:t>Sources of Information: Preferred Source</a:t>
            </a:r>
            <a:br>
              <a:rPr lang="en-US" sz="4200" dirty="0" smtClean="0">
                <a:solidFill>
                  <a:schemeClr val="tx2"/>
                </a:solidFill>
              </a:rPr>
            </a:br>
            <a:r>
              <a:rPr lang="en-US" sz="4000" dirty="0" smtClean="0">
                <a:solidFill>
                  <a:schemeClr val="tx2"/>
                </a:solidFill>
                <a:hlinkClick r:id="rId3"/>
              </a:rPr>
              <a:t>RDA 2.2.2</a:t>
            </a:r>
            <a:endParaRPr lang="en-US" sz="4000" dirty="0">
              <a:solidFill>
                <a:schemeClr val="tx2"/>
              </a:solidFill>
            </a:endParaRPr>
          </a:p>
        </p:txBody>
      </p:sp>
      <p:sp>
        <p:nvSpPr>
          <p:cNvPr id="3" name="Content Placeholder 2"/>
          <p:cNvSpPr>
            <a:spLocks noGrp="1"/>
          </p:cNvSpPr>
          <p:nvPr>
            <p:ph idx="1"/>
          </p:nvPr>
        </p:nvSpPr>
        <p:spPr>
          <a:xfrm>
            <a:off x="457200" y="1600200"/>
            <a:ext cx="8229600" cy="4825692"/>
          </a:xfrm>
        </p:spPr>
        <p:txBody>
          <a:bodyPr>
            <a:normAutofit fontScale="92500" lnSpcReduction="20000"/>
          </a:bodyPr>
          <a:lstStyle/>
          <a:p>
            <a:r>
              <a:rPr lang="en-US" dirty="0" smtClean="0">
                <a:solidFill>
                  <a:schemeClr val="tx2"/>
                </a:solidFill>
              </a:rPr>
              <a:t>Replaces AACR2 concept of “chief source”</a:t>
            </a:r>
          </a:p>
          <a:p>
            <a:r>
              <a:rPr lang="en-US" dirty="0" smtClean="0">
                <a:solidFill>
                  <a:schemeClr val="tx2"/>
                </a:solidFill>
              </a:rPr>
              <a:t>For </a:t>
            </a:r>
            <a:r>
              <a:rPr lang="en-US" u="sng" dirty="0" smtClean="0">
                <a:solidFill>
                  <a:schemeClr val="tx2"/>
                </a:solidFill>
              </a:rPr>
              <a:t>books</a:t>
            </a:r>
            <a:r>
              <a:rPr lang="en-US" dirty="0" smtClean="0">
                <a:solidFill>
                  <a:schemeClr val="tx2"/>
                </a:solidFill>
              </a:rPr>
              <a:t>, see RDA 2.2.2.2</a:t>
            </a:r>
          </a:p>
          <a:p>
            <a:r>
              <a:rPr lang="en-US" dirty="0" smtClean="0">
                <a:solidFill>
                  <a:schemeClr val="tx2"/>
                </a:solidFill>
              </a:rPr>
              <a:t>First choice: title page</a:t>
            </a:r>
          </a:p>
          <a:p>
            <a:r>
              <a:rPr lang="en-US" dirty="0" smtClean="0">
                <a:solidFill>
                  <a:schemeClr val="tx2"/>
                </a:solidFill>
              </a:rPr>
              <a:t>If no title page, then look for title in this order:</a:t>
            </a:r>
          </a:p>
          <a:p>
            <a:pPr marL="914400" lvl="1" indent="-514350">
              <a:buFont typeface="+mj-lt"/>
              <a:buAutoNum type="alphaLcParenR"/>
            </a:pPr>
            <a:r>
              <a:rPr lang="en-US" dirty="0" smtClean="0">
                <a:solidFill>
                  <a:schemeClr val="tx2"/>
                </a:solidFill>
              </a:rPr>
              <a:t>cover or jacket</a:t>
            </a:r>
          </a:p>
          <a:p>
            <a:pPr marL="914400" lvl="1" indent="-514350">
              <a:buFont typeface="+mj-lt"/>
              <a:buAutoNum type="alphaLcParenR"/>
            </a:pPr>
            <a:r>
              <a:rPr lang="en-US" dirty="0" smtClean="0">
                <a:solidFill>
                  <a:schemeClr val="tx2"/>
                </a:solidFill>
              </a:rPr>
              <a:t>caption</a:t>
            </a:r>
          </a:p>
          <a:p>
            <a:pPr marL="914400" lvl="1" indent="-514350">
              <a:buFont typeface="+mj-lt"/>
              <a:buAutoNum type="alphaLcParenR"/>
            </a:pPr>
            <a:r>
              <a:rPr lang="en-US" dirty="0" smtClean="0">
                <a:solidFill>
                  <a:schemeClr val="tx2"/>
                </a:solidFill>
              </a:rPr>
              <a:t>masthead</a:t>
            </a:r>
          </a:p>
          <a:p>
            <a:pPr marL="914400" lvl="1" indent="-514350">
              <a:buFont typeface="+mj-lt"/>
              <a:buAutoNum type="alphaLcParenR"/>
            </a:pPr>
            <a:r>
              <a:rPr lang="en-US" dirty="0" smtClean="0">
                <a:solidFill>
                  <a:schemeClr val="tx2"/>
                </a:solidFill>
              </a:rPr>
              <a:t>colophon</a:t>
            </a:r>
          </a:p>
          <a:p>
            <a:r>
              <a:rPr lang="en-US" dirty="0" smtClean="0">
                <a:solidFill>
                  <a:schemeClr val="tx2"/>
                </a:solidFill>
              </a:rPr>
              <a:t>If still no title, look at any other source </a:t>
            </a:r>
            <a:r>
              <a:rPr lang="en-US" i="1" dirty="0" smtClean="0">
                <a:solidFill>
                  <a:schemeClr val="tx2"/>
                </a:solidFill>
              </a:rPr>
              <a:t>within the resource</a:t>
            </a:r>
            <a:r>
              <a:rPr lang="en-US" dirty="0" smtClean="0">
                <a:solidFill>
                  <a:schemeClr val="tx2"/>
                </a:solidFill>
              </a:rPr>
              <a:t>; this becomes your preferred source</a:t>
            </a:r>
          </a:p>
          <a:p>
            <a:r>
              <a:rPr lang="en-US" dirty="0" smtClean="0">
                <a:solidFill>
                  <a:schemeClr val="tx2"/>
                </a:solidFill>
              </a:rPr>
              <a:t>Do </a:t>
            </a:r>
            <a:r>
              <a:rPr lang="en-US" dirty="0">
                <a:solidFill>
                  <a:schemeClr val="tx2"/>
                </a:solidFill>
              </a:rPr>
              <a:t>not use square </a:t>
            </a:r>
            <a:r>
              <a:rPr lang="en-US" dirty="0" smtClean="0">
                <a:solidFill>
                  <a:schemeClr val="tx2"/>
                </a:solidFill>
              </a:rPr>
              <a:t>brackets</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17</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13084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Sources of Information: Other Sources</a:t>
            </a:r>
            <a:br>
              <a:rPr lang="en-US" dirty="0" smtClean="0">
                <a:solidFill>
                  <a:schemeClr val="tx2"/>
                </a:solidFill>
              </a:rPr>
            </a:br>
            <a:r>
              <a:rPr lang="en-US" sz="4000" dirty="0" smtClean="0">
                <a:solidFill>
                  <a:schemeClr val="tx2"/>
                </a:solidFill>
                <a:hlinkClick r:id="rId3"/>
              </a:rPr>
              <a:t>RDA 2.2.4</a:t>
            </a:r>
            <a:endParaRPr lang="en-US" sz="4000"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solidFill>
                  <a:schemeClr val="tx2"/>
                </a:solidFill>
              </a:rPr>
              <a:t>When to apply? When information </a:t>
            </a:r>
            <a:r>
              <a:rPr lang="en-US" i="1" dirty="0" smtClean="0">
                <a:solidFill>
                  <a:schemeClr val="tx2"/>
                </a:solidFill>
              </a:rPr>
              <a:t>does not appear within the resource</a:t>
            </a:r>
            <a:r>
              <a:rPr lang="en-US" dirty="0" smtClean="0">
                <a:solidFill>
                  <a:schemeClr val="tx2"/>
                </a:solidFill>
              </a:rPr>
              <a:t> for listed elements</a:t>
            </a:r>
          </a:p>
          <a:p>
            <a:r>
              <a:rPr lang="en-US" dirty="0" smtClean="0">
                <a:solidFill>
                  <a:schemeClr val="tx2"/>
                </a:solidFill>
              </a:rPr>
              <a:t>Look at in this order:</a:t>
            </a:r>
          </a:p>
          <a:p>
            <a:pPr marL="914400" lvl="1" indent="-514350">
              <a:buFont typeface="+mj-lt"/>
              <a:buAutoNum type="alphaLcParenR"/>
            </a:pPr>
            <a:r>
              <a:rPr lang="en-US" dirty="0" smtClean="0">
                <a:solidFill>
                  <a:schemeClr val="tx2"/>
                </a:solidFill>
              </a:rPr>
              <a:t>accompanying leaflet, flyer, etc.</a:t>
            </a:r>
          </a:p>
          <a:p>
            <a:pPr marL="914400" lvl="1" indent="-514350">
              <a:buFont typeface="+mj-lt"/>
              <a:buAutoNum type="alphaLcParenR"/>
            </a:pPr>
            <a:r>
              <a:rPr lang="en-US" dirty="0" smtClean="0">
                <a:solidFill>
                  <a:schemeClr val="tx2"/>
                </a:solidFill>
              </a:rPr>
              <a:t>other published descriptions (e.g. Amazon.com)</a:t>
            </a:r>
          </a:p>
          <a:p>
            <a:pPr marL="914400" lvl="1" indent="-514350">
              <a:buFont typeface="+mj-lt"/>
              <a:buAutoNum type="alphaLcParenR"/>
            </a:pPr>
            <a:r>
              <a:rPr lang="en-US" dirty="0" smtClean="0">
                <a:solidFill>
                  <a:schemeClr val="tx2"/>
                </a:solidFill>
              </a:rPr>
              <a:t>container </a:t>
            </a:r>
            <a:r>
              <a:rPr lang="en-US" u="sng" dirty="0" smtClean="0">
                <a:solidFill>
                  <a:schemeClr val="tx2"/>
                </a:solidFill>
              </a:rPr>
              <a:t>not</a:t>
            </a:r>
            <a:r>
              <a:rPr lang="en-US" dirty="0" smtClean="0">
                <a:solidFill>
                  <a:schemeClr val="tx2"/>
                </a:solidFill>
              </a:rPr>
              <a:t> issued with the resource</a:t>
            </a:r>
          </a:p>
          <a:p>
            <a:pPr marL="914400" lvl="1" indent="-514350">
              <a:buFont typeface="+mj-lt"/>
              <a:buAutoNum type="alphaLcParenR"/>
            </a:pPr>
            <a:r>
              <a:rPr lang="en-US" dirty="0" smtClean="0">
                <a:solidFill>
                  <a:schemeClr val="tx2"/>
                </a:solidFill>
              </a:rPr>
              <a:t>any other source (e.g. DLB, email from publisher)</a:t>
            </a:r>
          </a:p>
          <a:p>
            <a:r>
              <a:rPr lang="en-US" dirty="0" smtClean="0">
                <a:solidFill>
                  <a:schemeClr val="tx2"/>
                </a:solidFill>
              </a:rPr>
              <a:t>When applying, use square brackets             (</a:t>
            </a:r>
            <a:r>
              <a:rPr lang="en-US" dirty="0">
                <a:solidFill>
                  <a:schemeClr val="tx2"/>
                </a:solidFill>
              </a:rPr>
              <a:t>LC-PCC PS 2.2.4</a:t>
            </a:r>
            <a:r>
              <a:rPr lang="en-US" dirty="0" smtClean="0">
                <a:solidFill>
                  <a:schemeClr val="tx2"/>
                </a:solidFill>
              </a:rPr>
              <a:t>)</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18</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30421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Recording Titles</a:t>
            </a:r>
            <a:br>
              <a:rPr lang="en-US" sz="4900" dirty="0" smtClean="0">
                <a:solidFill>
                  <a:schemeClr val="tx2"/>
                </a:solidFill>
              </a:rPr>
            </a:br>
            <a:r>
              <a:rPr lang="en-US" sz="4000" dirty="0" smtClean="0">
                <a:solidFill>
                  <a:schemeClr val="tx2"/>
                </a:solidFill>
                <a:hlinkClick r:id="rId3"/>
              </a:rPr>
              <a:t>RDA 2.3.1.4</a:t>
            </a:r>
            <a:endParaRPr lang="en-US" sz="4000"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Apply </a:t>
            </a:r>
            <a:r>
              <a:rPr lang="en-US" dirty="0" smtClean="0">
                <a:solidFill>
                  <a:schemeClr val="tx2"/>
                </a:solidFill>
                <a:hlinkClick r:id="rId4"/>
              </a:rPr>
              <a:t>UCB PS 2.3.1.4</a:t>
            </a:r>
            <a:r>
              <a:rPr lang="en-US" dirty="0" smtClean="0">
                <a:solidFill>
                  <a:schemeClr val="tx2"/>
                </a:solidFill>
              </a:rPr>
              <a:t>: may abridge a long title if it can be abridged without loss of essential information (see RDA 2.3.1.4 Optional Omission)</a:t>
            </a:r>
          </a:p>
          <a:p>
            <a:r>
              <a:rPr lang="en-US" dirty="0" smtClean="0">
                <a:solidFill>
                  <a:schemeClr val="tx2"/>
                </a:solidFill>
              </a:rPr>
              <a:t>Contrast with LC-PCC PS 2.3.1.4: “Generally do not abridge a title proper.”</a:t>
            </a:r>
          </a:p>
          <a:p>
            <a:r>
              <a:rPr lang="en-US" dirty="0" smtClean="0">
                <a:solidFill>
                  <a:schemeClr val="tx2"/>
                </a:solidFill>
              </a:rPr>
              <a:t>Most common with early printed books, resources from outside N. America &amp; Europe</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19</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5836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Days 3-4 Learning Objectives</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solidFill>
              </a:rPr>
              <a:t>Apply the BSR (PCC Core) and UC Berkeley Policy Statements to describe print textual monographs (non-rare)</a:t>
            </a:r>
          </a:p>
          <a:p>
            <a:r>
              <a:rPr lang="en-US" dirty="0" smtClean="0">
                <a:solidFill>
                  <a:schemeClr val="tx2"/>
                </a:solidFill>
              </a:rPr>
              <a:t>Find RDA instructions and Policy Statements for PCC Core elements within the RDA Toolkit</a:t>
            </a:r>
          </a:p>
          <a:p>
            <a:r>
              <a:rPr lang="en-US" dirty="0" smtClean="0">
                <a:solidFill>
                  <a:schemeClr val="tx2"/>
                </a:solidFill>
              </a:rPr>
              <a:t>Distinguish substantive differences between AACR2 rules and RDA instructions (plus local guidelines) for PCC Core elements</a:t>
            </a:r>
          </a:p>
          <a:p>
            <a:r>
              <a:rPr lang="en-US" dirty="0" smtClean="0">
                <a:solidFill>
                  <a:schemeClr val="tx2"/>
                </a:solidFill>
              </a:rPr>
              <a:t>Exercise appropriate judgment when reviewing existing RDA copy for inclusion in the local catalog</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2</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60752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Title Proper</a:t>
            </a:r>
            <a:br>
              <a:rPr lang="en-US" sz="4900" dirty="0" smtClean="0">
                <a:solidFill>
                  <a:schemeClr val="tx2"/>
                </a:solidFill>
              </a:rPr>
            </a:br>
            <a:r>
              <a:rPr lang="en-US" sz="4000" dirty="0" smtClean="0">
                <a:solidFill>
                  <a:schemeClr val="tx2"/>
                </a:solidFill>
                <a:hlinkClick r:id="rId3"/>
              </a:rPr>
              <a:t>RDA 2.3.2</a:t>
            </a:r>
            <a:endParaRPr lang="en-US" sz="4000" dirty="0">
              <a:solidFill>
                <a:schemeClr val="tx2"/>
              </a:solidFill>
            </a:endParaRPr>
          </a:p>
        </p:txBody>
      </p:sp>
      <p:sp>
        <p:nvSpPr>
          <p:cNvPr id="3" name="Content Placeholder 2"/>
          <p:cNvSpPr>
            <a:spLocks noGrp="1"/>
          </p:cNvSpPr>
          <p:nvPr>
            <p:ph idx="1"/>
          </p:nvPr>
        </p:nvSpPr>
        <p:spPr>
          <a:xfrm>
            <a:off x="533400" y="1600200"/>
            <a:ext cx="8229600" cy="4525963"/>
          </a:xfrm>
        </p:spPr>
        <p:txBody>
          <a:bodyPr/>
          <a:lstStyle/>
          <a:p>
            <a:r>
              <a:rPr lang="en-US" dirty="0" smtClean="0">
                <a:solidFill>
                  <a:schemeClr val="tx2"/>
                </a:solidFill>
              </a:rPr>
              <a:t>Means the same thing in RDA as in AACR2</a:t>
            </a:r>
          </a:p>
          <a:p>
            <a:r>
              <a:rPr lang="en-US" dirty="0" smtClean="0">
                <a:solidFill>
                  <a:schemeClr val="tx2"/>
                </a:solidFill>
              </a:rPr>
              <a:t>No change from AACR2, except:</a:t>
            </a:r>
          </a:p>
          <a:p>
            <a:pPr lvl="1"/>
            <a:r>
              <a:rPr lang="en-US" sz="3200" dirty="0" smtClean="0">
                <a:solidFill>
                  <a:schemeClr val="tx2"/>
                </a:solidFill>
              </a:rPr>
              <a:t>transcribe as it appears per </a:t>
            </a:r>
            <a:r>
              <a:rPr lang="en-US" sz="3200" dirty="0" smtClean="0">
                <a:solidFill>
                  <a:schemeClr val="tx2"/>
                </a:solidFill>
                <a:hlinkClick r:id="rId4"/>
              </a:rPr>
              <a:t>RDA 1.7</a:t>
            </a:r>
            <a:endParaRPr lang="en-US" sz="3200" dirty="0" smtClean="0">
              <a:solidFill>
                <a:schemeClr val="tx2"/>
              </a:solidFill>
            </a:endParaRPr>
          </a:p>
          <a:p>
            <a:pPr lvl="1"/>
            <a:r>
              <a:rPr lang="en-US" sz="3200" dirty="0" smtClean="0">
                <a:solidFill>
                  <a:schemeClr val="tx2"/>
                </a:solidFill>
              </a:rPr>
              <a:t>hierarchy of choices for “title page substitute” per </a:t>
            </a:r>
            <a:r>
              <a:rPr lang="en-US" sz="3200" dirty="0" smtClean="0">
                <a:solidFill>
                  <a:schemeClr val="tx2"/>
                </a:solidFill>
                <a:hlinkClick r:id="rId5"/>
              </a:rPr>
              <a:t>RDA 2.2.2.2</a:t>
            </a:r>
            <a:endParaRPr lang="en-US" sz="32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20</a:t>
            </a:fld>
            <a:endParaRPr lang="en-US" dirty="0"/>
          </a:p>
        </p:txBody>
      </p:sp>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9971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Collective Title and Titles of Individual Contents </a:t>
            </a:r>
            <a:r>
              <a:rPr lang="en-US" dirty="0" smtClean="0">
                <a:solidFill>
                  <a:schemeClr val="tx2"/>
                </a:solidFill>
              </a:rPr>
              <a:t>– </a:t>
            </a:r>
            <a:r>
              <a:rPr lang="en-US" sz="4000" dirty="0" smtClean="0">
                <a:solidFill>
                  <a:schemeClr val="tx2"/>
                </a:solidFill>
                <a:hlinkClick r:id="rId3"/>
              </a:rPr>
              <a:t>RDA 2.3.2.6</a:t>
            </a:r>
            <a:endParaRPr lang="en-US" sz="4000" dirty="0">
              <a:solidFill>
                <a:schemeClr val="tx2"/>
              </a:solidFill>
            </a:endParaRPr>
          </a:p>
        </p:txBody>
      </p:sp>
      <p:sp>
        <p:nvSpPr>
          <p:cNvPr id="3" name="Content Placeholder 2"/>
          <p:cNvSpPr>
            <a:spLocks noGrp="1"/>
          </p:cNvSpPr>
          <p:nvPr>
            <p:ph idx="1"/>
          </p:nvPr>
        </p:nvSpPr>
        <p:spPr>
          <a:xfrm>
            <a:off x="457200" y="1600200"/>
            <a:ext cx="8305800" cy="4825692"/>
          </a:xfrm>
        </p:spPr>
        <p:txBody>
          <a:bodyPr>
            <a:normAutofit lnSpcReduction="10000"/>
          </a:bodyPr>
          <a:lstStyle/>
          <a:p>
            <a:r>
              <a:rPr lang="en-US" sz="2800" dirty="0" smtClean="0">
                <a:solidFill>
                  <a:schemeClr val="tx2"/>
                </a:solidFill>
              </a:rPr>
              <a:t>First “If”: Comprehensive description</a:t>
            </a:r>
          </a:p>
          <a:p>
            <a:pPr lvl="1"/>
            <a:r>
              <a:rPr lang="en-US" dirty="0" smtClean="0">
                <a:solidFill>
                  <a:schemeClr val="tx2"/>
                </a:solidFill>
              </a:rPr>
              <a:t>means you are describing the resource as a whole (e.g. </a:t>
            </a:r>
            <a:r>
              <a:rPr lang="en-US" i="1" dirty="0" smtClean="0">
                <a:solidFill>
                  <a:schemeClr val="tx2"/>
                </a:solidFill>
              </a:rPr>
              <a:t>entire book</a:t>
            </a:r>
            <a:r>
              <a:rPr lang="en-US" dirty="0" smtClean="0">
                <a:solidFill>
                  <a:schemeClr val="tx2"/>
                </a:solidFill>
              </a:rPr>
              <a:t> vs. individual chapters)</a:t>
            </a:r>
          </a:p>
          <a:p>
            <a:pPr lvl="1"/>
            <a:r>
              <a:rPr lang="en-US" sz="2400" dirty="0">
                <a:solidFill>
                  <a:schemeClr val="tx2"/>
                </a:solidFill>
              </a:rPr>
              <a:t>First Optional Addition: contents note; will discuss on Day 4</a:t>
            </a:r>
          </a:p>
          <a:p>
            <a:r>
              <a:rPr lang="en-US" sz="2800" dirty="0" smtClean="0">
                <a:solidFill>
                  <a:schemeClr val="tx2"/>
                </a:solidFill>
              </a:rPr>
              <a:t>Second “If”: Analytical description</a:t>
            </a:r>
          </a:p>
          <a:p>
            <a:pPr lvl="1"/>
            <a:r>
              <a:rPr lang="en-US" dirty="0" smtClean="0">
                <a:solidFill>
                  <a:schemeClr val="tx2"/>
                </a:solidFill>
              </a:rPr>
              <a:t>means you are describing one part of a larger resource (e.g. </a:t>
            </a:r>
            <a:r>
              <a:rPr lang="en-US" i="1" dirty="0" smtClean="0">
                <a:solidFill>
                  <a:schemeClr val="tx2"/>
                </a:solidFill>
              </a:rPr>
              <a:t>single volume in monographic series</a:t>
            </a:r>
            <a:r>
              <a:rPr lang="en-US" dirty="0" smtClean="0">
                <a:solidFill>
                  <a:schemeClr val="tx2"/>
                </a:solidFill>
              </a:rPr>
              <a:t> vs. entire series as a set)</a:t>
            </a:r>
          </a:p>
          <a:p>
            <a:pPr lvl="1"/>
            <a:r>
              <a:rPr lang="en-US" sz="2400" dirty="0" smtClean="0">
                <a:solidFill>
                  <a:schemeClr val="tx2"/>
                </a:solidFill>
              </a:rPr>
              <a:t>Second Optional Addition: series tracing; will discuss on Day 4</a:t>
            </a:r>
          </a:p>
          <a:p>
            <a:r>
              <a:rPr lang="en-US" sz="2800" dirty="0" smtClean="0">
                <a:solidFill>
                  <a:schemeClr val="tx2"/>
                </a:solidFill>
              </a:rPr>
              <a:t>You may be doing both at the same time!</a:t>
            </a:r>
          </a:p>
        </p:txBody>
      </p:sp>
      <p:sp>
        <p:nvSpPr>
          <p:cNvPr id="4" name="Slide Number Placeholder 3"/>
          <p:cNvSpPr>
            <a:spLocks noGrp="1"/>
          </p:cNvSpPr>
          <p:nvPr>
            <p:ph type="sldNum" sz="quarter" idx="12"/>
          </p:nvPr>
        </p:nvSpPr>
        <p:spPr/>
        <p:txBody>
          <a:bodyPr/>
          <a:lstStyle/>
          <a:p>
            <a:fld id="{D58CA5BC-0915-4598-8AF6-3853EEF99DC2}" type="slidenum">
              <a:rPr lang="en-US" smtClean="0"/>
              <a:t>21</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8146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Parallel Title Proper</a:t>
            </a:r>
            <a:br>
              <a:rPr lang="en-US" sz="4900" dirty="0">
                <a:solidFill>
                  <a:schemeClr val="tx2"/>
                </a:solidFill>
              </a:rPr>
            </a:br>
            <a:r>
              <a:rPr lang="en-US" sz="4000" dirty="0">
                <a:solidFill>
                  <a:schemeClr val="tx2"/>
                </a:solidFill>
                <a:hlinkClick r:id="rId3"/>
              </a:rPr>
              <a:t>RDA 2.3.3</a:t>
            </a:r>
            <a:endParaRPr lang="en-US" sz="4000" dirty="0"/>
          </a:p>
        </p:txBody>
      </p:sp>
      <p:sp>
        <p:nvSpPr>
          <p:cNvPr id="3" name="Content Placeholder 2"/>
          <p:cNvSpPr>
            <a:spLocks noGrp="1"/>
          </p:cNvSpPr>
          <p:nvPr>
            <p:ph idx="1"/>
          </p:nvPr>
        </p:nvSpPr>
        <p:spPr/>
        <p:txBody>
          <a:bodyPr/>
          <a:lstStyle/>
          <a:p>
            <a:r>
              <a:rPr lang="en-US" dirty="0" smtClean="0">
                <a:solidFill>
                  <a:schemeClr val="tx2"/>
                </a:solidFill>
              </a:rPr>
              <a:t>May take from any source within the resource</a:t>
            </a:r>
          </a:p>
          <a:p>
            <a:r>
              <a:rPr lang="en-US" dirty="0" smtClean="0">
                <a:solidFill>
                  <a:schemeClr val="tx2"/>
                </a:solidFill>
              </a:rPr>
              <a:t>May take from a source outside the resource </a:t>
            </a:r>
            <a:r>
              <a:rPr lang="en-US" b="1" dirty="0" smtClean="0">
                <a:solidFill>
                  <a:schemeClr val="tx2"/>
                </a:solidFill>
              </a:rPr>
              <a:t>IF</a:t>
            </a:r>
            <a:r>
              <a:rPr lang="en-US" dirty="0" smtClean="0">
                <a:solidFill>
                  <a:schemeClr val="tx2"/>
                </a:solidFill>
              </a:rPr>
              <a:t> that’s where the title proper was taken from</a:t>
            </a:r>
          </a:p>
          <a:p>
            <a:r>
              <a:rPr lang="en-US" dirty="0" smtClean="0">
                <a:solidFill>
                  <a:schemeClr val="tx2"/>
                </a:solidFill>
              </a:rPr>
              <a:t>Record all that appear</a:t>
            </a:r>
          </a:p>
          <a:p>
            <a:r>
              <a:rPr lang="en-US" dirty="0" smtClean="0">
                <a:solidFill>
                  <a:schemeClr val="tx2"/>
                </a:solidFill>
              </a:rPr>
              <a:t>See </a:t>
            </a:r>
            <a:r>
              <a:rPr lang="en-US" dirty="0" smtClean="0">
                <a:solidFill>
                  <a:schemeClr val="tx2"/>
                </a:solidFill>
                <a:hlinkClick r:id="rId4"/>
              </a:rPr>
              <a:t>RDA 2.3.3.3</a:t>
            </a:r>
            <a:r>
              <a:rPr lang="en-US" dirty="0" smtClean="0">
                <a:solidFill>
                  <a:schemeClr val="tx2"/>
                </a:solidFill>
              </a:rPr>
              <a:t> for further guidance</a:t>
            </a:r>
          </a:p>
          <a:p>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22</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9887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Parallel Title Proper</a:t>
            </a:r>
            <a:br>
              <a:rPr lang="en-US" sz="4900" dirty="0" smtClean="0">
                <a:solidFill>
                  <a:schemeClr val="tx2"/>
                </a:solidFill>
              </a:rPr>
            </a:br>
            <a:r>
              <a:rPr lang="en-US" sz="4000" dirty="0" smtClean="0">
                <a:solidFill>
                  <a:schemeClr val="tx2"/>
                </a:solidFill>
                <a:hlinkClick r:id="rId3"/>
              </a:rPr>
              <a:t>RDA 2.3.3</a:t>
            </a:r>
            <a:endParaRPr lang="en-US" sz="4000" dirty="0">
              <a:solidFill>
                <a:schemeClr val="tx2"/>
              </a:solidFill>
            </a:endParaRPr>
          </a:p>
        </p:txBody>
      </p:sp>
      <p:sp>
        <p:nvSpPr>
          <p:cNvPr id="3" name="Text Placeholder 2"/>
          <p:cNvSpPr>
            <a:spLocks noGrp="1"/>
          </p:cNvSpPr>
          <p:nvPr>
            <p:ph type="body" idx="1"/>
          </p:nvPr>
        </p:nvSpPr>
        <p:spPr/>
        <p:txBody>
          <a:bodyPr/>
          <a:lstStyle/>
          <a:p>
            <a:pPr algn="ctr"/>
            <a:r>
              <a:rPr lang="en-US" dirty="0" smtClean="0">
                <a:solidFill>
                  <a:schemeClr val="tx2"/>
                </a:solidFill>
              </a:rPr>
              <a:t>AACR2</a:t>
            </a:r>
            <a:endParaRPr lang="en-US" dirty="0">
              <a:solidFill>
                <a:schemeClr val="tx2"/>
              </a:solidFill>
            </a:endParaRPr>
          </a:p>
        </p:txBody>
      </p:sp>
      <p:sp>
        <p:nvSpPr>
          <p:cNvPr id="4" name="Content Placeholder 3"/>
          <p:cNvSpPr>
            <a:spLocks noGrp="1"/>
          </p:cNvSpPr>
          <p:nvPr>
            <p:ph sz="half" idx="2"/>
          </p:nvPr>
        </p:nvSpPr>
        <p:spPr/>
        <p:txBody>
          <a:bodyPr>
            <a:normAutofit/>
          </a:bodyPr>
          <a:lstStyle/>
          <a:p>
            <a:pPr marL="0" indent="0">
              <a:buNone/>
            </a:pPr>
            <a:r>
              <a:rPr lang="en-US" sz="2000" dirty="0">
                <a:latin typeface="ALA BT Courier" pitchFamily="50" charset="2"/>
              </a:rPr>
              <a:t>245 10 $a Modern English-Lao, Lao-English dictionary / $c by Bounmy Soukbandith</a:t>
            </a:r>
            <a:r>
              <a:rPr lang="en-US" sz="2000" dirty="0" smtClean="0">
                <a:latin typeface="ALA BT Courier" pitchFamily="50" charset="2"/>
              </a:rPr>
              <a:t>.</a:t>
            </a:r>
          </a:p>
          <a:p>
            <a:pPr marL="0" indent="0">
              <a:buNone/>
            </a:pPr>
            <a:endParaRPr lang="en-US" sz="2000" dirty="0">
              <a:latin typeface="ALA BT Courier" pitchFamily="50" charset="2"/>
            </a:endParaRPr>
          </a:p>
          <a:p>
            <a:pPr marL="0" indent="0">
              <a:buNone/>
            </a:pPr>
            <a:endParaRPr lang="en-US" sz="2000" dirty="0">
              <a:latin typeface="ALA BT Courier" pitchFamily="50" charset="2"/>
            </a:endParaRPr>
          </a:p>
          <a:p>
            <a:pPr marL="0" indent="0">
              <a:buNone/>
            </a:pPr>
            <a:endParaRPr lang="en-US" sz="2800" dirty="0" smtClean="0">
              <a:latin typeface="ALA BT Courier" pitchFamily="50" charset="2"/>
            </a:endParaRPr>
          </a:p>
          <a:p>
            <a:pPr marL="0" indent="0">
              <a:buNone/>
            </a:pPr>
            <a:r>
              <a:rPr lang="en-US" sz="2000" dirty="0" smtClean="0">
                <a:latin typeface="ALA BT Courier" pitchFamily="50" charset="2"/>
              </a:rPr>
              <a:t>246 </a:t>
            </a:r>
            <a:r>
              <a:rPr lang="en-US" sz="2000" dirty="0">
                <a:latin typeface="ALA BT Courier" pitchFamily="50" charset="2"/>
              </a:rPr>
              <a:t>1_  $i Parallel title on cover: $a </a:t>
            </a:r>
            <a:r>
              <a:rPr lang="en-US" sz="2000" dirty="0" smtClean="0">
                <a:latin typeface="ALA BT Courier" pitchFamily="50" charset="2"/>
              </a:rPr>
              <a:t>Vatchan</a:t>
            </a:r>
            <a:r>
              <a:rPr lang="en-US" sz="2000" dirty="0">
                <a:latin typeface="ALA BT Courier" pitchFamily="50" charset="2"/>
              </a:rPr>
              <a:t>a</a:t>
            </a:r>
            <a:r>
              <a:rPr lang="en-US" sz="2000" dirty="0"/>
              <a:t>̄</a:t>
            </a:r>
            <a:r>
              <a:rPr lang="en-US" sz="2000" dirty="0" smtClean="0">
                <a:latin typeface="ALA BT Courier" pitchFamily="50" charset="2"/>
              </a:rPr>
              <a:t>nukom </a:t>
            </a:r>
            <a:r>
              <a:rPr lang="en-US" sz="2000" dirty="0">
                <a:latin typeface="ALA BT Courier" pitchFamily="50" charset="2"/>
              </a:rPr>
              <a:t>samai mai </a:t>
            </a:r>
            <a:r>
              <a:rPr lang="en-US" sz="2000" b="1" dirty="0">
                <a:latin typeface="Courier New" pitchFamily="49" charset="0"/>
                <a:cs typeface="Courier New" pitchFamily="49" charset="0"/>
              </a:rPr>
              <a:t>ʻ</a:t>
            </a:r>
            <a:r>
              <a:rPr lang="en-US" sz="2000" dirty="0" smtClean="0">
                <a:latin typeface="ALA BT Courier" pitchFamily="50" charset="2"/>
              </a:rPr>
              <a:t>Angkit-La</a:t>
            </a:r>
            <a:r>
              <a:rPr lang="en-US" sz="2000" dirty="0"/>
              <a:t>̄</a:t>
            </a:r>
            <a:r>
              <a:rPr lang="en-US" sz="2000" dirty="0" smtClean="0">
                <a:latin typeface="ALA BT Courier" pitchFamily="50" charset="2"/>
              </a:rPr>
              <a:t>o</a:t>
            </a:r>
            <a:r>
              <a:rPr lang="en-US" sz="2000" dirty="0">
                <a:latin typeface="ALA BT Courier" pitchFamily="50" charset="2"/>
              </a:rPr>
              <a:t>, </a:t>
            </a:r>
            <a:r>
              <a:rPr lang="en-US" sz="2000" dirty="0" smtClean="0">
                <a:latin typeface="ALA BT Courier" pitchFamily="50" charset="2"/>
              </a:rPr>
              <a:t>L</a:t>
            </a:r>
            <a:r>
              <a:rPr lang="en-US" sz="2000" dirty="0">
                <a:latin typeface="ALA BT Courier" pitchFamily="50" charset="2"/>
              </a:rPr>
              <a:t>a</a:t>
            </a:r>
            <a:r>
              <a:rPr lang="en-US" sz="2000" dirty="0"/>
              <a:t>̄</a:t>
            </a:r>
            <a:r>
              <a:rPr lang="en-US" sz="2000" dirty="0" smtClean="0">
                <a:latin typeface="ALA BT Courier" pitchFamily="50" charset="2"/>
              </a:rPr>
              <a:t>o-</a:t>
            </a:r>
            <a:r>
              <a:rPr lang="en-US" sz="2000" b="1" dirty="0">
                <a:latin typeface="Courier New" pitchFamily="49" charset="0"/>
                <a:cs typeface="Courier New" pitchFamily="49" charset="0"/>
              </a:rPr>
              <a:t>ʻ</a:t>
            </a:r>
            <a:r>
              <a:rPr lang="en-US" sz="2000" dirty="0" smtClean="0">
                <a:latin typeface="ALA BT Courier" pitchFamily="50" charset="2"/>
              </a:rPr>
              <a:t>Angkit</a:t>
            </a:r>
            <a:endParaRPr lang="en-US" sz="2000" dirty="0">
              <a:latin typeface="ALA BT Courier" pitchFamily="50" charset="2"/>
            </a:endParaRPr>
          </a:p>
        </p:txBody>
      </p:sp>
      <p:sp>
        <p:nvSpPr>
          <p:cNvPr id="5" name="Text Placeholder 4"/>
          <p:cNvSpPr>
            <a:spLocks noGrp="1"/>
          </p:cNvSpPr>
          <p:nvPr>
            <p:ph type="body" sz="quarter" idx="3"/>
          </p:nvPr>
        </p:nvSpPr>
        <p:spPr/>
        <p:txBody>
          <a:bodyPr/>
          <a:lstStyle/>
          <a:p>
            <a:pPr algn="ctr"/>
            <a:r>
              <a:rPr lang="en-US" dirty="0" smtClean="0">
                <a:solidFill>
                  <a:schemeClr val="tx2"/>
                </a:solidFill>
              </a:rPr>
              <a:t>RDA</a:t>
            </a:r>
            <a:endParaRPr lang="en-US" dirty="0">
              <a:solidFill>
                <a:schemeClr val="tx2"/>
              </a:solidFill>
            </a:endParaRPr>
          </a:p>
        </p:txBody>
      </p:sp>
      <p:sp>
        <p:nvSpPr>
          <p:cNvPr id="6" name="Content Placeholder 5"/>
          <p:cNvSpPr>
            <a:spLocks noGrp="1"/>
          </p:cNvSpPr>
          <p:nvPr>
            <p:ph sz="quarter" idx="4"/>
          </p:nvPr>
        </p:nvSpPr>
        <p:spPr/>
        <p:txBody>
          <a:bodyPr>
            <a:normAutofit/>
          </a:bodyPr>
          <a:lstStyle/>
          <a:p>
            <a:pPr marL="0" indent="0">
              <a:buNone/>
            </a:pPr>
            <a:r>
              <a:rPr lang="en-US" sz="2000" dirty="0">
                <a:latin typeface="ALA BT Courier" pitchFamily="50" charset="2"/>
              </a:rPr>
              <a:t>245 10 $a Modern English-Lao, Lao-English dictionary </a:t>
            </a:r>
            <a:r>
              <a:rPr lang="en-US" sz="2000" dirty="0">
                <a:solidFill>
                  <a:srgbClr val="FF0000"/>
                </a:solidFill>
                <a:latin typeface="ALA BT Courier" pitchFamily="50" charset="2"/>
              </a:rPr>
              <a:t>= $b Vatchana</a:t>
            </a:r>
            <a:r>
              <a:rPr lang="en-US" sz="2000" dirty="0">
                <a:solidFill>
                  <a:srgbClr val="FF0000"/>
                </a:solidFill>
              </a:rPr>
              <a:t>̄</a:t>
            </a:r>
            <a:r>
              <a:rPr lang="en-US" sz="2000" dirty="0">
                <a:solidFill>
                  <a:srgbClr val="FF0000"/>
                </a:solidFill>
                <a:latin typeface="ALA BT Courier" pitchFamily="50" charset="2"/>
              </a:rPr>
              <a:t>nukom samai mai </a:t>
            </a:r>
            <a:r>
              <a:rPr lang="en-US" sz="2000" b="1" dirty="0">
                <a:solidFill>
                  <a:srgbClr val="FF0000"/>
                </a:solidFill>
                <a:latin typeface="Courier New" pitchFamily="49" charset="0"/>
                <a:cs typeface="Courier New" pitchFamily="49" charset="0"/>
              </a:rPr>
              <a:t>ʻ</a:t>
            </a:r>
            <a:r>
              <a:rPr lang="en-US" sz="2000" dirty="0" smtClean="0">
                <a:solidFill>
                  <a:srgbClr val="FF0000"/>
                </a:solidFill>
                <a:latin typeface="ALA BT Courier" pitchFamily="50" charset="2"/>
              </a:rPr>
              <a:t>Angkit-La</a:t>
            </a:r>
            <a:r>
              <a:rPr lang="en-US" sz="2000" dirty="0">
                <a:solidFill>
                  <a:srgbClr val="FF0000"/>
                </a:solidFill>
              </a:rPr>
              <a:t>̄</a:t>
            </a:r>
            <a:r>
              <a:rPr lang="en-US" sz="2000" dirty="0">
                <a:solidFill>
                  <a:srgbClr val="FF0000"/>
                </a:solidFill>
                <a:latin typeface="ALA BT Courier" pitchFamily="50" charset="2"/>
              </a:rPr>
              <a:t>o, La</a:t>
            </a:r>
            <a:r>
              <a:rPr lang="en-US" sz="2000" dirty="0">
                <a:solidFill>
                  <a:srgbClr val="FF0000"/>
                </a:solidFill>
              </a:rPr>
              <a:t>̄</a:t>
            </a:r>
            <a:r>
              <a:rPr lang="en-US" sz="2000" dirty="0" smtClean="0">
                <a:solidFill>
                  <a:srgbClr val="FF0000"/>
                </a:solidFill>
                <a:latin typeface="ALA BT Courier" pitchFamily="50" charset="2"/>
              </a:rPr>
              <a:t>o-</a:t>
            </a:r>
            <a:r>
              <a:rPr lang="en-US" sz="2000" b="1" dirty="0">
                <a:solidFill>
                  <a:srgbClr val="FF0000"/>
                </a:solidFill>
                <a:latin typeface="Courier New" pitchFamily="49" charset="0"/>
                <a:cs typeface="Courier New" pitchFamily="49" charset="0"/>
              </a:rPr>
              <a:t>ʻ</a:t>
            </a:r>
            <a:r>
              <a:rPr lang="en-US" sz="2000" dirty="0" smtClean="0">
                <a:solidFill>
                  <a:srgbClr val="FF0000"/>
                </a:solidFill>
                <a:latin typeface="ALA BT Courier" pitchFamily="50" charset="2"/>
              </a:rPr>
              <a:t>Angkit</a:t>
            </a:r>
            <a:r>
              <a:rPr lang="en-US" sz="2000" dirty="0" smtClean="0">
                <a:latin typeface="ALA BT Courier" pitchFamily="50" charset="2"/>
              </a:rPr>
              <a:t> / </a:t>
            </a:r>
            <a:r>
              <a:rPr lang="en-US" sz="2000" dirty="0">
                <a:latin typeface="ALA BT Courier" pitchFamily="50" charset="2"/>
              </a:rPr>
              <a:t>$c by Bounmy Soukbandith</a:t>
            </a:r>
            <a:r>
              <a:rPr lang="en-US" sz="2000" dirty="0" smtClean="0">
                <a:latin typeface="ALA BT Courier" pitchFamily="50" charset="2"/>
              </a:rPr>
              <a:t>.</a:t>
            </a:r>
          </a:p>
          <a:p>
            <a:pPr marL="0" indent="0">
              <a:buNone/>
            </a:pPr>
            <a:endParaRPr lang="en-US" sz="2000" dirty="0">
              <a:latin typeface="ALA BT Courier" pitchFamily="50" charset="2"/>
            </a:endParaRPr>
          </a:p>
          <a:p>
            <a:pPr marL="0" indent="0">
              <a:buNone/>
            </a:pPr>
            <a:r>
              <a:rPr lang="en-US" sz="2000" dirty="0">
                <a:latin typeface="ALA BT Courier" pitchFamily="50" charset="2"/>
              </a:rPr>
              <a:t>246 </a:t>
            </a:r>
            <a:r>
              <a:rPr lang="en-US" sz="2000" dirty="0">
                <a:solidFill>
                  <a:srgbClr val="FF0000"/>
                </a:solidFill>
                <a:latin typeface="ALA BT Courier" pitchFamily="50" charset="2"/>
              </a:rPr>
              <a:t>31</a:t>
            </a:r>
            <a:r>
              <a:rPr lang="en-US" sz="2000" dirty="0">
                <a:latin typeface="ALA BT Courier" pitchFamily="50" charset="2"/>
              </a:rPr>
              <a:t> $a Vatchana</a:t>
            </a:r>
            <a:r>
              <a:rPr lang="en-US" sz="2000" dirty="0"/>
              <a:t>̄</a:t>
            </a:r>
            <a:r>
              <a:rPr lang="en-US" sz="2000" dirty="0">
                <a:latin typeface="ALA BT Courier" pitchFamily="50" charset="2"/>
              </a:rPr>
              <a:t>nukom samai mai </a:t>
            </a:r>
            <a:r>
              <a:rPr lang="en-US" sz="2000" b="1" dirty="0">
                <a:latin typeface="Courier New" pitchFamily="49" charset="0"/>
                <a:cs typeface="Courier New" pitchFamily="49" charset="0"/>
              </a:rPr>
              <a:t>ʻ</a:t>
            </a:r>
            <a:r>
              <a:rPr lang="en-US" sz="2000" dirty="0" smtClean="0">
                <a:latin typeface="ALA BT Courier" pitchFamily="50" charset="2"/>
              </a:rPr>
              <a:t>Angkit-La</a:t>
            </a:r>
            <a:r>
              <a:rPr lang="en-US" sz="2000" dirty="0"/>
              <a:t>̄</a:t>
            </a:r>
            <a:r>
              <a:rPr lang="en-US" sz="2000" dirty="0">
                <a:latin typeface="ALA BT Courier" pitchFamily="50" charset="2"/>
              </a:rPr>
              <a:t>o, La</a:t>
            </a:r>
            <a:r>
              <a:rPr lang="en-US" sz="2000" dirty="0"/>
              <a:t>̄</a:t>
            </a:r>
            <a:r>
              <a:rPr lang="en-US" sz="2000" dirty="0" smtClean="0">
                <a:latin typeface="ALA BT Courier" pitchFamily="50" charset="2"/>
              </a:rPr>
              <a:t>o-</a:t>
            </a:r>
            <a:r>
              <a:rPr lang="en-US" sz="2000" b="1" dirty="0">
                <a:latin typeface="Courier New" pitchFamily="49" charset="0"/>
                <a:cs typeface="Courier New" pitchFamily="49" charset="0"/>
              </a:rPr>
              <a:t>ʻ</a:t>
            </a:r>
            <a:r>
              <a:rPr lang="en-US" sz="2000" dirty="0" smtClean="0">
                <a:latin typeface="ALA BT Courier" pitchFamily="50" charset="2"/>
              </a:rPr>
              <a:t>Angkit</a:t>
            </a:r>
            <a:endParaRPr lang="en-US" sz="2000" dirty="0">
              <a:latin typeface="ALA BT Courier" pitchFamily="50" charset="2"/>
            </a:endParaRPr>
          </a:p>
        </p:txBody>
      </p:sp>
      <p:sp>
        <p:nvSpPr>
          <p:cNvPr id="7" name="Slide Number Placeholder 6"/>
          <p:cNvSpPr>
            <a:spLocks noGrp="1"/>
          </p:cNvSpPr>
          <p:nvPr>
            <p:ph type="sldNum" sz="quarter" idx="12"/>
          </p:nvPr>
        </p:nvSpPr>
        <p:spPr/>
        <p:txBody>
          <a:bodyPr/>
          <a:lstStyle/>
          <a:p>
            <a:fld id="{D58CA5BC-0915-4598-8AF6-3853EEF99DC2}" type="slidenum">
              <a:rPr lang="en-US" smtClean="0"/>
              <a:t>23</a:t>
            </a:fld>
            <a:endParaRPr lang="en-US" dirty="0"/>
          </a:p>
        </p:txBody>
      </p:sp>
      <p:grpSp>
        <p:nvGrpSpPr>
          <p:cNvPr id="8" name="Group 7"/>
          <p:cNvGrpSpPr/>
          <p:nvPr/>
        </p:nvGrpSpPr>
        <p:grpSpPr>
          <a:xfrm>
            <a:off x="182880" y="6309360"/>
            <a:ext cx="2133586" cy="461665"/>
            <a:chOff x="304814" y="6208067"/>
            <a:chExt cx="2133586" cy="461665"/>
          </a:xfrm>
        </p:grpSpPr>
        <p:pic>
          <p:nvPicPr>
            <p:cNvPr id="9"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98002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Parallel Title Proper</a:t>
            </a:r>
            <a:br>
              <a:rPr lang="en-US" sz="4900" dirty="0">
                <a:solidFill>
                  <a:schemeClr val="tx2"/>
                </a:solidFill>
              </a:rPr>
            </a:br>
            <a:r>
              <a:rPr lang="en-US" sz="4000" dirty="0">
                <a:solidFill>
                  <a:schemeClr val="tx2"/>
                </a:solidFill>
                <a:hlinkClick r:id="rId3"/>
              </a:rPr>
              <a:t>RDA 2.3.3</a:t>
            </a:r>
            <a:endParaRPr lang="en-US" sz="4000" dirty="0">
              <a:solidFill>
                <a:schemeClr val="tx2"/>
              </a:solidFill>
            </a:endParaRPr>
          </a:p>
        </p:txBody>
      </p:sp>
      <p:sp>
        <p:nvSpPr>
          <p:cNvPr id="3" name="Text Placeholder 2"/>
          <p:cNvSpPr>
            <a:spLocks noGrp="1"/>
          </p:cNvSpPr>
          <p:nvPr>
            <p:ph type="body" idx="1"/>
          </p:nvPr>
        </p:nvSpPr>
        <p:spPr/>
        <p:txBody>
          <a:bodyPr/>
          <a:lstStyle/>
          <a:p>
            <a:pPr algn="ctr"/>
            <a:r>
              <a:rPr lang="en-US" dirty="0" smtClean="0">
                <a:solidFill>
                  <a:schemeClr val="tx2"/>
                </a:solidFill>
              </a:rPr>
              <a:t>AACR2</a:t>
            </a:r>
            <a:endParaRPr lang="en-US" dirty="0">
              <a:solidFill>
                <a:schemeClr val="tx2"/>
              </a:solidFill>
            </a:endParaRPr>
          </a:p>
        </p:txBody>
      </p:sp>
      <p:sp>
        <p:nvSpPr>
          <p:cNvPr id="4" name="Content Placeholder 3"/>
          <p:cNvSpPr>
            <a:spLocks noGrp="1"/>
          </p:cNvSpPr>
          <p:nvPr>
            <p:ph sz="half" idx="2"/>
          </p:nvPr>
        </p:nvSpPr>
        <p:spPr/>
        <p:txBody>
          <a:bodyPr>
            <a:noAutofit/>
          </a:bodyPr>
          <a:lstStyle/>
          <a:p>
            <a:pPr marL="0" indent="0">
              <a:buNone/>
            </a:pPr>
            <a:r>
              <a:rPr lang="fr-FR" sz="2000" dirty="0">
                <a:latin typeface="ALA BT Courier" pitchFamily="50" charset="2"/>
              </a:rPr>
              <a:t>245 10 </a:t>
            </a:r>
            <a:r>
              <a:rPr lang="fr-FR" sz="2000" dirty="0" smtClean="0">
                <a:latin typeface="ALA BT Courier" pitchFamily="50" charset="2"/>
              </a:rPr>
              <a:t>$</a:t>
            </a:r>
            <a:r>
              <a:rPr lang="fr-FR" sz="2000" dirty="0">
                <a:latin typeface="ALA BT Courier" pitchFamily="50" charset="2"/>
              </a:rPr>
              <a:t>a </a:t>
            </a:r>
            <a:r>
              <a:rPr lang="fr-FR" sz="2000" dirty="0" smtClean="0">
                <a:latin typeface="ALA BT Courier" pitchFamily="50" charset="2"/>
              </a:rPr>
              <a:t>International </a:t>
            </a:r>
            <a:r>
              <a:rPr lang="fr-FR" sz="2000" dirty="0">
                <a:latin typeface="ALA BT Courier" pitchFamily="50" charset="2"/>
              </a:rPr>
              <a:t>meteorological vocabulary = $b Vocabulaire </a:t>
            </a:r>
            <a:r>
              <a:rPr lang="fr-FR" sz="2000" dirty="0" smtClean="0">
                <a:latin typeface="ALA BT Courier" pitchFamily="50" charset="2"/>
              </a:rPr>
              <a:t>m</a:t>
            </a:r>
            <a:r>
              <a:rPr lang="en-US" sz="2000" b="1" dirty="0" smtClean="0">
                <a:latin typeface="Courier New"/>
                <a:cs typeface="Courier New"/>
              </a:rPr>
              <a:t>é</a:t>
            </a:r>
            <a:r>
              <a:rPr lang="fr-FR" sz="2000" dirty="0" smtClean="0">
                <a:latin typeface="ALA BT Courier" pitchFamily="50" charset="2"/>
              </a:rPr>
              <a:t>t</a:t>
            </a:r>
            <a:r>
              <a:rPr lang="en-US" sz="2000" b="1" dirty="0" smtClean="0">
                <a:latin typeface="Courier New"/>
                <a:cs typeface="Courier New"/>
              </a:rPr>
              <a:t>é</a:t>
            </a:r>
            <a:r>
              <a:rPr lang="fr-FR" sz="2000" dirty="0" smtClean="0">
                <a:latin typeface="ALA BT Courier" pitchFamily="50" charset="2"/>
              </a:rPr>
              <a:t>orologique </a:t>
            </a:r>
            <a:r>
              <a:rPr lang="fr-FR" sz="2000" dirty="0">
                <a:latin typeface="ALA BT Courier" pitchFamily="50" charset="2"/>
              </a:rPr>
              <a:t>international</a:t>
            </a:r>
            <a:r>
              <a:rPr lang="fr-FR" sz="2000" dirty="0" smtClean="0">
                <a:latin typeface="ALA BT Courier" pitchFamily="50" charset="2"/>
              </a:rPr>
              <a:t>.</a:t>
            </a:r>
          </a:p>
          <a:p>
            <a:pPr marL="0" indent="0">
              <a:buNone/>
            </a:pPr>
            <a:endParaRPr lang="fr-FR" sz="2000" dirty="0">
              <a:latin typeface="ALA BT Courier" pitchFamily="50" charset="2"/>
            </a:endParaRPr>
          </a:p>
          <a:p>
            <a:pPr marL="0" indent="0">
              <a:buNone/>
            </a:pPr>
            <a:r>
              <a:rPr lang="fr-FR" sz="2000" dirty="0">
                <a:latin typeface="ALA BT Courier" pitchFamily="50" charset="2"/>
              </a:rPr>
              <a:t>246 31 </a:t>
            </a:r>
            <a:r>
              <a:rPr lang="fr-FR" sz="2000" dirty="0" smtClean="0">
                <a:latin typeface="ALA BT Courier" pitchFamily="50" charset="2"/>
              </a:rPr>
              <a:t>$</a:t>
            </a:r>
            <a:r>
              <a:rPr lang="fr-FR" sz="2000" dirty="0">
                <a:latin typeface="ALA BT Courier" pitchFamily="50" charset="2"/>
              </a:rPr>
              <a:t>a Vocabulaire </a:t>
            </a:r>
            <a:r>
              <a:rPr lang="fr-FR" sz="2000" dirty="0" smtClean="0">
                <a:latin typeface="ALA BT Courier" pitchFamily="50" charset="2"/>
              </a:rPr>
              <a:t>m</a:t>
            </a:r>
            <a:r>
              <a:rPr lang="en-US" sz="2000" b="1" dirty="0" smtClean="0">
                <a:latin typeface="Courier New"/>
                <a:cs typeface="Courier New"/>
              </a:rPr>
              <a:t>é</a:t>
            </a:r>
            <a:r>
              <a:rPr lang="fr-FR" sz="2000" dirty="0" smtClean="0">
                <a:latin typeface="ALA BT Courier" pitchFamily="50" charset="2"/>
              </a:rPr>
              <a:t>t</a:t>
            </a:r>
            <a:r>
              <a:rPr lang="en-US" sz="2000" b="1" dirty="0" smtClean="0">
                <a:latin typeface="Courier New"/>
                <a:cs typeface="Courier New"/>
              </a:rPr>
              <a:t>é</a:t>
            </a:r>
            <a:r>
              <a:rPr lang="fr-FR" sz="2000" dirty="0" smtClean="0">
                <a:latin typeface="ALA BT Courier" pitchFamily="50" charset="2"/>
              </a:rPr>
              <a:t>orologique international</a:t>
            </a:r>
          </a:p>
          <a:p>
            <a:pPr marL="0" indent="0">
              <a:buNone/>
            </a:pPr>
            <a:endParaRPr lang="fr-FR" sz="2000" dirty="0" smtClean="0">
              <a:solidFill>
                <a:schemeClr val="tx2"/>
              </a:solidFill>
            </a:endParaRPr>
          </a:p>
          <a:p>
            <a:pPr marL="0" indent="0">
              <a:buNone/>
            </a:pPr>
            <a:r>
              <a:rPr lang="fr-FR" sz="2000" dirty="0" smtClean="0">
                <a:solidFill>
                  <a:schemeClr val="tx2"/>
                </a:solidFill>
              </a:rPr>
              <a:t>(note: only first parallel title is recorded)</a:t>
            </a:r>
            <a:endParaRPr lang="fr-FR" sz="2000" dirty="0">
              <a:solidFill>
                <a:schemeClr val="tx2"/>
              </a:solidFill>
            </a:endParaRPr>
          </a:p>
        </p:txBody>
      </p:sp>
      <p:sp>
        <p:nvSpPr>
          <p:cNvPr id="5" name="Text Placeholder 4"/>
          <p:cNvSpPr>
            <a:spLocks noGrp="1"/>
          </p:cNvSpPr>
          <p:nvPr>
            <p:ph type="body" sz="quarter" idx="3"/>
          </p:nvPr>
        </p:nvSpPr>
        <p:spPr/>
        <p:txBody>
          <a:bodyPr/>
          <a:lstStyle/>
          <a:p>
            <a:pPr algn="ctr"/>
            <a:r>
              <a:rPr lang="en-US" dirty="0" smtClean="0">
                <a:solidFill>
                  <a:schemeClr val="tx2"/>
                </a:solidFill>
              </a:rPr>
              <a:t>RDA</a:t>
            </a:r>
            <a:endParaRPr lang="en-US" dirty="0">
              <a:solidFill>
                <a:schemeClr val="tx2"/>
              </a:solidFill>
            </a:endParaRPr>
          </a:p>
        </p:txBody>
      </p:sp>
      <p:sp>
        <p:nvSpPr>
          <p:cNvPr id="6" name="Content Placeholder 5"/>
          <p:cNvSpPr>
            <a:spLocks noGrp="1"/>
          </p:cNvSpPr>
          <p:nvPr>
            <p:ph sz="quarter" idx="4"/>
          </p:nvPr>
        </p:nvSpPr>
        <p:spPr/>
        <p:txBody>
          <a:bodyPr>
            <a:normAutofit lnSpcReduction="10000"/>
          </a:bodyPr>
          <a:lstStyle/>
          <a:p>
            <a:pPr marL="0" indent="0">
              <a:buNone/>
            </a:pPr>
            <a:r>
              <a:rPr lang="en-US" sz="2000" dirty="0">
                <a:solidFill>
                  <a:prstClr val="black"/>
                </a:solidFill>
                <a:latin typeface="ALA BT Courier" pitchFamily="50" charset="2"/>
                <a:ea typeface="SimSun"/>
                <a:cs typeface="Arial"/>
              </a:rPr>
              <a:t>245 00 $a International meteorological vocabulary = $b Vocabulaire m</a:t>
            </a:r>
            <a:r>
              <a:rPr lang="en-US" sz="2000" b="1" dirty="0">
                <a:solidFill>
                  <a:prstClr val="black"/>
                </a:solidFill>
                <a:latin typeface="Courier New"/>
                <a:ea typeface="SimSun"/>
                <a:cs typeface="Arial"/>
              </a:rPr>
              <a:t>é</a:t>
            </a:r>
            <a:r>
              <a:rPr lang="en-US" sz="2000" dirty="0">
                <a:solidFill>
                  <a:prstClr val="black"/>
                </a:solidFill>
                <a:latin typeface="ALA BT Courier" pitchFamily="50" charset="2"/>
                <a:ea typeface="SimSun"/>
                <a:cs typeface="Arial"/>
              </a:rPr>
              <a:t>t</a:t>
            </a:r>
            <a:r>
              <a:rPr lang="en-US" sz="2000" b="1" dirty="0">
                <a:solidFill>
                  <a:prstClr val="black"/>
                </a:solidFill>
                <a:latin typeface="Courier New"/>
                <a:ea typeface="SimSun"/>
                <a:cs typeface="Arial"/>
              </a:rPr>
              <a:t>é</a:t>
            </a:r>
            <a:r>
              <a:rPr lang="en-US" sz="2000" dirty="0">
                <a:solidFill>
                  <a:prstClr val="black"/>
                </a:solidFill>
                <a:latin typeface="ALA BT Courier" pitchFamily="50" charset="2"/>
                <a:ea typeface="SimSun"/>
                <a:cs typeface="Arial"/>
              </a:rPr>
              <a:t>orologique international </a:t>
            </a:r>
            <a:r>
              <a:rPr lang="en-US" sz="2000" dirty="0">
                <a:solidFill>
                  <a:srgbClr val="FF0000"/>
                </a:solidFill>
                <a:latin typeface="ALA BT Courier" pitchFamily="50" charset="2"/>
                <a:ea typeface="SimSun"/>
                <a:cs typeface="Arial"/>
              </a:rPr>
              <a:t>= </a:t>
            </a:r>
            <a:r>
              <a:rPr lang="en-US" sz="2000" b="1" dirty="0">
                <a:solidFill>
                  <a:srgbClr val="FF0000"/>
                </a:solidFill>
                <a:latin typeface="Courier New" pitchFamily="49" charset="0"/>
                <a:ea typeface="SimSun"/>
                <a:cs typeface="Courier New" pitchFamily="49" charset="0"/>
              </a:rPr>
              <a:t>Международный метеорологический словарь </a:t>
            </a:r>
            <a:r>
              <a:rPr lang="en-US" sz="2000" dirty="0">
                <a:solidFill>
                  <a:srgbClr val="FF0000"/>
                </a:solidFill>
                <a:latin typeface="ALA BT Courier" pitchFamily="50" charset="2"/>
                <a:ea typeface="SimSun"/>
                <a:cs typeface="Arial"/>
              </a:rPr>
              <a:t>= Vocabulario meteorol</a:t>
            </a:r>
            <a:r>
              <a:rPr lang="en-US" sz="2000" b="1" dirty="0">
                <a:solidFill>
                  <a:srgbClr val="FF0000"/>
                </a:solidFill>
                <a:latin typeface="Courier New"/>
                <a:ea typeface="SimSun"/>
                <a:cs typeface="Arial"/>
              </a:rPr>
              <a:t>ó</a:t>
            </a:r>
            <a:r>
              <a:rPr lang="en-US" sz="2000" dirty="0">
                <a:solidFill>
                  <a:srgbClr val="FF0000"/>
                </a:solidFill>
                <a:latin typeface="ALA BT Courier" pitchFamily="50" charset="2"/>
                <a:ea typeface="SimSun"/>
                <a:cs typeface="Arial"/>
              </a:rPr>
              <a:t>gico internacional</a:t>
            </a:r>
            <a:r>
              <a:rPr lang="en-US" sz="2000" dirty="0">
                <a:latin typeface="ALA BT Courier" pitchFamily="50" charset="2"/>
                <a:ea typeface="SimSun"/>
                <a:cs typeface="Arial"/>
              </a:rPr>
              <a:t>.</a:t>
            </a:r>
            <a:endParaRPr lang="en-US" sz="2000" dirty="0" smtClean="0">
              <a:latin typeface="ALA BT Courier" pitchFamily="50" charset="2"/>
            </a:endParaRPr>
          </a:p>
          <a:p>
            <a:pPr marL="0" indent="0">
              <a:buNone/>
            </a:pPr>
            <a:endParaRPr lang="en-US" sz="2000" dirty="0" smtClean="0">
              <a:solidFill>
                <a:schemeClr val="tx2"/>
              </a:solidFill>
            </a:endParaRPr>
          </a:p>
          <a:p>
            <a:pPr marL="0" indent="0">
              <a:buNone/>
            </a:pPr>
            <a:r>
              <a:rPr lang="en-US" sz="2000" dirty="0" smtClean="0">
                <a:solidFill>
                  <a:schemeClr val="tx2"/>
                </a:solidFill>
              </a:rPr>
              <a:t>(example showing vernacular continued on next slide)</a:t>
            </a:r>
            <a:endParaRPr lang="en-US" sz="2000" dirty="0">
              <a:solidFill>
                <a:schemeClr val="tx2"/>
              </a:solidFill>
            </a:endParaRPr>
          </a:p>
        </p:txBody>
      </p:sp>
      <p:sp>
        <p:nvSpPr>
          <p:cNvPr id="7" name="Slide Number Placeholder 6"/>
          <p:cNvSpPr>
            <a:spLocks noGrp="1"/>
          </p:cNvSpPr>
          <p:nvPr>
            <p:ph type="sldNum" sz="quarter" idx="12"/>
          </p:nvPr>
        </p:nvSpPr>
        <p:spPr/>
        <p:txBody>
          <a:bodyPr/>
          <a:lstStyle/>
          <a:p>
            <a:fld id="{D58CA5BC-0915-4598-8AF6-3853EEF99DC2}" type="slidenum">
              <a:rPr lang="en-US" smtClean="0"/>
              <a:t>24</a:t>
            </a:fld>
            <a:endParaRPr lang="en-US" dirty="0"/>
          </a:p>
        </p:txBody>
      </p:sp>
      <p:grpSp>
        <p:nvGrpSpPr>
          <p:cNvPr id="8" name="Group 7"/>
          <p:cNvGrpSpPr/>
          <p:nvPr/>
        </p:nvGrpSpPr>
        <p:grpSpPr>
          <a:xfrm>
            <a:off x="182880" y="6309360"/>
            <a:ext cx="2133586" cy="461665"/>
            <a:chOff x="304814" y="6208067"/>
            <a:chExt cx="2133586" cy="461665"/>
          </a:xfrm>
        </p:grpSpPr>
        <p:pic>
          <p:nvPicPr>
            <p:cNvPr id="9"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8675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Parallel Title Proper </a:t>
            </a:r>
            <a:r>
              <a:rPr lang="en-US" sz="2800" dirty="0" smtClean="0">
                <a:solidFill>
                  <a:schemeClr val="tx2"/>
                </a:solidFill>
              </a:rPr>
              <a:t>(cont’d)</a:t>
            </a:r>
            <a:endParaRPr lang="en-US" sz="2800" dirty="0">
              <a:solidFill>
                <a:schemeClr val="tx2"/>
              </a:solidFill>
            </a:endParaRPr>
          </a:p>
        </p:txBody>
      </p:sp>
      <p:sp>
        <p:nvSpPr>
          <p:cNvPr id="3" name="Content Placeholder 2"/>
          <p:cNvSpPr>
            <a:spLocks noGrp="1"/>
          </p:cNvSpPr>
          <p:nvPr>
            <p:ph idx="1"/>
          </p:nvPr>
        </p:nvSpPr>
        <p:spPr/>
        <p:txBody>
          <a:bodyPr>
            <a:normAutofit fontScale="55000" lnSpcReduction="20000"/>
          </a:bodyPr>
          <a:lstStyle/>
          <a:p>
            <a:pPr marL="0" marR="0" indent="0">
              <a:lnSpc>
                <a:spcPct val="115000"/>
              </a:lnSpc>
              <a:spcBef>
                <a:spcPts val="480"/>
              </a:spcBef>
              <a:spcAft>
                <a:spcPts val="1000"/>
              </a:spcAft>
              <a:buNone/>
            </a:pPr>
            <a:r>
              <a:rPr lang="en-US" dirty="0">
                <a:latin typeface="ALA BT Courier" pitchFamily="50" charset="2"/>
                <a:ea typeface="SimSun"/>
                <a:cs typeface="Arial"/>
              </a:rPr>
              <a:t>245 00 $a International meteorological vocabulary = $b Vocabulaire m</a:t>
            </a:r>
            <a:r>
              <a:rPr lang="en-US" b="1" dirty="0">
                <a:latin typeface="Courier New"/>
                <a:ea typeface="SimSun"/>
                <a:cs typeface="Arial"/>
              </a:rPr>
              <a:t>é</a:t>
            </a:r>
            <a:r>
              <a:rPr lang="en-US" dirty="0">
                <a:latin typeface="ALA BT Courier" pitchFamily="50" charset="2"/>
                <a:ea typeface="SimSun"/>
                <a:cs typeface="Arial"/>
              </a:rPr>
              <a:t>t</a:t>
            </a:r>
            <a:r>
              <a:rPr lang="en-US" b="1" dirty="0">
                <a:latin typeface="Courier New"/>
                <a:ea typeface="SimSun"/>
                <a:cs typeface="Arial"/>
              </a:rPr>
              <a:t>é</a:t>
            </a:r>
            <a:r>
              <a:rPr lang="en-US" dirty="0">
                <a:latin typeface="ALA BT Courier" pitchFamily="50" charset="2"/>
                <a:ea typeface="SimSun"/>
                <a:cs typeface="Arial"/>
              </a:rPr>
              <a:t>orologique international </a:t>
            </a:r>
            <a:r>
              <a:rPr lang="en-US" dirty="0">
                <a:solidFill>
                  <a:srgbClr val="FF0000"/>
                </a:solidFill>
                <a:latin typeface="ALA BT Courier" pitchFamily="50" charset="2"/>
                <a:ea typeface="SimSun"/>
                <a:cs typeface="Arial"/>
              </a:rPr>
              <a:t>= </a:t>
            </a:r>
            <a:r>
              <a:rPr lang="en-US" b="1" dirty="0">
                <a:solidFill>
                  <a:srgbClr val="FF0000"/>
                </a:solidFill>
                <a:latin typeface="Courier New"/>
                <a:ea typeface="SimSun"/>
                <a:cs typeface="Arial"/>
              </a:rPr>
              <a:t>Международный метеорологический словарь</a:t>
            </a:r>
            <a:r>
              <a:rPr lang="en-US" dirty="0">
                <a:solidFill>
                  <a:srgbClr val="FF0000"/>
                </a:solidFill>
                <a:latin typeface="ALA BT Courier" pitchFamily="50" charset="2"/>
                <a:ea typeface="SimSun"/>
                <a:cs typeface="Arial"/>
              </a:rPr>
              <a:t> = Vocabulario meteorol</a:t>
            </a:r>
            <a:r>
              <a:rPr lang="en-US" b="1" dirty="0">
                <a:solidFill>
                  <a:srgbClr val="FF0000"/>
                </a:solidFill>
                <a:latin typeface="Courier New"/>
                <a:ea typeface="SimSun"/>
                <a:cs typeface="Arial"/>
              </a:rPr>
              <a:t>ó</a:t>
            </a:r>
            <a:r>
              <a:rPr lang="en-US" dirty="0">
                <a:solidFill>
                  <a:srgbClr val="FF0000"/>
                </a:solidFill>
                <a:latin typeface="ALA BT Courier" pitchFamily="50" charset="2"/>
                <a:ea typeface="SimSun"/>
                <a:cs typeface="Arial"/>
              </a:rPr>
              <a:t>gico internacional</a:t>
            </a:r>
            <a:r>
              <a:rPr lang="en-US" dirty="0">
                <a:latin typeface="ALA BT Courier" pitchFamily="50" charset="2"/>
                <a:ea typeface="SimSun"/>
                <a:cs typeface="Arial"/>
              </a:rPr>
              <a:t>.</a:t>
            </a:r>
          </a:p>
          <a:p>
            <a:pPr marL="0" marR="0" indent="0">
              <a:lnSpc>
                <a:spcPct val="115000"/>
              </a:lnSpc>
              <a:spcBef>
                <a:spcPts val="480"/>
              </a:spcBef>
              <a:spcAft>
                <a:spcPts val="1000"/>
              </a:spcAft>
              <a:buNone/>
            </a:pPr>
            <a:r>
              <a:rPr lang="en-US" dirty="0">
                <a:latin typeface="ALA BT Courier" pitchFamily="50" charset="2"/>
                <a:ea typeface="SimSun"/>
                <a:cs typeface="Arial"/>
              </a:rPr>
              <a:t>245 00 $a International meteorological vocabulary = $b Vocabulaire m</a:t>
            </a:r>
            <a:r>
              <a:rPr lang="en-US" b="1" dirty="0">
                <a:latin typeface="Courier New"/>
                <a:ea typeface="SimSun"/>
                <a:cs typeface="Arial"/>
              </a:rPr>
              <a:t>é</a:t>
            </a:r>
            <a:r>
              <a:rPr lang="en-US" dirty="0">
                <a:latin typeface="ALA BT Courier" pitchFamily="50" charset="2"/>
                <a:ea typeface="SimSun"/>
                <a:cs typeface="Arial"/>
              </a:rPr>
              <a:t>t</a:t>
            </a:r>
            <a:r>
              <a:rPr lang="en-US" b="1" dirty="0">
                <a:latin typeface="Courier New"/>
                <a:ea typeface="SimSun"/>
                <a:cs typeface="Arial"/>
              </a:rPr>
              <a:t>é</a:t>
            </a:r>
            <a:r>
              <a:rPr lang="en-US" dirty="0">
                <a:latin typeface="ALA BT Courier" pitchFamily="50" charset="2"/>
                <a:ea typeface="SimSun"/>
                <a:cs typeface="Arial"/>
              </a:rPr>
              <a:t>orologique international </a:t>
            </a:r>
            <a:r>
              <a:rPr lang="en-US" dirty="0">
                <a:solidFill>
                  <a:srgbClr val="FF0000"/>
                </a:solidFill>
                <a:latin typeface="ALA BT Courier" pitchFamily="50" charset="2"/>
                <a:ea typeface="SimSun"/>
                <a:cs typeface="Arial"/>
              </a:rPr>
              <a:t>= Mezhdunarodny</a:t>
            </a:r>
            <a:r>
              <a:rPr lang="en-US" b="1" dirty="0">
                <a:solidFill>
                  <a:srgbClr val="FF0000"/>
                </a:solidFill>
                <a:latin typeface="Courier New"/>
                <a:ea typeface="SimSun"/>
                <a:cs typeface="Arial"/>
              </a:rPr>
              <a:t>ĭ</a:t>
            </a:r>
            <a:r>
              <a:rPr lang="en-US" dirty="0">
                <a:solidFill>
                  <a:srgbClr val="FF0000"/>
                </a:solidFill>
                <a:latin typeface="ALA BT Courier" pitchFamily="50" charset="2"/>
                <a:ea typeface="SimSun"/>
                <a:cs typeface="Arial"/>
              </a:rPr>
              <a:t> meteorologichesk</a:t>
            </a:r>
            <a:r>
              <a:rPr lang="en-US" b="1" dirty="0">
                <a:solidFill>
                  <a:srgbClr val="FF0000"/>
                </a:solidFill>
                <a:latin typeface="Courier New"/>
                <a:ea typeface="SimSun"/>
                <a:cs typeface="Arial"/>
              </a:rPr>
              <a:t>iĭ</a:t>
            </a:r>
            <a:r>
              <a:rPr lang="en-US" dirty="0">
                <a:solidFill>
                  <a:srgbClr val="FF0000"/>
                </a:solidFill>
                <a:latin typeface="ALA BT Courier" pitchFamily="50" charset="2"/>
                <a:ea typeface="SimSun"/>
                <a:cs typeface="Arial"/>
              </a:rPr>
              <a:t> slovar</a:t>
            </a:r>
            <a:r>
              <a:rPr lang="en-US" b="1" dirty="0">
                <a:solidFill>
                  <a:srgbClr val="FF0000"/>
                </a:solidFill>
                <a:latin typeface="Courier New"/>
                <a:ea typeface="SimSun"/>
                <a:cs typeface="Arial"/>
              </a:rPr>
              <a:t>ʹ</a:t>
            </a:r>
            <a:r>
              <a:rPr lang="en-US" dirty="0">
                <a:solidFill>
                  <a:srgbClr val="FF0000"/>
                </a:solidFill>
                <a:latin typeface="ALA BT Courier" pitchFamily="50" charset="2"/>
                <a:ea typeface="SimSun"/>
                <a:cs typeface="Arial"/>
              </a:rPr>
              <a:t> = Vocabulario meteorol</a:t>
            </a:r>
            <a:r>
              <a:rPr lang="en-US" b="1" dirty="0">
                <a:solidFill>
                  <a:srgbClr val="FF0000"/>
                </a:solidFill>
                <a:latin typeface="Courier New"/>
                <a:ea typeface="SimSun"/>
                <a:cs typeface="Arial"/>
              </a:rPr>
              <a:t>ó</a:t>
            </a:r>
            <a:r>
              <a:rPr lang="en-US" dirty="0">
                <a:solidFill>
                  <a:srgbClr val="FF0000"/>
                </a:solidFill>
                <a:latin typeface="ALA BT Courier" pitchFamily="50" charset="2"/>
                <a:ea typeface="SimSun"/>
                <a:cs typeface="Arial"/>
              </a:rPr>
              <a:t>gico internacional</a:t>
            </a:r>
            <a:r>
              <a:rPr lang="en-US" dirty="0">
                <a:latin typeface="ALA BT Courier" pitchFamily="50" charset="2"/>
                <a:ea typeface="SimSun"/>
                <a:cs typeface="Arial"/>
              </a:rPr>
              <a:t>.</a:t>
            </a:r>
          </a:p>
          <a:p>
            <a:pPr marL="0" marR="0" indent="0">
              <a:lnSpc>
                <a:spcPct val="115000"/>
              </a:lnSpc>
              <a:spcBef>
                <a:spcPts val="480"/>
              </a:spcBef>
              <a:spcAft>
                <a:spcPts val="1000"/>
              </a:spcAft>
              <a:buNone/>
            </a:pPr>
            <a:r>
              <a:rPr lang="en-US" dirty="0">
                <a:latin typeface="ALA BT Courier" pitchFamily="50" charset="2"/>
                <a:ea typeface="SimSun"/>
                <a:cs typeface="Arial"/>
              </a:rPr>
              <a:t>246 31 $a Vocabulaire m</a:t>
            </a:r>
            <a:r>
              <a:rPr lang="en-US" b="1" dirty="0">
                <a:latin typeface="Courier New"/>
                <a:ea typeface="SimSun"/>
                <a:cs typeface="Arial"/>
              </a:rPr>
              <a:t>é</a:t>
            </a:r>
            <a:r>
              <a:rPr lang="en-US" dirty="0">
                <a:latin typeface="ALA BT Courier" pitchFamily="50" charset="2"/>
                <a:ea typeface="SimSun"/>
                <a:cs typeface="Arial"/>
              </a:rPr>
              <a:t>t</a:t>
            </a:r>
            <a:r>
              <a:rPr lang="en-US" b="1" dirty="0">
                <a:latin typeface="Courier New"/>
                <a:ea typeface="SimSun"/>
                <a:cs typeface="Arial"/>
              </a:rPr>
              <a:t>é</a:t>
            </a:r>
            <a:r>
              <a:rPr lang="en-US" sz="3300" dirty="0">
                <a:latin typeface="ALA BT Courier" pitchFamily="50" charset="2"/>
                <a:ea typeface="SimSun"/>
                <a:cs typeface="Arial"/>
              </a:rPr>
              <a:t>orologique international</a:t>
            </a:r>
          </a:p>
          <a:p>
            <a:pPr marL="0" marR="0" indent="0">
              <a:lnSpc>
                <a:spcPct val="115000"/>
              </a:lnSpc>
              <a:spcBef>
                <a:spcPts val="480"/>
              </a:spcBef>
              <a:spcAft>
                <a:spcPts val="1000"/>
              </a:spcAft>
              <a:buNone/>
            </a:pPr>
            <a:r>
              <a:rPr lang="en-US" dirty="0">
                <a:solidFill>
                  <a:srgbClr val="FF0000"/>
                </a:solidFill>
                <a:latin typeface="ALA BT Courier" pitchFamily="50" charset="2"/>
                <a:ea typeface="SimSun"/>
                <a:cs typeface="Arial"/>
              </a:rPr>
              <a:t>246 31 $a </a:t>
            </a:r>
            <a:r>
              <a:rPr lang="en-US" sz="3300" b="1" dirty="0">
                <a:solidFill>
                  <a:srgbClr val="FF0000"/>
                </a:solidFill>
                <a:latin typeface="Courier New" pitchFamily="49" charset="0"/>
                <a:ea typeface="SimSun"/>
                <a:cs typeface="Courier New" pitchFamily="49" charset="0"/>
              </a:rPr>
              <a:t>Международный метеорологический словарь</a:t>
            </a:r>
          </a:p>
          <a:p>
            <a:pPr marL="0" marR="0" indent="0">
              <a:lnSpc>
                <a:spcPct val="115000"/>
              </a:lnSpc>
              <a:spcBef>
                <a:spcPts val="480"/>
              </a:spcBef>
              <a:spcAft>
                <a:spcPts val="1000"/>
              </a:spcAft>
              <a:buNone/>
            </a:pPr>
            <a:r>
              <a:rPr lang="en-US" dirty="0">
                <a:solidFill>
                  <a:srgbClr val="FF0000"/>
                </a:solidFill>
                <a:latin typeface="ALA BT Courier" pitchFamily="50" charset="2"/>
                <a:ea typeface="SimSun"/>
                <a:cs typeface="Arial"/>
              </a:rPr>
              <a:t>246 31 $a Mezhdunarodny</a:t>
            </a:r>
            <a:r>
              <a:rPr lang="en-US" b="1" dirty="0">
                <a:solidFill>
                  <a:srgbClr val="FF0000"/>
                </a:solidFill>
                <a:latin typeface="Courier New"/>
                <a:ea typeface="SimSun"/>
                <a:cs typeface="Arial"/>
              </a:rPr>
              <a:t>ĭ</a:t>
            </a:r>
            <a:r>
              <a:rPr lang="en-US" dirty="0">
                <a:solidFill>
                  <a:srgbClr val="FF0000"/>
                </a:solidFill>
                <a:latin typeface="ALA BT Courier" pitchFamily="50" charset="2"/>
                <a:ea typeface="SimSun"/>
                <a:cs typeface="Arial"/>
              </a:rPr>
              <a:t> meteorologichesk</a:t>
            </a:r>
            <a:r>
              <a:rPr lang="en-US" b="1" dirty="0">
                <a:solidFill>
                  <a:srgbClr val="FF0000"/>
                </a:solidFill>
                <a:latin typeface="Courier New"/>
                <a:ea typeface="SimSun"/>
                <a:cs typeface="Arial"/>
              </a:rPr>
              <a:t>iĭ</a:t>
            </a:r>
            <a:r>
              <a:rPr lang="en-US" dirty="0">
                <a:solidFill>
                  <a:srgbClr val="FF0000"/>
                </a:solidFill>
                <a:latin typeface="ALA BT Courier" pitchFamily="50" charset="2"/>
                <a:ea typeface="SimSun"/>
                <a:cs typeface="Arial"/>
              </a:rPr>
              <a:t> slovar</a:t>
            </a:r>
            <a:r>
              <a:rPr lang="en-US" b="1" dirty="0">
                <a:solidFill>
                  <a:srgbClr val="FF0000"/>
                </a:solidFill>
                <a:latin typeface="Courier New"/>
                <a:ea typeface="SimSun"/>
                <a:cs typeface="Arial"/>
              </a:rPr>
              <a:t>ʹ</a:t>
            </a:r>
            <a:endParaRPr lang="en-US" sz="3300" b="1" dirty="0">
              <a:solidFill>
                <a:srgbClr val="FF0000"/>
              </a:solidFill>
              <a:latin typeface="ALA BT Courier" pitchFamily="50" charset="2"/>
              <a:ea typeface="SimSun"/>
              <a:cs typeface="Arial"/>
            </a:endParaRPr>
          </a:p>
          <a:p>
            <a:pPr marL="0" indent="0">
              <a:spcBef>
                <a:spcPts val="480"/>
              </a:spcBef>
              <a:buNone/>
            </a:pPr>
            <a:r>
              <a:rPr lang="en-US" dirty="0">
                <a:solidFill>
                  <a:srgbClr val="FF0000"/>
                </a:solidFill>
                <a:latin typeface="ALA BT Courier" pitchFamily="50" charset="2"/>
                <a:ea typeface="SimSun"/>
              </a:rPr>
              <a:t>246 31 $a Vocabulario meteorol</a:t>
            </a:r>
            <a:r>
              <a:rPr lang="en-US" b="1" dirty="0">
                <a:solidFill>
                  <a:srgbClr val="FF0000"/>
                </a:solidFill>
                <a:latin typeface="Courier New"/>
                <a:ea typeface="SimSun"/>
              </a:rPr>
              <a:t>ó</a:t>
            </a:r>
            <a:r>
              <a:rPr lang="en-US" dirty="0">
                <a:solidFill>
                  <a:srgbClr val="FF0000"/>
                </a:solidFill>
                <a:latin typeface="ALA BT Courier" pitchFamily="50" charset="2"/>
                <a:ea typeface="SimSun"/>
              </a:rPr>
              <a:t>gico internacional</a:t>
            </a:r>
            <a:endParaRPr lang="en-US" dirty="0">
              <a:solidFill>
                <a:srgbClr val="FF0000"/>
              </a:solidFill>
              <a:latin typeface="ALA BT Courier" pitchFamily="50" charset="2"/>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25</a:t>
            </a:fld>
            <a:endParaRPr lang="en-US" dirty="0"/>
          </a:p>
        </p:txBody>
      </p:sp>
      <p:cxnSp>
        <p:nvCxnSpPr>
          <p:cNvPr id="15" name="Straight Connector 14"/>
          <p:cNvCxnSpPr/>
          <p:nvPr/>
        </p:nvCxnSpPr>
        <p:spPr>
          <a:xfrm flipH="1">
            <a:off x="228600" y="17526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28600" y="29718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 y="1752600"/>
            <a:ext cx="0" cy="121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28600" y="46482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28600" y="51054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 y="46482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82880" y="6309360"/>
            <a:ext cx="2133586" cy="461665"/>
            <a:chOff x="304814" y="6208067"/>
            <a:chExt cx="2133586" cy="461665"/>
          </a:xfrm>
        </p:grpSpPr>
        <p:pic>
          <p:nvPicPr>
            <p:cNvPr id="1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823645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Other Title Information</a:t>
            </a:r>
            <a:br>
              <a:rPr lang="en-US" sz="4900" dirty="0" smtClean="0">
                <a:solidFill>
                  <a:schemeClr val="tx2"/>
                </a:solidFill>
              </a:rPr>
            </a:br>
            <a:r>
              <a:rPr lang="en-US" sz="4000" dirty="0" smtClean="0">
                <a:solidFill>
                  <a:schemeClr val="tx2"/>
                </a:solidFill>
                <a:hlinkClick r:id="rId3"/>
              </a:rPr>
              <a:t>RDA 2.3.4</a:t>
            </a:r>
            <a:endParaRPr lang="en-US" sz="4000"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Major change from AACR2: </a:t>
            </a:r>
            <a:r>
              <a:rPr lang="en-US" u="sng" dirty="0" smtClean="0">
                <a:solidFill>
                  <a:schemeClr val="tx2"/>
                </a:solidFill>
              </a:rPr>
              <a:t>never</a:t>
            </a:r>
            <a:r>
              <a:rPr lang="en-US" dirty="0" smtClean="0">
                <a:solidFill>
                  <a:schemeClr val="tx2"/>
                </a:solidFill>
              </a:rPr>
              <a:t> supply! </a:t>
            </a:r>
            <a:r>
              <a:rPr lang="en-US" sz="2800" dirty="0" smtClean="0">
                <a:solidFill>
                  <a:schemeClr val="tx2"/>
                </a:solidFill>
              </a:rPr>
              <a:t>(except cartographic and moving image resources)</a:t>
            </a:r>
          </a:p>
          <a:p>
            <a:r>
              <a:rPr lang="en-US" dirty="0" smtClean="0">
                <a:solidFill>
                  <a:schemeClr val="tx2"/>
                </a:solidFill>
              </a:rPr>
              <a:t>Only one preferred source: same source as title proper</a:t>
            </a:r>
          </a:p>
          <a:p>
            <a:pPr lvl="1"/>
            <a:r>
              <a:rPr lang="en-US" sz="3200" dirty="0" smtClean="0">
                <a:solidFill>
                  <a:schemeClr val="tx2"/>
                </a:solidFill>
              </a:rPr>
              <a:t>If it’s not on the same source as title proper, then it’s not other title information</a:t>
            </a:r>
            <a:endParaRPr lang="en-US" sz="32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26</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8551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Supplied Other Title Information</a:t>
            </a:r>
            <a:br>
              <a:rPr lang="en-US" sz="4900" dirty="0" smtClean="0">
                <a:solidFill>
                  <a:schemeClr val="tx2"/>
                </a:solidFill>
              </a:rPr>
            </a:br>
            <a:r>
              <a:rPr lang="en-US" sz="4000" dirty="0" smtClean="0">
                <a:solidFill>
                  <a:schemeClr val="tx2"/>
                </a:solidFill>
                <a:hlinkClick r:id="rId3"/>
              </a:rPr>
              <a:t>RDA 2.3.4</a:t>
            </a:r>
            <a:endParaRPr lang="en-US" sz="4000" dirty="0">
              <a:solidFill>
                <a:schemeClr val="tx2"/>
              </a:solidFill>
            </a:endParaRPr>
          </a:p>
        </p:txBody>
      </p:sp>
      <p:sp>
        <p:nvSpPr>
          <p:cNvPr id="3" name="Text Placeholder 2"/>
          <p:cNvSpPr>
            <a:spLocks noGrp="1"/>
          </p:cNvSpPr>
          <p:nvPr>
            <p:ph type="body" idx="1"/>
          </p:nvPr>
        </p:nvSpPr>
        <p:spPr/>
        <p:txBody>
          <a:bodyPr/>
          <a:lstStyle/>
          <a:p>
            <a:pPr algn="ctr"/>
            <a:r>
              <a:rPr lang="en-US" dirty="0" smtClean="0">
                <a:solidFill>
                  <a:schemeClr val="tx2"/>
                </a:solidFill>
              </a:rPr>
              <a:t>AACR2</a:t>
            </a:r>
            <a:endParaRPr lang="en-US" dirty="0">
              <a:solidFill>
                <a:schemeClr val="tx2"/>
              </a:solidFill>
            </a:endParaRPr>
          </a:p>
        </p:txBody>
      </p:sp>
      <p:sp>
        <p:nvSpPr>
          <p:cNvPr id="4" name="Content Placeholder 3"/>
          <p:cNvSpPr>
            <a:spLocks noGrp="1"/>
          </p:cNvSpPr>
          <p:nvPr>
            <p:ph sz="half" idx="2"/>
          </p:nvPr>
        </p:nvSpPr>
        <p:spPr/>
        <p:txBody>
          <a:bodyPr>
            <a:normAutofit/>
          </a:bodyPr>
          <a:lstStyle/>
          <a:p>
            <a:pPr marL="0" indent="0">
              <a:buNone/>
            </a:pPr>
            <a:r>
              <a:rPr lang="en-US" sz="1800" dirty="0">
                <a:latin typeface="ALA BT Courier" pitchFamily="50" charset="2"/>
              </a:rPr>
              <a:t>245 10 </a:t>
            </a:r>
            <a:r>
              <a:rPr lang="fr-FR" sz="1800" dirty="0">
                <a:latin typeface="ALA BT Courier" pitchFamily="50" charset="2"/>
                <a:ea typeface="Arial Unicode MS" pitchFamily="34" charset="-128"/>
                <a:cs typeface="Arial Unicode MS" pitchFamily="34" charset="-128"/>
              </a:rPr>
              <a:t>$a </a:t>
            </a:r>
            <a:r>
              <a:rPr lang="en-US" sz="1800" dirty="0">
                <a:latin typeface="ALA BT Courier" pitchFamily="50" charset="2"/>
              </a:rPr>
              <a:t>Workshop on Rebuilding Abalone Stocks in British Columbia </a:t>
            </a:r>
            <a:r>
              <a:rPr lang="en-US" sz="1800" dirty="0">
                <a:solidFill>
                  <a:srgbClr val="FF0000"/>
                </a:solidFill>
                <a:latin typeface="ALA BT Courier" pitchFamily="50" charset="2"/>
              </a:rPr>
              <a:t>: $b [proceedings] </a:t>
            </a:r>
            <a:r>
              <a:rPr lang="en-US" sz="1800" dirty="0">
                <a:latin typeface="ALA BT Courier" pitchFamily="50" charset="2"/>
              </a:rPr>
              <a:t>/ $c edited by Alan Campbell</a:t>
            </a:r>
            <a:r>
              <a:rPr lang="en-US" sz="1800" dirty="0" smtClean="0">
                <a:latin typeface="ALA BT Courier" pitchFamily="50" charset="2"/>
              </a:rPr>
              <a:t>.</a:t>
            </a:r>
          </a:p>
          <a:p>
            <a:pPr marL="0" indent="0">
              <a:buNone/>
            </a:pPr>
            <a:endParaRPr lang="en-US" sz="1800" dirty="0" smtClean="0">
              <a:latin typeface="ALA BT Courier" pitchFamily="50" charset="2"/>
            </a:endParaRPr>
          </a:p>
          <a:p>
            <a:pPr marL="0" indent="0">
              <a:buNone/>
            </a:pPr>
            <a:r>
              <a:rPr lang="en-US" sz="1800" dirty="0" smtClean="0">
                <a:latin typeface="ALA BT Courier" pitchFamily="50" charset="2"/>
              </a:rPr>
              <a:t>245 </a:t>
            </a:r>
            <a:r>
              <a:rPr lang="en-US" sz="1800" dirty="0">
                <a:latin typeface="ALA BT Courier" pitchFamily="50" charset="2"/>
              </a:rPr>
              <a:t>10 </a:t>
            </a:r>
            <a:r>
              <a:rPr lang="fr-FR" sz="1800" dirty="0">
                <a:latin typeface="ALA BT Courier" pitchFamily="50" charset="2"/>
                <a:ea typeface="Arial Unicode MS" pitchFamily="34" charset="-128"/>
                <a:cs typeface="Arial Unicode MS" pitchFamily="34" charset="-128"/>
              </a:rPr>
              <a:t>$a </a:t>
            </a:r>
            <a:r>
              <a:rPr lang="en-US" sz="1800" dirty="0">
                <a:latin typeface="ALA BT Courier" pitchFamily="50" charset="2"/>
              </a:rPr>
              <a:t>Seattle Lesbian &amp; Gay Film Festival </a:t>
            </a:r>
            <a:r>
              <a:rPr lang="en-US" sz="1800" dirty="0">
                <a:solidFill>
                  <a:srgbClr val="FF0000"/>
                </a:solidFill>
                <a:latin typeface="ALA BT Courier" pitchFamily="50" charset="2"/>
              </a:rPr>
              <a:t>: $b [program</a:t>
            </a:r>
            <a:r>
              <a:rPr lang="en-US" sz="1800" dirty="0" smtClean="0">
                <a:solidFill>
                  <a:srgbClr val="FF0000"/>
                </a:solidFill>
                <a:latin typeface="ALA BT Courier" pitchFamily="50" charset="2"/>
              </a:rPr>
              <a:t>]</a:t>
            </a:r>
            <a:r>
              <a:rPr lang="en-US" sz="1800" dirty="0" smtClean="0">
                <a:latin typeface="ALA BT Courier" pitchFamily="50" charset="2"/>
              </a:rPr>
              <a:t>.</a:t>
            </a:r>
          </a:p>
          <a:p>
            <a:pPr marL="0" indent="0">
              <a:buNone/>
            </a:pPr>
            <a:endParaRPr lang="en-US" sz="1800" dirty="0" smtClean="0">
              <a:latin typeface="ALA BT Courier" pitchFamily="50" charset="2"/>
            </a:endParaRPr>
          </a:p>
          <a:p>
            <a:pPr marL="0" indent="0">
              <a:buNone/>
            </a:pPr>
            <a:r>
              <a:rPr lang="en-US" sz="1800" dirty="0" smtClean="0">
                <a:latin typeface="ALA BT Courier" pitchFamily="50" charset="2"/>
              </a:rPr>
              <a:t>245 </a:t>
            </a:r>
            <a:r>
              <a:rPr lang="en-US" sz="1800" dirty="0">
                <a:latin typeface="ALA BT Courier" pitchFamily="50" charset="2"/>
              </a:rPr>
              <a:t>10 </a:t>
            </a:r>
            <a:r>
              <a:rPr lang="fr-FR" sz="1800" dirty="0">
                <a:latin typeface="ALA BT Courier" pitchFamily="50" charset="2"/>
                <a:ea typeface="Arial Unicode MS" pitchFamily="34" charset="-128"/>
                <a:cs typeface="Arial Unicode MS" pitchFamily="34" charset="-128"/>
              </a:rPr>
              <a:t>$a </a:t>
            </a:r>
            <a:r>
              <a:rPr lang="en-US" sz="1800" dirty="0">
                <a:latin typeface="ALA BT Courier" pitchFamily="50" charset="2"/>
              </a:rPr>
              <a:t>K.S. Kulkarni </a:t>
            </a:r>
            <a:r>
              <a:rPr lang="en-US" sz="1800" dirty="0">
                <a:solidFill>
                  <a:srgbClr val="FF0000"/>
                </a:solidFill>
                <a:latin typeface="ALA BT Courier" pitchFamily="50" charset="2"/>
              </a:rPr>
              <a:t>: $b [selections]</a:t>
            </a:r>
            <a:r>
              <a:rPr lang="en-US" sz="1800" dirty="0">
                <a:latin typeface="ALA BT Courier" pitchFamily="50" charset="2"/>
              </a:rPr>
              <a:t>.</a:t>
            </a:r>
          </a:p>
        </p:txBody>
      </p:sp>
      <p:sp>
        <p:nvSpPr>
          <p:cNvPr id="5" name="Text Placeholder 4"/>
          <p:cNvSpPr>
            <a:spLocks noGrp="1"/>
          </p:cNvSpPr>
          <p:nvPr>
            <p:ph type="body" sz="quarter" idx="3"/>
          </p:nvPr>
        </p:nvSpPr>
        <p:spPr/>
        <p:txBody>
          <a:bodyPr/>
          <a:lstStyle/>
          <a:p>
            <a:pPr algn="ctr"/>
            <a:r>
              <a:rPr lang="en-US" dirty="0" smtClean="0">
                <a:solidFill>
                  <a:schemeClr val="tx2"/>
                </a:solidFill>
              </a:rPr>
              <a:t>RDA</a:t>
            </a:r>
            <a:endParaRPr lang="en-US" dirty="0">
              <a:solidFill>
                <a:schemeClr val="tx2"/>
              </a:solidFill>
            </a:endParaRPr>
          </a:p>
        </p:txBody>
      </p:sp>
      <p:sp>
        <p:nvSpPr>
          <p:cNvPr id="6" name="Content Placeholder 5"/>
          <p:cNvSpPr>
            <a:spLocks noGrp="1"/>
          </p:cNvSpPr>
          <p:nvPr>
            <p:ph sz="quarter" idx="4"/>
          </p:nvPr>
        </p:nvSpPr>
        <p:spPr/>
        <p:txBody>
          <a:bodyPr>
            <a:normAutofit/>
          </a:bodyPr>
          <a:lstStyle/>
          <a:p>
            <a:pPr marL="0" indent="0">
              <a:buNone/>
            </a:pPr>
            <a:r>
              <a:rPr lang="en-US" sz="1800" dirty="0">
                <a:latin typeface="ALA BT Courier" pitchFamily="50" charset="2"/>
              </a:rPr>
              <a:t>245 10 $a Workshop on Rebuilding Abalone Stocks in British Columbia / $c edited by Alan Campbell</a:t>
            </a:r>
            <a:r>
              <a:rPr lang="en-US" sz="1800" dirty="0" smtClean="0">
                <a:latin typeface="ALA BT Courier" pitchFamily="50" charset="2"/>
              </a:rPr>
              <a:t>.</a:t>
            </a:r>
          </a:p>
          <a:p>
            <a:pPr marL="0" indent="0">
              <a:buNone/>
            </a:pPr>
            <a:endParaRPr lang="en-US" sz="1800" dirty="0">
              <a:latin typeface="ALA BT Courier" pitchFamily="50" charset="2"/>
            </a:endParaRPr>
          </a:p>
          <a:p>
            <a:pPr marL="0" indent="0">
              <a:buNone/>
            </a:pPr>
            <a:endParaRPr lang="en-US" sz="1600" dirty="0" smtClean="0">
              <a:latin typeface="ALA BT Courier" pitchFamily="50" charset="2"/>
            </a:endParaRPr>
          </a:p>
          <a:p>
            <a:pPr marL="0" indent="0">
              <a:buNone/>
            </a:pPr>
            <a:r>
              <a:rPr lang="en-US" sz="1800" dirty="0" smtClean="0">
                <a:latin typeface="ALA BT Courier" pitchFamily="50" charset="2"/>
              </a:rPr>
              <a:t>245 </a:t>
            </a:r>
            <a:r>
              <a:rPr lang="en-US" sz="1800" dirty="0">
                <a:latin typeface="ALA BT Courier" pitchFamily="50" charset="2"/>
              </a:rPr>
              <a:t>10 $a Seattle Lesbian &amp; Gay Film Festival</a:t>
            </a:r>
            <a:r>
              <a:rPr lang="en-US" sz="1800" dirty="0" smtClean="0">
                <a:latin typeface="ALA BT Courier" pitchFamily="50" charset="2"/>
              </a:rPr>
              <a:t>.</a:t>
            </a:r>
          </a:p>
          <a:p>
            <a:pPr marL="0" indent="0">
              <a:buNone/>
            </a:pPr>
            <a:endParaRPr lang="en-US" sz="1800" dirty="0">
              <a:latin typeface="ALA BT Courier" pitchFamily="50" charset="2"/>
            </a:endParaRPr>
          </a:p>
          <a:p>
            <a:pPr marL="0" indent="0">
              <a:buNone/>
            </a:pPr>
            <a:endParaRPr lang="en-US" sz="1600" dirty="0" smtClean="0">
              <a:latin typeface="ALA BT Courier" pitchFamily="50" charset="2"/>
            </a:endParaRPr>
          </a:p>
          <a:p>
            <a:pPr marL="0" indent="0">
              <a:buNone/>
            </a:pPr>
            <a:r>
              <a:rPr lang="pl-PL" sz="1800" dirty="0" smtClean="0">
                <a:latin typeface="ALA BT Courier" pitchFamily="50" charset="2"/>
              </a:rPr>
              <a:t>245 </a:t>
            </a:r>
            <a:r>
              <a:rPr lang="pl-PL" sz="1800" dirty="0">
                <a:latin typeface="ALA BT Courier" pitchFamily="50" charset="2"/>
              </a:rPr>
              <a:t>10 $a K.S. Kulkarni.</a:t>
            </a:r>
            <a:endParaRPr lang="en-US" sz="1800" dirty="0">
              <a:latin typeface="ALA BT Courier" pitchFamily="50" charset="2"/>
            </a:endParaRPr>
          </a:p>
        </p:txBody>
      </p:sp>
      <p:sp>
        <p:nvSpPr>
          <p:cNvPr id="7" name="Slide Number Placeholder 6"/>
          <p:cNvSpPr>
            <a:spLocks noGrp="1"/>
          </p:cNvSpPr>
          <p:nvPr>
            <p:ph type="sldNum" sz="quarter" idx="12"/>
          </p:nvPr>
        </p:nvSpPr>
        <p:spPr/>
        <p:txBody>
          <a:bodyPr/>
          <a:lstStyle/>
          <a:p>
            <a:fld id="{D58CA5BC-0915-4598-8AF6-3853EEF99DC2}" type="slidenum">
              <a:rPr lang="en-US" smtClean="0"/>
              <a:t>27</a:t>
            </a:fld>
            <a:endParaRPr lang="en-US" dirty="0"/>
          </a:p>
        </p:txBody>
      </p:sp>
      <p:grpSp>
        <p:nvGrpSpPr>
          <p:cNvPr id="8" name="Group 7"/>
          <p:cNvGrpSpPr/>
          <p:nvPr/>
        </p:nvGrpSpPr>
        <p:grpSpPr>
          <a:xfrm>
            <a:off x="182880" y="6309360"/>
            <a:ext cx="2133586" cy="461665"/>
            <a:chOff x="304814" y="6208067"/>
            <a:chExt cx="2133586" cy="461665"/>
          </a:xfrm>
        </p:grpSpPr>
        <p:pic>
          <p:nvPicPr>
            <p:cNvPr id="9"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44637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Variant Title</a:t>
            </a:r>
            <a:br>
              <a:rPr lang="en-US" sz="4900" dirty="0" smtClean="0">
                <a:solidFill>
                  <a:schemeClr val="tx2"/>
                </a:solidFill>
              </a:rPr>
            </a:br>
            <a:r>
              <a:rPr lang="en-US" sz="4000" dirty="0" smtClean="0">
                <a:solidFill>
                  <a:schemeClr val="tx2"/>
                </a:solidFill>
                <a:hlinkClick r:id="rId3"/>
              </a:rPr>
              <a:t>RDA 2.3.6</a:t>
            </a:r>
            <a:endParaRPr lang="en-US" sz="4000"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Apply </a:t>
            </a:r>
            <a:r>
              <a:rPr lang="en-US" dirty="0" smtClean="0">
                <a:solidFill>
                  <a:schemeClr val="tx2"/>
                </a:solidFill>
                <a:hlinkClick r:id="rId4"/>
              </a:rPr>
              <a:t>UCB PS 2.3.6.3</a:t>
            </a:r>
            <a:r>
              <a:rPr lang="en-US" dirty="0" smtClean="0">
                <a:solidFill>
                  <a:schemeClr val="tx2"/>
                </a:solidFill>
              </a:rPr>
              <a:t>: follow “Best Practices” sections of LC-PCC PS 2.3.6.3 – same as LCRI 21.30J</a:t>
            </a:r>
          </a:p>
          <a:p>
            <a:r>
              <a:rPr lang="en-US" dirty="0" smtClean="0">
                <a:solidFill>
                  <a:schemeClr val="tx2"/>
                </a:solidFill>
              </a:rPr>
              <a:t>Examples of when to consider using:</a:t>
            </a:r>
          </a:p>
          <a:p>
            <a:pPr lvl="1"/>
            <a:r>
              <a:rPr lang="en-US" dirty="0" smtClean="0">
                <a:solidFill>
                  <a:schemeClr val="tx2"/>
                </a:solidFill>
              </a:rPr>
              <a:t>correcting inaccuracies</a:t>
            </a:r>
          </a:p>
          <a:p>
            <a:pPr lvl="1"/>
            <a:r>
              <a:rPr lang="en-US" dirty="0" smtClean="0">
                <a:solidFill>
                  <a:schemeClr val="tx2"/>
                </a:solidFill>
              </a:rPr>
              <a:t>parallel titles </a:t>
            </a:r>
            <a:r>
              <a:rPr lang="en-US" sz="2400" dirty="0" smtClean="0">
                <a:solidFill>
                  <a:schemeClr val="tx2"/>
                </a:solidFill>
              </a:rPr>
              <a:t>(in addition to recording in 245 $b)</a:t>
            </a:r>
          </a:p>
          <a:p>
            <a:pPr lvl="1"/>
            <a:r>
              <a:rPr lang="en-US" dirty="0" smtClean="0">
                <a:solidFill>
                  <a:schemeClr val="tx2"/>
                </a:solidFill>
              </a:rPr>
              <a:t>spelling out abbreviations, symbols, numerals, etc.</a:t>
            </a:r>
          </a:p>
          <a:p>
            <a:pPr lvl="1"/>
            <a:r>
              <a:rPr lang="en-US" dirty="0" smtClean="0">
                <a:solidFill>
                  <a:schemeClr val="tx2"/>
                </a:solidFill>
              </a:rPr>
              <a:t>many more!</a:t>
            </a: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28</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8652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Later Title Proper</a:t>
            </a:r>
            <a:br>
              <a:rPr lang="en-US" sz="4900" dirty="0" smtClean="0">
                <a:solidFill>
                  <a:schemeClr val="tx2"/>
                </a:solidFill>
              </a:rPr>
            </a:br>
            <a:r>
              <a:rPr lang="en-US" sz="4000" dirty="0" smtClean="0">
                <a:solidFill>
                  <a:schemeClr val="tx2"/>
                </a:solidFill>
                <a:hlinkClick r:id="rId3"/>
              </a:rPr>
              <a:t>RDA 2.3.8</a:t>
            </a:r>
            <a:endParaRPr lang="en-US" sz="4000"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No change from AACR2</a:t>
            </a:r>
          </a:p>
          <a:p>
            <a:r>
              <a:rPr lang="en-US" dirty="0" smtClean="0">
                <a:solidFill>
                  <a:schemeClr val="tx2"/>
                </a:solidFill>
              </a:rPr>
              <a:t>In the books universe, use for MVMs</a:t>
            </a:r>
          </a:p>
          <a:p>
            <a:r>
              <a:rPr lang="en-US" dirty="0" smtClean="0">
                <a:solidFill>
                  <a:schemeClr val="tx2"/>
                </a:solidFill>
              </a:rPr>
              <a:t>Use MARC 246 $i for numbering/dates           to which the changed title applies</a:t>
            </a:r>
          </a:p>
          <a:p>
            <a:pPr lvl="1"/>
            <a:r>
              <a:rPr lang="en-US" sz="3200" dirty="0" smtClean="0">
                <a:solidFill>
                  <a:schemeClr val="tx2"/>
                </a:solidFill>
              </a:rPr>
              <a:t>this constitutes the note you are instructed to make in RDA 2.3.8.3</a:t>
            </a:r>
          </a:p>
          <a:p>
            <a:pPr marL="400050" lvl="1" indent="0">
              <a:buNone/>
            </a:pPr>
            <a:r>
              <a:rPr lang="en-US" dirty="0" smtClean="0">
                <a:latin typeface="ALA BT Courier" panose="02070509030505020404" pitchFamily="50" charset="2"/>
              </a:rPr>
              <a:t>246 1_ $i Volumes 5- </a:t>
            </a:r>
            <a:r>
              <a:rPr lang="en-US" dirty="0">
                <a:latin typeface="ALA BT Courier" panose="02070509030505020404" pitchFamily="50" charset="2"/>
              </a:rPr>
              <a:t>have title</a:t>
            </a:r>
            <a:r>
              <a:rPr lang="en-US" dirty="0" smtClean="0">
                <a:latin typeface="ALA BT Courier" panose="02070509030505020404" pitchFamily="50" charset="2"/>
              </a:rPr>
              <a:t>:  $a </a:t>
            </a:r>
            <a:r>
              <a:rPr lang="en-US" dirty="0">
                <a:latin typeface="ALA BT Courier" panose="02070509030505020404" pitchFamily="50" charset="2"/>
              </a:rPr>
              <a:t>Eminent Indian mathematicians of the twentieth century</a:t>
            </a:r>
          </a:p>
        </p:txBody>
      </p:sp>
      <p:sp>
        <p:nvSpPr>
          <p:cNvPr id="4" name="Slide Number Placeholder 3"/>
          <p:cNvSpPr>
            <a:spLocks noGrp="1"/>
          </p:cNvSpPr>
          <p:nvPr>
            <p:ph type="sldNum" sz="quarter" idx="12"/>
          </p:nvPr>
        </p:nvSpPr>
        <p:spPr/>
        <p:txBody>
          <a:bodyPr/>
          <a:lstStyle/>
          <a:p>
            <a:fld id="{D58CA5BC-0915-4598-8AF6-3853EEF99DC2}" type="slidenum">
              <a:rPr lang="en-US" smtClean="0"/>
              <a:t>29</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75930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Acronyms</a:t>
            </a:r>
            <a:endParaRPr lang="en-US" dirty="0">
              <a:solidFill>
                <a:schemeClr val="tx2"/>
              </a:solidFill>
            </a:endParaRPr>
          </a:p>
        </p:txBody>
      </p:sp>
      <p:sp>
        <p:nvSpPr>
          <p:cNvPr id="3" name="Content Placeholder 2"/>
          <p:cNvSpPr>
            <a:spLocks noGrp="1"/>
          </p:cNvSpPr>
          <p:nvPr>
            <p:ph sz="half" idx="1"/>
          </p:nvPr>
        </p:nvSpPr>
        <p:spPr>
          <a:xfrm>
            <a:off x="304800" y="1600200"/>
            <a:ext cx="1981200" cy="4525963"/>
          </a:xfrm>
        </p:spPr>
        <p:txBody>
          <a:bodyPr>
            <a:noAutofit/>
          </a:bodyPr>
          <a:lstStyle/>
          <a:p>
            <a:pPr marL="0" indent="0" algn="r">
              <a:buNone/>
            </a:pPr>
            <a:r>
              <a:rPr lang="en-US" sz="2600" dirty="0" smtClean="0">
                <a:solidFill>
                  <a:schemeClr val="tx2"/>
                </a:solidFill>
              </a:rPr>
              <a:t>BSR =</a:t>
            </a:r>
          </a:p>
          <a:p>
            <a:pPr marL="0" indent="0" algn="r">
              <a:buNone/>
            </a:pPr>
            <a:r>
              <a:rPr lang="en-US" sz="2600" dirty="0" smtClean="0">
                <a:solidFill>
                  <a:schemeClr val="tx2"/>
                </a:solidFill>
              </a:rPr>
              <a:t>LC-PCC PS =</a:t>
            </a:r>
          </a:p>
          <a:p>
            <a:pPr marL="0" indent="0" algn="r">
              <a:buNone/>
            </a:pPr>
            <a:endParaRPr lang="en-US" sz="2200" dirty="0">
              <a:solidFill>
                <a:schemeClr val="tx2"/>
              </a:solidFill>
            </a:endParaRPr>
          </a:p>
          <a:p>
            <a:pPr marL="0" indent="0" algn="r">
              <a:buNone/>
            </a:pPr>
            <a:r>
              <a:rPr lang="en-US" sz="2600" dirty="0" smtClean="0">
                <a:solidFill>
                  <a:schemeClr val="tx2"/>
                </a:solidFill>
              </a:rPr>
              <a:t>UCB PS =</a:t>
            </a:r>
          </a:p>
          <a:p>
            <a:pPr marL="0" indent="0" algn="r">
              <a:buNone/>
            </a:pPr>
            <a:r>
              <a:rPr lang="en-US" sz="2600" dirty="0" smtClean="0">
                <a:solidFill>
                  <a:schemeClr val="tx2"/>
                </a:solidFill>
              </a:rPr>
              <a:t>WEMI =</a:t>
            </a:r>
          </a:p>
          <a:p>
            <a:pPr marL="0" indent="0" algn="r">
              <a:buNone/>
            </a:pPr>
            <a:endParaRPr lang="en-US" sz="2200" dirty="0">
              <a:solidFill>
                <a:schemeClr val="tx2"/>
              </a:solidFill>
            </a:endParaRPr>
          </a:p>
          <a:p>
            <a:pPr marL="0" indent="0" algn="r">
              <a:buNone/>
            </a:pPr>
            <a:r>
              <a:rPr lang="en-US" sz="2600" dirty="0" smtClean="0">
                <a:solidFill>
                  <a:schemeClr val="tx2"/>
                </a:solidFill>
              </a:rPr>
              <a:t>PFC =</a:t>
            </a:r>
          </a:p>
          <a:p>
            <a:pPr marL="0" indent="0" algn="r">
              <a:buNone/>
            </a:pPr>
            <a:endParaRPr lang="en-US" sz="2200" dirty="0">
              <a:solidFill>
                <a:schemeClr val="tx2"/>
              </a:solidFill>
            </a:endParaRPr>
          </a:p>
          <a:p>
            <a:pPr marL="0" indent="0" algn="r">
              <a:buNone/>
            </a:pPr>
            <a:r>
              <a:rPr lang="en-US" sz="2600" dirty="0" smtClean="0">
                <a:solidFill>
                  <a:schemeClr val="tx2"/>
                </a:solidFill>
              </a:rPr>
              <a:t>AAP = </a:t>
            </a:r>
            <a:endParaRPr lang="en-US" sz="2600" dirty="0">
              <a:solidFill>
                <a:schemeClr val="tx2"/>
              </a:solidFill>
            </a:endParaRPr>
          </a:p>
        </p:txBody>
      </p:sp>
      <p:sp>
        <p:nvSpPr>
          <p:cNvPr id="4" name="Content Placeholder 3"/>
          <p:cNvSpPr>
            <a:spLocks noGrp="1"/>
          </p:cNvSpPr>
          <p:nvPr>
            <p:ph sz="half" idx="2"/>
          </p:nvPr>
        </p:nvSpPr>
        <p:spPr>
          <a:xfrm>
            <a:off x="2286000" y="1600200"/>
            <a:ext cx="6477000" cy="4525963"/>
          </a:xfrm>
        </p:spPr>
        <p:txBody>
          <a:bodyPr>
            <a:noAutofit/>
          </a:bodyPr>
          <a:lstStyle/>
          <a:p>
            <a:pPr marL="0" indent="0">
              <a:buNone/>
            </a:pPr>
            <a:r>
              <a:rPr lang="en-US" sz="2600" dirty="0" smtClean="0">
                <a:solidFill>
                  <a:schemeClr val="tx2"/>
                </a:solidFill>
              </a:rPr>
              <a:t>BIBCO Standard Record</a:t>
            </a:r>
          </a:p>
          <a:p>
            <a:pPr marL="0" indent="0">
              <a:buNone/>
            </a:pPr>
            <a:r>
              <a:rPr lang="en-US" sz="2600" dirty="0" smtClean="0">
                <a:solidFill>
                  <a:schemeClr val="tx2"/>
                </a:solidFill>
              </a:rPr>
              <a:t>Library of Congress–Program for Coop. Cat. Policy Statement (RDA equiv. of LCRI)</a:t>
            </a:r>
          </a:p>
          <a:p>
            <a:pPr marL="0" indent="0">
              <a:buNone/>
            </a:pPr>
            <a:r>
              <a:rPr lang="en-US" sz="2600" dirty="0" smtClean="0">
                <a:solidFill>
                  <a:schemeClr val="tx2"/>
                </a:solidFill>
              </a:rPr>
              <a:t>UC Berkeley Policy Statement (local policy)</a:t>
            </a:r>
          </a:p>
          <a:p>
            <a:pPr marL="0" indent="0">
              <a:buNone/>
            </a:pPr>
            <a:r>
              <a:rPr lang="en-US" sz="2600" dirty="0" smtClean="0">
                <a:solidFill>
                  <a:schemeClr val="tx2"/>
                </a:solidFill>
              </a:rPr>
              <a:t>Work, Expression, Manifestation, Item      (FRBR Group 1 entities)</a:t>
            </a:r>
          </a:p>
          <a:p>
            <a:pPr marL="0" indent="0">
              <a:buNone/>
            </a:pPr>
            <a:r>
              <a:rPr lang="en-US" sz="2600" dirty="0" smtClean="0">
                <a:solidFill>
                  <a:schemeClr val="tx2"/>
                </a:solidFill>
              </a:rPr>
              <a:t>Person, Family, Corporate body                  (FRBR Group 2 entities)</a:t>
            </a:r>
          </a:p>
          <a:p>
            <a:pPr marL="0" indent="0">
              <a:buNone/>
            </a:pPr>
            <a:r>
              <a:rPr lang="en-US" sz="2600" dirty="0" smtClean="0">
                <a:solidFill>
                  <a:schemeClr val="tx2"/>
                </a:solidFill>
              </a:rPr>
              <a:t>Authorized Access Point (RDA equiv. of “heading”)</a:t>
            </a:r>
          </a:p>
        </p:txBody>
      </p:sp>
      <p:sp>
        <p:nvSpPr>
          <p:cNvPr id="5" name="Slide Number Placeholder 4"/>
          <p:cNvSpPr>
            <a:spLocks noGrp="1"/>
          </p:cNvSpPr>
          <p:nvPr>
            <p:ph type="sldNum" sz="quarter" idx="12"/>
          </p:nvPr>
        </p:nvSpPr>
        <p:spPr/>
        <p:txBody>
          <a:bodyPr/>
          <a:lstStyle/>
          <a:p>
            <a:fld id="{D58CA5BC-0915-4598-8AF6-3853EEF99DC2}" type="slidenum">
              <a:rPr lang="en-US" smtClean="0"/>
              <a:t>3</a:t>
            </a:fld>
            <a:endParaRPr lang="en-US" dirty="0"/>
          </a:p>
        </p:txBody>
      </p:sp>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64605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Statement of Responsibility</a:t>
            </a:r>
            <a:br>
              <a:rPr lang="en-US" sz="4900" dirty="0" smtClean="0">
                <a:solidFill>
                  <a:schemeClr val="tx2"/>
                </a:solidFill>
              </a:rPr>
            </a:br>
            <a:r>
              <a:rPr lang="en-US" sz="4000" dirty="0" smtClean="0">
                <a:solidFill>
                  <a:schemeClr val="tx2"/>
                </a:solidFill>
                <a:hlinkClick r:id="rId3"/>
              </a:rPr>
              <a:t>RDA 2.4</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solidFill>
              </a:rPr>
              <a:t>Means the same thing in RDA as in AACR2</a:t>
            </a:r>
          </a:p>
          <a:p>
            <a:r>
              <a:rPr lang="en-US" dirty="0" smtClean="0">
                <a:solidFill>
                  <a:schemeClr val="tx2"/>
                </a:solidFill>
              </a:rPr>
              <a:t>MARC 245 $c  </a:t>
            </a:r>
            <a:r>
              <a:rPr lang="en-US" b="1" dirty="0" smtClean="0">
                <a:solidFill>
                  <a:schemeClr val="tx2"/>
                </a:solidFill>
              </a:rPr>
              <a:t>≠</a:t>
            </a:r>
            <a:r>
              <a:rPr lang="en-US" dirty="0" smtClean="0">
                <a:solidFill>
                  <a:schemeClr val="tx2"/>
                </a:solidFill>
              </a:rPr>
              <a:t>  statement of responsibility</a:t>
            </a:r>
          </a:p>
          <a:p>
            <a:r>
              <a:rPr lang="en-US" dirty="0" smtClean="0">
                <a:solidFill>
                  <a:schemeClr val="tx2"/>
                </a:solidFill>
              </a:rPr>
              <a:t>Can have zero, one, or more than one s.o.r.</a:t>
            </a:r>
          </a:p>
          <a:p>
            <a:r>
              <a:rPr lang="en-US" dirty="0" smtClean="0">
                <a:solidFill>
                  <a:schemeClr val="tx2"/>
                </a:solidFill>
              </a:rPr>
              <a:t>Using ISBD, multiple statements are separated by a semicolon     </a:t>
            </a:r>
            <a:r>
              <a:rPr lang="en-US" b="1" dirty="0" smtClean="0">
                <a:solidFill>
                  <a:schemeClr val="tx2"/>
                </a:solidFill>
                <a:effectLst>
                  <a:outerShdw blurRad="38100" dist="38100" dir="2700000" algn="tl">
                    <a:srgbClr val="000000">
                      <a:alpha val="43137"/>
                    </a:srgbClr>
                  </a:outerShdw>
                </a:effectLst>
              </a:rPr>
              <a:t>;</a:t>
            </a:r>
            <a:endParaRPr lang="en-US" dirty="0" smtClean="0">
              <a:solidFill>
                <a:schemeClr val="tx2"/>
              </a:solidFill>
              <a:effectLst>
                <a:outerShdw blurRad="38100" dist="38100" dir="2700000" algn="tl">
                  <a:srgbClr val="000000">
                    <a:alpha val="43137"/>
                  </a:srgbClr>
                </a:outerShdw>
              </a:effectLst>
            </a:endParaRPr>
          </a:p>
          <a:p>
            <a:r>
              <a:rPr lang="en-US" dirty="0" smtClean="0">
                <a:solidFill>
                  <a:schemeClr val="tx2"/>
                </a:solidFill>
              </a:rPr>
              <a:t>A single statement can contain one or more than one function (e.g. writer, compiler, editor, etc.)</a:t>
            </a:r>
          </a:p>
          <a:p>
            <a:r>
              <a:rPr lang="en-US" dirty="0" smtClean="0">
                <a:solidFill>
                  <a:schemeClr val="tx2"/>
                </a:solidFill>
              </a:rPr>
              <a:t>A grammatically-linked phrase = one statement</a:t>
            </a:r>
          </a:p>
          <a:p>
            <a:r>
              <a:rPr lang="en-US" dirty="0" smtClean="0">
                <a:solidFill>
                  <a:schemeClr val="tx2"/>
                </a:solidFill>
              </a:rPr>
              <a:t>All of the above is the same as AACR2: 1.1F</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30</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000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Statement of Responsibility:</a:t>
            </a:r>
            <a:br>
              <a:rPr lang="en-US" dirty="0" smtClean="0">
                <a:solidFill>
                  <a:schemeClr val="tx2"/>
                </a:solidFill>
              </a:rPr>
            </a:br>
            <a:r>
              <a:rPr lang="en-US" dirty="0" smtClean="0">
                <a:solidFill>
                  <a:schemeClr val="tx2"/>
                </a:solidFill>
              </a:rPr>
              <a:t>Changes from AACR2 in how to record</a:t>
            </a:r>
            <a:endParaRPr lang="en-US" dirty="0">
              <a:solidFill>
                <a:schemeClr val="tx2"/>
              </a:solidFill>
            </a:endParaRPr>
          </a:p>
        </p:txBody>
      </p:sp>
      <p:sp>
        <p:nvSpPr>
          <p:cNvPr id="3" name="Content Placeholder 2"/>
          <p:cNvSpPr>
            <a:spLocks noGrp="1"/>
          </p:cNvSpPr>
          <p:nvPr>
            <p:ph idx="1"/>
          </p:nvPr>
        </p:nvSpPr>
        <p:spPr/>
        <p:txBody>
          <a:bodyPr>
            <a:normAutofit fontScale="85000" lnSpcReduction="10000"/>
          </a:bodyPr>
          <a:lstStyle/>
          <a:p>
            <a:r>
              <a:rPr lang="en-US" dirty="0">
                <a:solidFill>
                  <a:schemeClr val="tx2"/>
                </a:solidFill>
              </a:rPr>
              <a:t>Only one—the one first recorded—is </a:t>
            </a:r>
            <a:r>
              <a:rPr lang="en-US" dirty="0" smtClean="0">
                <a:solidFill>
                  <a:schemeClr val="tx2"/>
                </a:solidFill>
              </a:rPr>
              <a:t>Core (</a:t>
            </a:r>
            <a:r>
              <a:rPr lang="en-US" dirty="0" smtClean="0">
                <a:solidFill>
                  <a:schemeClr val="tx2"/>
                </a:solidFill>
                <a:hlinkClick r:id="rId3"/>
              </a:rPr>
              <a:t>RDA 2.4.2 Core statement</a:t>
            </a:r>
            <a:r>
              <a:rPr lang="en-US" dirty="0" smtClean="0">
                <a:solidFill>
                  <a:schemeClr val="tx2"/>
                </a:solidFill>
              </a:rPr>
              <a:t>), others are PCC Recommended</a:t>
            </a:r>
          </a:p>
          <a:p>
            <a:pPr lvl="1"/>
            <a:r>
              <a:rPr lang="en-US" dirty="0" smtClean="0">
                <a:solidFill>
                  <a:schemeClr val="tx2"/>
                </a:solidFill>
              </a:rPr>
              <a:t>If recording only one, give preference to creators (</a:t>
            </a:r>
            <a:r>
              <a:rPr lang="en-US" dirty="0" smtClean="0">
                <a:solidFill>
                  <a:schemeClr val="tx2"/>
                </a:solidFill>
                <a:hlinkClick r:id="rId4"/>
              </a:rPr>
              <a:t>RDA 2.4.2.3</a:t>
            </a:r>
            <a:r>
              <a:rPr lang="en-US" dirty="0" smtClean="0">
                <a:solidFill>
                  <a:schemeClr val="tx2"/>
                </a:solidFill>
              </a:rPr>
              <a:t>)</a:t>
            </a:r>
          </a:p>
          <a:p>
            <a:r>
              <a:rPr lang="en-US" dirty="0" smtClean="0">
                <a:solidFill>
                  <a:schemeClr val="tx2"/>
                </a:solidFill>
              </a:rPr>
              <a:t>Square brackets needed only when taken from outside the resource (</a:t>
            </a:r>
            <a:r>
              <a:rPr lang="en-US" dirty="0" smtClean="0">
                <a:solidFill>
                  <a:schemeClr val="tx2"/>
                </a:solidFill>
                <a:hlinkClick r:id="rId5"/>
              </a:rPr>
              <a:t>RDA 2.4.2.2</a:t>
            </a:r>
            <a:r>
              <a:rPr lang="en-US" dirty="0" smtClean="0">
                <a:solidFill>
                  <a:schemeClr val="tx2"/>
                </a:solidFill>
              </a:rPr>
              <a:t>)</a:t>
            </a:r>
          </a:p>
          <a:p>
            <a:r>
              <a:rPr lang="en-US" dirty="0" smtClean="0">
                <a:solidFill>
                  <a:schemeClr val="tx2"/>
                </a:solidFill>
              </a:rPr>
              <a:t>Omitting honorifics, affiliations, etc. is optional (</a:t>
            </a:r>
            <a:r>
              <a:rPr lang="en-US" dirty="0" smtClean="0">
                <a:solidFill>
                  <a:schemeClr val="tx2"/>
                </a:solidFill>
                <a:hlinkClick r:id="rId6"/>
              </a:rPr>
              <a:t>RDA 2.4.1.4</a:t>
            </a:r>
            <a:r>
              <a:rPr lang="en-US" dirty="0" smtClean="0">
                <a:solidFill>
                  <a:schemeClr val="tx2"/>
                </a:solidFill>
              </a:rPr>
              <a:t> Optional Omission, </a:t>
            </a:r>
            <a:r>
              <a:rPr lang="en-US" dirty="0" smtClean="0">
                <a:solidFill>
                  <a:schemeClr val="tx2"/>
                </a:solidFill>
                <a:hlinkClick r:id="rId7"/>
              </a:rPr>
              <a:t>UCB PS 2.4.1.4</a:t>
            </a:r>
            <a:r>
              <a:rPr lang="en-US" dirty="0" smtClean="0">
                <a:solidFill>
                  <a:schemeClr val="tx2"/>
                </a:solidFill>
              </a:rPr>
              <a:t>)</a:t>
            </a:r>
          </a:p>
          <a:p>
            <a:r>
              <a:rPr lang="en-US" dirty="0" smtClean="0">
                <a:solidFill>
                  <a:schemeClr val="tx2"/>
                </a:solidFill>
              </a:rPr>
              <a:t>Omitting names when there are more than three is optional (</a:t>
            </a:r>
            <a:r>
              <a:rPr lang="en-US" dirty="0" smtClean="0">
                <a:solidFill>
                  <a:schemeClr val="tx2"/>
                </a:solidFill>
                <a:hlinkClick r:id="rId8"/>
              </a:rPr>
              <a:t>RDA 2.4.1.5</a:t>
            </a:r>
            <a:r>
              <a:rPr lang="en-US" dirty="0" smtClean="0">
                <a:solidFill>
                  <a:schemeClr val="tx2"/>
                </a:solidFill>
              </a:rPr>
              <a:t> Optional Omission, </a:t>
            </a:r>
            <a:r>
              <a:rPr lang="en-US" dirty="0" smtClean="0">
                <a:solidFill>
                  <a:schemeClr val="tx2"/>
                </a:solidFill>
                <a:hlinkClick r:id="rId7"/>
              </a:rPr>
              <a:t>UCB PS 2.4.1.5</a:t>
            </a:r>
            <a:r>
              <a:rPr lang="en-US" dirty="0" smtClean="0">
                <a:solidFill>
                  <a:schemeClr val="tx2"/>
                </a:solidFill>
              </a:rPr>
              <a:t>)</a:t>
            </a:r>
            <a:endParaRPr lang="en-US" dirty="0"/>
          </a:p>
        </p:txBody>
      </p:sp>
      <p:sp>
        <p:nvSpPr>
          <p:cNvPr id="4" name="Slide Number Placeholder 3"/>
          <p:cNvSpPr>
            <a:spLocks noGrp="1"/>
          </p:cNvSpPr>
          <p:nvPr>
            <p:ph type="sldNum" sz="quarter" idx="12"/>
          </p:nvPr>
        </p:nvSpPr>
        <p:spPr/>
        <p:txBody>
          <a:bodyPr/>
          <a:lstStyle/>
          <a:p>
            <a:fld id="{D58CA5BC-0915-4598-8AF6-3853EEF99DC2}" type="slidenum">
              <a:rPr lang="en-US" smtClean="0"/>
              <a:t>31</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421629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One Statement of Responsibility</a:t>
            </a:r>
            <a:br>
              <a:rPr lang="en-US" sz="4900" dirty="0" smtClean="0">
                <a:solidFill>
                  <a:schemeClr val="tx2"/>
                </a:solidFill>
              </a:rPr>
            </a:br>
            <a:r>
              <a:rPr lang="en-US" sz="4000" dirty="0" smtClean="0">
                <a:solidFill>
                  <a:schemeClr val="tx2"/>
                </a:solidFill>
              </a:rPr>
              <a:t>One function, three </a:t>
            </a:r>
            <a:r>
              <a:rPr lang="en-US" sz="4000" dirty="0">
                <a:solidFill>
                  <a:schemeClr val="tx2"/>
                </a:solidFill>
              </a:rPr>
              <a:t>persons</a:t>
            </a:r>
          </a:p>
        </p:txBody>
      </p:sp>
      <p:sp>
        <p:nvSpPr>
          <p:cNvPr id="4" name="Content Placeholder 3"/>
          <p:cNvSpPr>
            <a:spLocks noGrp="1"/>
          </p:cNvSpPr>
          <p:nvPr>
            <p:ph sz="half" idx="2"/>
          </p:nvPr>
        </p:nvSpPr>
        <p:spPr/>
        <p:txBody>
          <a:bodyPr>
            <a:normAutofit/>
          </a:bodyPr>
          <a:lstStyle/>
          <a:p>
            <a:r>
              <a:rPr lang="en-US" dirty="0" smtClean="0">
                <a:solidFill>
                  <a:schemeClr val="tx2"/>
                </a:solidFill>
              </a:rPr>
              <a:t>AACR2</a:t>
            </a:r>
          </a:p>
          <a:p>
            <a:pPr marL="400050" lvl="2" indent="0">
              <a:buNone/>
            </a:pPr>
            <a:r>
              <a:rPr lang="en-US" sz="2200" dirty="0" smtClean="0">
                <a:latin typeface="ALA BT Courier" panose="02070509030505020404" pitchFamily="50" charset="2"/>
              </a:rPr>
              <a:t>edited by Kimani Njogu, Kabiri Ngeta, Mary Wanjau.</a:t>
            </a:r>
            <a:endParaRPr lang="en-US" sz="2200" dirty="0">
              <a:latin typeface="ALA BT Courier" panose="02070509030505020404" pitchFamily="50" charset="2"/>
            </a:endParaRPr>
          </a:p>
          <a:p>
            <a:r>
              <a:rPr lang="en-US" dirty="0" smtClean="0">
                <a:solidFill>
                  <a:schemeClr val="tx2"/>
                </a:solidFill>
              </a:rPr>
              <a:t>RDA/PCC Core</a:t>
            </a:r>
          </a:p>
          <a:p>
            <a:pPr marL="400050" lvl="2" indent="0">
              <a:buNone/>
            </a:pPr>
            <a:r>
              <a:rPr lang="en-US" sz="2200" dirty="0">
                <a:latin typeface="ALA BT Courier" panose="02070509030505020404" pitchFamily="50" charset="2"/>
              </a:rPr>
              <a:t>edited by Kimani Njogu, Kabiri Ngeta, Mary Wanjau.</a:t>
            </a:r>
          </a:p>
          <a:p>
            <a:r>
              <a:rPr lang="en-US" dirty="0" smtClean="0">
                <a:solidFill>
                  <a:schemeClr val="tx2"/>
                </a:solidFill>
              </a:rPr>
              <a:t>No other options in RDA for this scenario</a:t>
            </a:r>
            <a:endParaRPr lang="en-US" dirty="0" smtClean="0">
              <a:latin typeface="ALA BT Courier" panose="02070509030505020404" pitchFamily="50" charset="2"/>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32</a:t>
            </a:fld>
            <a:endParaRPr lang="en-US" dirty="0"/>
          </a:p>
        </p:txBody>
      </p:sp>
      <p:pic>
        <p:nvPicPr>
          <p:cNvPr id="10" name="Content Placeholder 9"/>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457200" y="1676400"/>
            <a:ext cx="4038600" cy="3948853"/>
          </a:xfrm>
        </p:spPr>
      </p:pic>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6635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4200" dirty="0" smtClean="0">
                <a:solidFill>
                  <a:schemeClr val="tx2"/>
                </a:solidFill>
              </a:rPr>
              <a:t>More than one Statement of Responsibility</a:t>
            </a:r>
            <a:r>
              <a:rPr lang="en-US" sz="4900" dirty="0" smtClean="0">
                <a:solidFill>
                  <a:schemeClr val="tx2"/>
                </a:solidFill>
              </a:rPr>
              <a:t/>
            </a:r>
            <a:br>
              <a:rPr lang="en-US" sz="4900" dirty="0" smtClean="0">
                <a:solidFill>
                  <a:schemeClr val="tx2"/>
                </a:solidFill>
              </a:rPr>
            </a:br>
            <a:r>
              <a:rPr lang="en-US" sz="4000" dirty="0" smtClean="0">
                <a:solidFill>
                  <a:schemeClr val="tx2"/>
                </a:solidFill>
              </a:rPr>
              <a:t>Each has one function</a:t>
            </a:r>
            <a:r>
              <a:rPr lang="en-US" sz="4000" dirty="0">
                <a:solidFill>
                  <a:schemeClr val="tx2"/>
                </a:solidFill>
              </a:rPr>
              <a:t>, one person’s name</a:t>
            </a:r>
          </a:p>
        </p:txBody>
      </p:sp>
      <p:pic>
        <p:nvPicPr>
          <p:cNvPr id="6" name="Content Placeholder 5"/>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483415" y="1447800"/>
            <a:ext cx="3986169" cy="4525963"/>
          </a:xfrm>
        </p:spPr>
      </p:pic>
      <p:sp>
        <p:nvSpPr>
          <p:cNvPr id="4" name="Content Placeholder 3"/>
          <p:cNvSpPr>
            <a:spLocks noGrp="1"/>
          </p:cNvSpPr>
          <p:nvPr>
            <p:ph sz="half" idx="2"/>
          </p:nvPr>
        </p:nvSpPr>
        <p:spPr/>
        <p:txBody>
          <a:bodyPr>
            <a:normAutofit/>
          </a:bodyPr>
          <a:lstStyle/>
          <a:p>
            <a:r>
              <a:rPr lang="en-US" dirty="0" smtClean="0">
                <a:solidFill>
                  <a:schemeClr val="tx2"/>
                </a:solidFill>
              </a:rPr>
              <a:t>AACR2</a:t>
            </a:r>
          </a:p>
          <a:p>
            <a:pPr marL="400050" lvl="2" indent="0">
              <a:buNone/>
            </a:pPr>
            <a:r>
              <a:rPr lang="en-US" sz="2200" dirty="0">
                <a:latin typeface="ALA BT Courier" panose="02070509030505020404" pitchFamily="50" charset="2"/>
              </a:rPr>
              <a:t>Robert E. Denney </a:t>
            </a:r>
            <a:r>
              <a:rPr lang="en-US" sz="2200" dirty="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a:latin typeface="ALA BT Courier" panose="02070509030505020404" pitchFamily="50" charset="2"/>
              </a:rPr>
              <a:t> foreword by Gregory J.W. Urwin.</a:t>
            </a:r>
          </a:p>
          <a:p>
            <a:r>
              <a:rPr lang="en-US" dirty="0" smtClean="0">
                <a:solidFill>
                  <a:schemeClr val="tx2"/>
                </a:solidFill>
              </a:rPr>
              <a:t>RDA/PCC Core</a:t>
            </a:r>
          </a:p>
          <a:p>
            <a:pPr marL="400050" lvl="1" indent="0">
              <a:buNone/>
            </a:pPr>
            <a:r>
              <a:rPr lang="en-US" sz="2200" dirty="0" smtClean="0">
                <a:latin typeface="ALA BT Courier" panose="02070509030505020404" pitchFamily="50" charset="2"/>
              </a:rPr>
              <a:t>Robert E. Denney.</a:t>
            </a:r>
          </a:p>
          <a:p>
            <a:r>
              <a:rPr lang="en-US" dirty="0" smtClean="0">
                <a:solidFill>
                  <a:schemeClr val="tx2"/>
                </a:solidFill>
              </a:rPr>
              <a:t>PCC recommended: record both statements</a:t>
            </a:r>
            <a:endParaRPr lang="en-US" dirty="0" smtClean="0">
              <a:latin typeface="ALA BT Courier" panose="02070509030505020404" pitchFamily="50" charset="2"/>
            </a:endParaRPr>
          </a:p>
          <a:p>
            <a:pPr marL="400050" lvl="1" indent="0">
              <a:buNone/>
            </a:pPr>
            <a:r>
              <a:rPr lang="en-US" sz="2200" dirty="0" smtClean="0">
                <a:latin typeface="ALA BT Courier" panose="02070509030505020404" pitchFamily="50" charset="2"/>
              </a:rPr>
              <a:t>Robert E. Denney ; foreword by Gregory J.W. Urwin.</a:t>
            </a:r>
            <a:endParaRPr lang="en-US" sz="2200" dirty="0" smtClean="0"/>
          </a:p>
        </p:txBody>
      </p:sp>
      <p:sp>
        <p:nvSpPr>
          <p:cNvPr id="5" name="Slide Number Placeholder 4"/>
          <p:cNvSpPr>
            <a:spLocks noGrp="1"/>
          </p:cNvSpPr>
          <p:nvPr>
            <p:ph type="sldNum" sz="quarter" idx="12"/>
          </p:nvPr>
        </p:nvSpPr>
        <p:spPr/>
        <p:txBody>
          <a:bodyPr/>
          <a:lstStyle/>
          <a:p>
            <a:fld id="{D58CA5BC-0915-4598-8AF6-3853EEF99DC2}" type="slidenum">
              <a:rPr lang="en-US" smtClean="0"/>
              <a:t>33</a:t>
            </a:fld>
            <a:endParaRPr lang="en-US" dirty="0"/>
          </a:p>
        </p:txBody>
      </p:sp>
      <p:grpSp>
        <p:nvGrpSpPr>
          <p:cNvPr id="7" name="Group 6"/>
          <p:cNvGrpSpPr/>
          <p:nvPr/>
        </p:nvGrpSpPr>
        <p:grpSpPr>
          <a:xfrm>
            <a:off x="182880" y="6309360"/>
            <a:ext cx="2133586" cy="461665"/>
            <a:chOff x="304814" y="6208067"/>
            <a:chExt cx="2133586" cy="461665"/>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63983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661715" y="27432"/>
            <a:ext cx="5820571" cy="6803136"/>
          </a:xfrm>
        </p:spPr>
      </p:pic>
      <p:sp>
        <p:nvSpPr>
          <p:cNvPr id="4" name="Slide Number Placeholder 3"/>
          <p:cNvSpPr>
            <a:spLocks noGrp="1"/>
          </p:cNvSpPr>
          <p:nvPr>
            <p:ph type="sldNum" sz="quarter" idx="12"/>
          </p:nvPr>
        </p:nvSpPr>
        <p:spPr/>
        <p:txBody>
          <a:bodyPr/>
          <a:lstStyle/>
          <a:p>
            <a:fld id="{D58CA5BC-0915-4598-8AF6-3853EEF99DC2}" type="slidenum">
              <a:rPr lang="en-US" smtClean="0"/>
              <a:t>34</a:t>
            </a:fld>
            <a:endParaRPr lang="en-US" dirty="0"/>
          </a:p>
        </p:txBody>
      </p:sp>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404834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4200" dirty="0" smtClean="0">
                <a:solidFill>
                  <a:schemeClr val="tx2"/>
                </a:solidFill>
              </a:rPr>
              <a:t>More than one Statement of Responsibility</a:t>
            </a:r>
            <a:r>
              <a:rPr lang="en-US" sz="4900" dirty="0" smtClean="0">
                <a:solidFill>
                  <a:schemeClr val="tx2"/>
                </a:solidFill>
              </a:rPr>
              <a:t/>
            </a:r>
            <a:br>
              <a:rPr lang="en-US" sz="4900" dirty="0" smtClean="0">
                <a:solidFill>
                  <a:schemeClr val="tx2"/>
                </a:solidFill>
              </a:rPr>
            </a:br>
            <a:r>
              <a:rPr lang="en-US" sz="4000" dirty="0">
                <a:solidFill>
                  <a:schemeClr val="tx2"/>
                </a:solidFill>
              </a:rPr>
              <a:t>Naming one or more </a:t>
            </a:r>
            <a:r>
              <a:rPr lang="en-US" sz="4000" dirty="0" smtClean="0">
                <a:solidFill>
                  <a:schemeClr val="tx2"/>
                </a:solidFill>
              </a:rPr>
              <a:t>persons</a:t>
            </a:r>
            <a:endParaRPr lang="en-US" sz="3600" dirty="0">
              <a:solidFill>
                <a:schemeClr val="tx2"/>
              </a:solidFill>
            </a:endParaRPr>
          </a:p>
        </p:txBody>
      </p:sp>
      <p:sp>
        <p:nvSpPr>
          <p:cNvPr id="4" name="Content Placeholder 3"/>
          <p:cNvSpPr>
            <a:spLocks noGrp="1"/>
          </p:cNvSpPr>
          <p:nvPr>
            <p:ph sz="half" idx="2"/>
          </p:nvPr>
        </p:nvSpPr>
        <p:spPr>
          <a:xfrm>
            <a:off x="4648200" y="1600200"/>
            <a:ext cx="4038600" cy="4525963"/>
          </a:xfrm>
        </p:spPr>
        <p:txBody>
          <a:bodyPr>
            <a:normAutofit/>
          </a:bodyPr>
          <a:lstStyle/>
          <a:p>
            <a:r>
              <a:rPr lang="en-US" dirty="0" smtClean="0">
                <a:solidFill>
                  <a:schemeClr val="tx2"/>
                </a:solidFill>
              </a:rPr>
              <a:t>AACR2</a:t>
            </a:r>
          </a:p>
          <a:p>
            <a:pPr marL="400050" lvl="2" indent="0">
              <a:buNone/>
            </a:pPr>
            <a:r>
              <a:rPr lang="en-US" sz="2200" dirty="0" smtClean="0">
                <a:latin typeface="ALA BT Courier" panose="02070509030505020404" pitchFamily="50" charset="2"/>
              </a:rPr>
              <a:t>written and edited by Stephen Colbert ... [et al.] </a:t>
            </a:r>
            <a:r>
              <a:rPr lang="en-US" sz="2200" dirty="0" smtClean="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smtClean="0">
                <a:latin typeface="ALA BT Courier" panose="02070509030505020404" pitchFamily="50" charset="2"/>
              </a:rPr>
              <a:t> writers, Michael Brumm </a:t>
            </a:r>
            <a:r>
              <a:rPr lang="en-US" sz="2200" dirty="0">
                <a:latin typeface="ALA BT Courier" panose="02070509030505020404" pitchFamily="50" charset="2"/>
              </a:rPr>
              <a:t>... [et al.] </a:t>
            </a:r>
            <a:r>
              <a:rPr lang="en-US" sz="2200" dirty="0" smtClean="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smtClean="0">
                <a:latin typeface="ALA BT Courier" panose="02070509030505020404" pitchFamily="50" charset="2"/>
              </a:rPr>
              <a:t> produced by Meredith Bennett </a:t>
            </a:r>
            <a:r>
              <a:rPr lang="en-US" sz="2200" dirty="0" smtClean="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smtClean="0">
                <a:latin typeface="ALA BT Courier" panose="02070509030505020404" pitchFamily="50" charset="2"/>
              </a:rPr>
              <a:t> designed by Doyle Partners </a:t>
            </a:r>
            <a:r>
              <a:rPr lang="en-US" sz="2200" dirty="0" smtClean="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smtClean="0">
                <a:latin typeface="ALA BT Courier" panose="02070509030505020404" pitchFamily="50" charset="2"/>
              </a:rPr>
              <a:t> special thanks, Andro Buneta ... [et al.].</a:t>
            </a:r>
            <a:endParaRPr lang="en-US" sz="2200" dirty="0">
              <a:latin typeface="ALA BT Courier" panose="02070509030505020404" pitchFamily="50" charset="2"/>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35</a:t>
            </a:fld>
            <a:endParaRPr lang="en-US" dirty="0"/>
          </a:p>
        </p:txBody>
      </p:sp>
      <p:pic>
        <p:nvPicPr>
          <p:cNvPr id="9" name="Content Placeholder 8"/>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152400" y="1828800"/>
            <a:ext cx="4520128" cy="3947548"/>
          </a:xfrm>
        </p:spPr>
      </p:pic>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6414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4200" dirty="0" smtClean="0">
                <a:solidFill>
                  <a:schemeClr val="tx2"/>
                </a:solidFill>
              </a:rPr>
              <a:t>More than one Statement of Responsibility</a:t>
            </a:r>
            <a:r>
              <a:rPr lang="en-US" sz="4900" dirty="0" smtClean="0">
                <a:solidFill>
                  <a:schemeClr val="tx2"/>
                </a:solidFill>
              </a:rPr>
              <a:t/>
            </a:r>
            <a:br>
              <a:rPr lang="en-US" sz="4900" dirty="0" smtClean="0">
                <a:solidFill>
                  <a:schemeClr val="tx2"/>
                </a:solidFill>
              </a:rPr>
            </a:br>
            <a:r>
              <a:rPr lang="en-US" sz="4000" dirty="0">
                <a:solidFill>
                  <a:schemeClr val="tx2"/>
                </a:solidFill>
              </a:rPr>
              <a:t>Naming one or more </a:t>
            </a:r>
            <a:r>
              <a:rPr lang="en-US" sz="4000" dirty="0" smtClean="0">
                <a:solidFill>
                  <a:schemeClr val="tx2"/>
                </a:solidFill>
              </a:rPr>
              <a:t>persons</a:t>
            </a:r>
            <a:endParaRPr lang="en-US" sz="3600" dirty="0">
              <a:solidFill>
                <a:schemeClr val="tx2"/>
              </a:solidFill>
            </a:endParaRPr>
          </a:p>
        </p:txBody>
      </p:sp>
      <p:sp>
        <p:nvSpPr>
          <p:cNvPr id="4" name="Content Placeholder 3"/>
          <p:cNvSpPr>
            <a:spLocks noGrp="1"/>
          </p:cNvSpPr>
          <p:nvPr>
            <p:ph sz="half" idx="2"/>
          </p:nvPr>
        </p:nvSpPr>
        <p:spPr>
          <a:xfrm>
            <a:off x="4648200" y="1600200"/>
            <a:ext cx="4038600" cy="4525963"/>
          </a:xfrm>
        </p:spPr>
        <p:txBody>
          <a:bodyPr>
            <a:normAutofit fontScale="92500" lnSpcReduction="20000"/>
          </a:bodyPr>
          <a:lstStyle/>
          <a:p>
            <a:r>
              <a:rPr lang="en-US" dirty="0" smtClean="0">
                <a:solidFill>
                  <a:schemeClr val="tx2"/>
                </a:solidFill>
              </a:rPr>
              <a:t>RDA/PCC Core: </a:t>
            </a:r>
            <a:r>
              <a:rPr lang="en-US" i="1" dirty="0" smtClean="0">
                <a:solidFill>
                  <a:schemeClr val="tx2"/>
                </a:solidFill>
              </a:rPr>
              <a:t>either</a:t>
            </a:r>
          </a:p>
          <a:p>
            <a:pPr marL="457200" lvl="3" indent="0">
              <a:buNone/>
            </a:pPr>
            <a:r>
              <a:rPr lang="en-US" sz="2400" dirty="0">
                <a:latin typeface="ALA BT Courier" panose="02070509030505020404" pitchFamily="50" charset="2"/>
              </a:rPr>
              <a:t>written and edited by Stephen Colbert, Richard Dahm, Paul Dinello, Allison Silverman.</a:t>
            </a:r>
          </a:p>
          <a:p>
            <a:pPr marL="400050" lvl="1" indent="0">
              <a:buNone/>
            </a:pPr>
            <a:r>
              <a:rPr lang="en-US" sz="2800" i="1" dirty="0">
                <a:solidFill>
                  <a:schemeClr val="tx2"/>
                </a:solidFill>
              </a:rPr>
              <a:t>or</a:t>
            </a:r>
          </a:p>
          <a:p>
            <a:pPr marL="400050" lvl="1" indent="0">
              <a:buNone/>
            </a:pPr>
            <a:r>
              <a:rPr lang="en-US" dirty="0">
                <a:latin typeface="ALA BT Courier" panose="02070509030505020404" pitchFamily="50" charset="2"/>
              </a:rPr>
              <a:t>written and edited by Stephen Colbert [and three others].</a:t>
            </a:r>
            <a:endParaRPr lang="en-US" dirty="0">
              <a:solidFill>
                <a:schemeClr val="tx2"/>
              </a:solidFill>
            </a:endParaRPr>
          </a:p>
          <a:p>
            <a:r>
              <a:rPr lang="en-US" dirty="0" smtClean="0">
                <a:solidFill>
                  <a:schemeClr val="tx2"/>
                </a:solidFill>
              </a:rPr>
              <a:t>PCC recommended: record additional statements; several options for doing so</a:t>
            </a:r>
          </a:p>
        </p:txBody>
      </p:sp>
      <p:sp>
        <p:nvSpPr>
          <p:cNvPr id="5" name="Slide Number Placeholder 4"/>
          <p:cNvSpPr>
            <a:spLocks noGrp="1"/>
          </p:cNvSpPr>
          <p:nvPr>
            <p:ph type="sldNum" sz="quarter" idx="12"/>
          </p:nvPr>
        </p:nvSpPr>
        <p:spPr/>
        <p:txBody>
          <a:bodyPr/>
          <a:lstStyle/>
          <a:p>
            <a:fld id="{D58CA5BC-0915-4598-8AF6-3853EEF99DC2}" type="slidenum">
              <a:rPr lang="en-US" smtClean="0"/>
              <a:t>36</a:t>
            </a:fld>
            <a:endParaRPr lang="en-US" dirty="0"/>
          </a:p>
        </p:txBody>
      </p:sp>
      <p:pic>
        <p:nvPicPr>
          <p:cNvPr id="9" name="Content Placeholder 8"/>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152400" y="1828800"/>
            <a:ext cx="4520128" cy="3947548"/>
          </a:xfrm>
        </p:spPr>
      </p:pic>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7004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429914" y="49731"/>
            <a:ext cx="6284173" cy="6758538"/>
          </a:xfrm>
        </p:spPr>
      </p:pic>
      <p:sp>
        <p:nvSpPr>
          <p:cNvPr id="4" name="Slide Number Placeholder 3"/>
          <p:cNvSpPr>
            <a:spLocks noGrp="1"/>
          </p:cNvSpPr>
          <p:nvPr>
            <p:ph type="sldNum" sz="quarter" idx="12"/>
          </p:nvPr>
        </p:nvSpPr>
        <p:spPr/>
        <p:txBody>
          <a:bodyPr/>
          <a:lstStyle/>
          <a:p>
            <a:fld id="{D58CA5BC-0915-4598-8AF6-3853EEF99DC2}" type="slidenum">
              <a:rPr lang="en-US" smtClean="0"/>
              <a:t>37</a:t>
            </a:fld>
            <a:endParaRPr lang="en-US" dirty="0"/>
          </a:p>
        </p:txBody>
      </p:sp>
      <p:grpSp>
        <p:nvGrpSpPr>
          <p:cNvPr id="7" name="Group 6"/>
          <p:cNvGrpSpPr/>
          <p:nvPr/>
        </p:nvGrpSpPr>
        <p:grpSpPr>
          <a:xfrm>
            <a:off x="182880" y="6309360"/>
            <a:ext cx="2133586" cy="461665"/>
            <a:chOff x="304814" y="6208067"/>
            <a:chExt cx="2133586" cy="461665"/>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280509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4200" dirty="0" smtClean="0">
                <a:solidFill>
                  <a:schemeClr val="tx2"/>
                </a:solidFill>
              </a:rPr>
              <a:t>More than one Statement of Responsibility</a:t>
            </a:r>
            <a:r>
              <a:rPr lang="en-US" sz="4900" dirty="0" smtClean="0">
                <a:solidFill>
                  <a:schemeClr val="tx2"/>
                </a:solidFill>
              </a:rPr>
              <a:t/>
            </a:r>
            <a:br>
              <a:rPr lang="en-US" sz="4900" dirty="0" smtClean="0">
                <a:solidFill>
                  <a:schemeClr val="tx2"/>
                </a:solidFill>
              </a:rPr>
            </a:br>
            <a:r>
              <a:rPr lang="en-US" sz="4000" dirty="0" smtClean="0">
                <a:solidFill>
                  <a:schemeClr val="tx2"/>
                </a:solidFill>
              </a:rPr>
              <a:t>Naming one or more persons</a:t>
            </a:r>
            <a:endParaRPr lang="en-US" sz="4000" dirty="0">
              <a:solidFill>
                <a:schemeClr val="tx2"/>
              </a:solidFill>
            </a:endParaRPr>
          </a:p>
        </p:txBody>
      </p:sp>
      <p:sp>
        <p:nvSpPr>
          <p:cNvPr id="4" name="Content Placeholder 3"/>
          <p:cNvSpPr>
            <a:spLocks noGrp="1"/>
          </p:cNvSpPr>
          <p:nvPr>
            <p:ph sz="half" idx="2"/>
          </p:nvPr>
        </p:nvSpPr>
        <p:spPr>
          <a:xfrm>
            <a:off x="4648200" y="1600200"/>
            <a:ext cx="4343400" cy="4525963"/>
          </a:xfrm>
        </p:spPr>
        <p:txBody>
          <a:bodyPr>
            <a:normAutofit fontScale="92500" lnSpcReduction="20000"/>
          </a:bodyPr>
          <a:lstStyle/>
          <a:p>
            <a:r>
              <a:rPr lang="en-US" dirty="0" smtClean="0">
                <a:solidFill>
                  <a:schemeClr val="tx2"/>
                </a:solidFill>
              </a:rPr>
              <a:t>AACR2</a:t>
            </a:r>
          </a:p>
          <a:p>
            <a:pPr marL="400050" lvl="2" indent="0">
              <a:buNone/>
            </a:pPr>
            <a:r>
              <a:rPr lang="en-US" sz="2200" dirty="0" smtClean="0">
                <a:latin typeface="ALA BT Courier" panose="02070509030505020404" pitchFamily="50" charset="2"/>
              </a:rPr>
              <a:t>exhibition organized, introduction and entries on the paintings written, and catalogue edited by Arthur R. Blumenthal </a:t>
            </a:r>
            <a:r>
              <a:rPr lang="en-US" sz="2200" dirty="0" smtClean="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smtClean="0">
                <a:latin typeface="ALA BT Courier" panose="02070509030505020404" pitchFamily="50" charset="2"/>
              </a:rPr>
              <a:t> with contributing essays by Paula Nuttall ... [et al.] </a:t>
            </a:r>
            <a:r>
              <a:rPr lang="en-US" sz="2200" dirty="0" smtClean="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smtClean="0">
                <a:latin typeface="ALA BT Courier" panose="02070509030505020404" pitchFamily="50" charset="2"/>
              </a:rPr>
              <a:t> catalogue entries on the engravings by Suzanne Boorsch </a:t>
            </a:r>
            <a:r>
              <a:rPr lang="en-US" sz="2200" dirty="0" smtClean="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smtClean="0">
                <a:latin typeface="ALA BT Courier" panose="02070509030505020404" pitchFamily="50" charset="2"/>
              </a:rPr>
              <a:t> lists of Cosimo</a:t>
            </a:r>
            <a:r>
              <a:rPr lang="en-US" sz="2200" dirty="0">
                <a:latin typeface="ALA BT Courier" panose="02070509030505020404" pitchFamily="50" charset="2"/>
              </a:rPr>
              <a:t> Rosselli's </a:t>
            </a:r>
            <a:r>
              <a:rPr lang="en-US" sz="2200" dirty="0" smtClean="0">
                <a:latin typeface="ALA BT Courier" panose="02070509030505020404" pitchFamily="50" charset="2"/>
              </a:rPr>
              <a:t>paintings and Bernardo di Stefano Rossell</a:t>
            </a:r>
            <a:r>
              <a:rPr lang="en-US" sz="2200" dirty="0">
                <a:latin typeface="ALA BT Courier" panose="02070509030505020404" pitchFamily="50" charset="2"/>
              </a:rPr>
              <a:t>i's</a:t>
            </a:r>
            <a:r>
              <a:rPr lang="en-US" sz="2200" dirty="0" smtClean="0">
                <a:latin typeface="ALA BT Courier" panose="02070509030505020404" pitchFamily="50" charset="2"/>
              </a:rPr>
              <a:t> paintings by Everett Fahy.</a:t>
            </a:r>
            <a:endParaRPr lang="en-US" sz="2200" dirty="0">
              <a:latin typeface="ALA BT Courier" panose="02070509030505020404" pitchFamily="50" charset="2"/>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38</a:t>
            </a:fld>
            <a:endParaRPr lang="en-US" dirty="0"/>
          </a:p>
        </p:txBody>
      </p:sp>
      <p:pic>
        <p:nvPicPr>
          <p:cNvPr id="7" name="Content Placeholder 6"/>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0" y="1828800"/>
            <a:ext cx="4691205" cy="3861927"/>
          </a:xfrm>
        </p:spPr>
      </p:pic>
      <p:grpSp>
        <p:nvGrpSpPr>
          <p:cNvPr id="6" name="Group 5"/>
          <p:cNvGrpSpPr/>
          <p:nvPr/>
        </p:nvGrpSpPr>
        <p:grpSpPr>
          <a:xfrm>
            <a:off x="182880" y="6309360"/>
            <a:ext cx="2133586" cy="461665"/>
            <a:chOff x="304814" y="6208067"/>
            <a:chExt cx="2133586" cy="461665"/>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22657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4200" dirty="0" smtClean="0">
                <a:solidFill>
                  <a:schemeClr val="tx2"/>
                </a:solidFill>
              </a:rPr>
              <a:t>More than one Statement of Responsibility</a:t>
            </a:r>
            <a:r>
              <a:rPr lang="en-US" sz="4900" dirty="0" smtClean="0">
                <a:solidFill>
                  <a:schemeClr val="tx2"/>
                </a:solidFill>
              </a:rPr>
              <a:t/>
            </a:r>
            <a:br>
              <a:rPr lang="en-US" sz="4900" dirty="0" smtClean="0">
                <a:solidFill>
                  <a:schemeClr val="tx2"/>
                </a:solidFill>
              </a:rPr>
            </a:br>
            <a:r>
              <a:rPr lang="en-US" sz="4000" dirty="0" smtClean="0">
                <a:solidFill>
                  <a:schemeClr val="tx2"/>
                </a:solidFill>
              </a:rPr>
              <a:t>Naming one or more persons</a:t>
            </a:r>
            <a:endParaRPr lang="en-US" sz="3600" dirty="0">
              <a:solidFill>
                <a:schemeClr val="tx2"/>
              </a:solidFill>
            </a:endParaRPr>
          </a:p>
        </p:txBody>
      </p:sp>
      <p:sp>
        <p:nvSpPr>
          <p:cNvPr id="4" name="Content Placeholder 3"/>
          <p:cNvSpPr>
            <a:spLocks noGrp="1"/>
          </p:cNvSpPr>
          <p:nvPr>
            <p:ph sz="half" idx="2"/>
          </p:nvPr>
        </p:nvSpPr>
        <p:spPr>
          <a:xfrm>
            <a:off x="4648200" y="1600200"/>
            <a:ext cx="4191000" cy="4525963"/>
          </a:xfrm>
        </p:spPr>
        <p:txBody>
          <a:bodyPr>
            <a:normAutofit lnSpcReduction="10000"/>
          </a:bodyPr>
          <a:lstStyle/>
          <a:p>
            <a:r>
              <a:rPr lang="en-US" dirty="0" smtClean="0">
                <a:solidFill>
                  <a:schemeClr val="tx2"/>
                </a:solidFill>
              </a:rPr>
              <a:t>RDA/PCC </a:t>
            </a:r>
            <a:r>
              <a:rPr lang="en-US" dirty="0">
                <a:solidFill>
                  <a:schemeClr val="tx2"/>
                </a:solidFill>
              </a:rPr>
              <a:t>Core</a:t>
            </a:r>
          </a:p>
          <a:p>
            <a:pPr marL="400050" lvl="2" indent="0">
              <a:buNone/>
            </a:pPr>
            <a:r>
              <a:rPr lang="en-US" sz="2200" dirty="0" smtClean="0">
                <a:latin typeface="ALA BT Courier" panose="02070509030505020404" pitchFamily="50" charset="2"/>
              </a:rPr>
              <a:t>exhibition organized, introduction and entries on the paintings written, and catalogue edited by Arthur R. Blumenthal.</a:t>
            </a:r>
            <a:endParaRPr lang="en-US" sz="2200" dirty="0">
              <a:latin typeface="ALA BT Courier" panose="02070509030505020404" pitchFamily="50" charset="2"/>
            </a:endParaRPr>
          </a:p>
          <a:p>
            <a:r>
              <a:rPr lang="en-US" dirty="0">
                <a:solidFill>
                  <a:schemeClr val="tx2"/>
                </a:solidFill>
              </a:rPr>
              <a:t>PCC recommended: record additional statements; several options for doing so</a:t>
            </a:r>
          </a:p>
        </p:txBody>
      </p:sp>
      <p:sp>
        <p:nvSpPr>
          <p:cNvPr id="5" name="Slide Number Placeholder 4"/>
          <p:cNvSpPr>
            <a:spLocks noGrp="1"/>
          </p:cNvSpPr>
          <p:nvPr>
            <p:ph type="sldNum" sz="quarter" idx="12"/>
          </p:nvPr>
        </p:nvSpPr>
        <p:spPr/>
        <p:txBody>
          <a:bodyPr/>
          <a:lstStyle/>
          <a:p>
            <a:fld id="{D58CA5BC-0915-4598-8AF6-3853EEF99DC2}" type="slidenum">
              <a:rPr lang="en-US" smtClean="0"/>
              <a:t>39</a:t>
            </a:fld>
            <a:endParaRPr lang="en-US" dirty="0"/>
          </a:p>
        </p:txBody>
      </p:sp>
      <p:pic>
        <p:nvPicPr>
          <p:cNvPr id="7" name="Content Placeholder 6"/>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0" y="1828800"/>
            <a:ext cx="4691205" cy="3861927"/>
          </a:xfrm>
        </p:spPr>
      </p:pic>
      <p:grpSp>
        <p:nvGrpSpPr>
          <p:cNvPr id="6" name="Group 5"/>
          <p:cNvGrpSpPr/>
          <p:nvPr/>
        </p:nvGrpSpPr>
        <p:grpSpPr>
          <a:xfrm>
            <a:off x="182880" y="6309360"/>
            <a:ext cx="2133586" cy="461665"/>
            <a:chOff x="304814" y="6208067"/>
            <a:chExt cx="2133586" cy="461665"/>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7215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walk through the BSR MAP</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Focus on elements typically applicable to  non-rare books – and skip the rest (for now)</a:t>
            </a:r>
          </a:p>
          <a:p>
            <a:r>
              <a:rPr lang="en-US" dirty="0" smtClean="0">
                <a:solidFill>
                  <a:schemeClr val="tx2"/>
                </a:solidFill>
              </a:rPr>
              <a:t>Look at elements or instructions </a:t>
            </a:r>
            <a:r>
              <a:rPr lang="en-US" b="1" i="1" dirty="0" smtClean="0">
                <a:solidFill>
                  <a:schemeClr val="tx2"/>
                </a:solidFill>
              </a:rPr>
              <a:t>not</a:t>
            </a:r>
            <a:r>
              <a:rPr lang="en-US" dirty="0" smtClean="0">
                <a:solidFill>
                  <a:schemeClr val="tx2"/>
                </a:solidFill>
              </a:rPr>
              <a:t> in BSR: very important and/or very different from AACR2</a:t>
            </a:r>
          </a:p>
          <a:p>
            <a:r>
              <a:rPr lang="en-US" dirty="0" smtClean="0">
                <a:solidFill>
                  <a:schemeClr val="tx2"/>
                </a:solidFill>
              </a:rPr>
              <a:t>Why in RDA instruction number order?  Because MARC is going away!  </a:t>
            </a:r>
            <a:r>
              <a:rPr lang="en-US" sz="2800" dirty="0" smtClean="0">
                <a:solidFill>
                  <a:schemeClr val="tx2"/>
                </a:solidFill>
              </a:rPr>
              <a:t>(in several years)</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4</a:t>
            </a:fld>
            <a:endParaRPr lang="en-US" dirty="0"/>
          </a:p>
        </p:txBody>
      </p:sp>
      <p:grpSp>
        <p:nvGrpSpPr>
          <p:cNvPr id="8" name="Group 7"/>
          <p:cNvGrpSpPr/>
          <p:nvPr/>
        </p:nvGrpSpPr>
        <p:grpSpPr>
          <a:xfrm>
            <a:off x="182880" y="6309360"/>
            <a:ext cx="2133586" cy="461665"/>
            <a:chOff x="304814" y="6208067"/>
            <a:chExt cx="2133586" cy="461665"/>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37552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4200" dirty="0">
                <a:solidFill>
                  <a:schemeClr val="tx2"/>
                </a:solidFill>
              </a:rPr>
              <a:t>More than one Statement of Responsibility</a:t>
            </a:r>
            <a:br>
              <a:rPr lang="en-US" sz="4200" dirty="0">
                <a:solidFill>
                  <a:schemeClr val="tx2"/>
                </a:solidFill>
              </a:rPr>
            </a:br>
            <a:r>
              <a:rPr lang="en-US" sz="4000" dirty="0" smtClean="0">
                <a:solidFill>
                  <a:schemeClr val="tx2"/>
                </a:solidFill>
              </a:rPr>
              <a:t>One </a:t>
            </a:r>
            <a:r>
              <a:rPr lang="en-US" sz="4000" dirty="0">
                <a:solidFill>
                  <a:schemeClr val="tx2"/>
                </a:solidFill>
              </a:rPr>
              <a:t>or more </a:t>
            </a:r>
            <a:r>
              <a:rPr lang="en-US" sz="4000" dirty="0" smtClean="0">
                <a:solidFill>
                  <a:schemeClr val="tx2"/>
                </a:solidFill>
              </a:rPr>
              <a:t>functions, one or more</a:t>
            </a:r>
            <a:r>
              <a:rPr lang="en-US" sz="4000" dirty="0">
                <a:solidFill>
                  <a:schemeClr val="tx2"/>
                </a:solidFill>
              </a:rPr>
              <a:t> persons</a:t>
            </a:r>
            <a:endParaRPr lang="en-US" sz="4000" dirty="0"/>
          </a:p>
        </p:txBody>
      </p:sp>
      <p:pic>
        <p:nvPicPr>
          <p:cNvPr id="6" name="Content Placeholder 5"/>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381000" y="1600200"/>
            <a:ext cx="4251974" cy="4526295"/>
          </a:xfrm>
        </p:spPr>
      </p:pic>
      <p:sp>
        <p:nvSpPr>
          <p:cNvPr id="4" name="Content Placeholder 3"/>
          <p:cNvSpPr>
            <a:spLocks noGrp="1"/>
          </p:cNvSpPr>
          <p:nvPr>
            <p:ph sz="half" idx="2"/>
          </p:nvPr>
        </p:nvSpPr>
        <p:spPr/>
        <p:txBody>
          <a:bodyPr>
            <a:normAutofit fontScale="92500" lnSpcReduction="10000"/>
          </a:bodyPr>
          <a:lstStyle/>
          <a:p>
            <a:r>
              <a:rPr lang="en-US" dirty="0" smtClean="0">
                <a:solidFill>
                  <a:schemeClr val="tx2"/>
                </a:solidFill>
              </a:rPr>
              <a:t>AACR2</a:t>
            </a:r>
          </a:p>
          <a:p>
            <a:pPr marL="400050" lvl="1" indent="0">
              <a:buNone/>
            </a:pPr>
            <a:r>
              <a:rPr lang="en-US" sz="2200" dirty="0" smtClean="0">
                <a:latin typeface="ALA BT Courier" panose="02070509030505020404" pitchFamily="50" charset="2"/>
              </a:rPr>
              <a:t>John H. McGlynn ... [et al.] </a:t>
            </a:r>
            <a:r>
              <a:rPr lang="en-US" sz="2200" dirty="0" smtClean="0">
                <a:solidFill>
                  <a:srgbClr val="FF0000"/>
                </a:solidFill>
                <a:effectLst>
                  <a:outerShdw blurRad="38100" dist="38100" dir="2700000" algn="tl">
                    <a:srgbClr val="000000">
                      <a:alpha val="43137"/>
                    </a:srgbClr>
                  </a:outerShdw>
                </a:effectLst>
                <a:latin typeface="ALA BT Courier" panose="02070509030505020404" pitchFamily="50" charset="2"/>
              </a:rPr>
              <a:t>;</a:t>
            </a:r>
            <a:r>
              <a:rPr lang="en-US" sz="2200" dirty="0" smtClean="0">
                <a:latin typeface="ALA BT Courier" panose="02070509030505020404" pitchFamily="50" charset="2"/>
              </a:rPr>
              <a:t> with a foreword by Jimmy Carter, a preface by Goenawan Mohamad, an introduction by Taufik Abdullah, an afterword by Ignas Kleden, and other written contributions, in order of first appearance, by Hermawan Sulistyo </a:t>
            </a:r>
            <a:r>
              <a:rPr lang="en-US" sz="2200" dirty="0">
                <a:latin typeface="ALA BT Courier" panose="02070509030505020404" pitchFamily="50" charset="2"/>
              </a:rPr>
              <a:t>... [et al</a:t>
            </a:r>
            <a:r>
              <a:rPr lang="en-US" sz="2200" dirty="0" smtClean="0">
                <a:latin typeface="ALA BT Courier" panose="02070509030505020404" pitchFamily="50" charset="2"/>
              </a:rPr>
              <a:t>.].</a:t>
            </a:r>
            <a:endParaRPr lang="en-US" sz="2200" dirty="0">
              <a:latin typeface="ALA BT Courier" panose="02070509030505020404" pitchFamily="50" charset="2"/>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40</a:t>
            </a:fld>
            <a:endParaRPr lang="en-US" dirty="0"/>
          </a:p>
        </p:txBody>
      </p:sp>
      <p:grpSp>
        <p:nvGrpSpPr>
          <p:cNvPr id="7" name="Group 6"/>
          <p:cNvGrpSpPr/>
          <p:nvPr/>
        </p:nvGrpSpPr>
        <p:grpSpPr>
          <a:xfrm>
            <a:off x="182880" y="6309360"/>
            <a:ext cx="2133586" cy="461665"/>
            <a:chOff x="304814" y="6208067"/>
            <a:chExt cx="2133586" cy="461665"/>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73534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4200" dirty="0">
                <a:solidFill>
                  <a:schemeClr val="tx2"/>
                </a:solidFill>
              </a:rPr>
              <a:t>More than one Statement of Responsibility</a:t>
            </a:r>
            <a:br>
              <a:rPr lang="en-US" sz="4200" dirty="0">
                <a:solidFill>
                  <a:schemeClr val="tx2"/>
                </a:solidFill>
              </a:rPr>
            </a:br>
            <a:r>
              <a:rPr lang="en-US" sz="4000" dirty="0">
                <a:solidFill>
                  <a:schemeClr val="tx2"/>
                </a:solidFill>
              </a:rPr>
              <a:t>One or more functions, one or more persons</a:t>
            </a:r>
            <a:endParaRPr lang="en-US" sz="3600" dirty="0"/>
          </a:p>
        </p:txBody>
      </p:sp>
      <p:pic>
        <p:nvPicPr>
          <p:cNvPr id="6" name="Content Placeholder 5"/>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381000" y="1600200"/>
            <a:ext cx="4251974" cy="4526295"/>
          </a:xfrm>
        </p:spPr>
      </p:pic>
      <p:sp>
        <p:nvSpPr>
          <p:cNvPr id="4" name="Content Placeholder 3"/>
          <p:cNvSpPr>
            <a:spLocks noGrp="1"/>
          </p:cNvSpPr>
          <p:nvPr>
            <p:ph sz="half" idx="2"/>
          </p:nvPr>
        </p:nvSpPr>
        <p:spPr/>
        <p:txBody>
          <a:bodyPr>
            <a:normAutofit/>
          </a:bodyPr>
          <a:lstStyle/>
          <a:p>
            <a:r>
              <a:rPr lang="en-US" dirty="0" smtClean="0">
                <a:solidFill>
                  <a:schemeClr val="tx2"/>
                </a:solidFill>
              </a:rPr>
              <a:t>RDA/PCC Core: </a:t>
            </a:r>
            <a:r>
              <a:rPr lang="en-US" i="1" dirty="0" smtClean="0">
                <a:solidFill>
                  <a:schemeClr val="tx2"/>
                </a:solidFill>
              </a:rPr>
              <a:t>either</a:t>
            </a:r>
          </a:p>
          <a:p>
            <a:pPr marL="400050" lvl="2" indent="0">
              <a:buNone/>
            </a:pPr>
            <a:r>
              <a:rPr lang="en-US" sz="2200" dirty="0">
                <a:latin typeface="ALA BT Courier" panose="02070509030505020404" pitchFamily="50" charset="2"/>
              </a:rPr>
              <a:t>John H. McGlynn, Oscar Motuloh, Suzanne </a:t>
            </a:r>
            <a:r>
              <a:rPr lang="en-US" sz="2200" dirty="0" smtClean="0">
                <a:latin typeface="ALA BT Courier" panose="02070509030505020404" pitchFamily="50" charset="2"/>
              </a:rPr>
              <a:t>Charl</a:t>
            </a:r>
            <a:r>
              <a:rPr lang="en-US" sz="2200" b="1" dirty="0" smtClean="0">
                <a:latin typeface="Courier New" panose="02070309020205020404" pitchFamily="49" charset="0"/>
                <a:cs typeface="Courier New" panose="02070309020205020404" pitchFamily="49" charset="0"/>
              </a:rPr>
              <a:t>é</a:t>
            </a:r>
            <a:r>
              <a:rPr lang="en-US" sz="2200" dirty="0" smtClean="0">
                <a:latin typeface="ALA BT Courier" panose="02070509030505020404" pitchFamily="50" charset="2"/>
              </a:rPr>
              <a:t>, </a:t>
            </a:r>
            <a:r>
              <a:rPr lang="en-US" sz="2200" dirty="0">
                <a:latin typeface="ALA BT Courier" panose="02070509030505020404" pitchFamily="50" charset="2"/>
              </a:rPr>
              <a:t>Jeffrey Hadler, Bambang Bujono, Margaret Glade Agusta, Gedsiri Suhartono.</a:t>
            </a:r>
          </a:p>
          <a:p>
            <a:pPr marL="400050" lvl="1" indent="0">
              <a:buNone/>
            </a:pPr>
            <a:r>
              <a:rPr lang="en-US" sz="2800" i="1" dirty="0" smtClean="0">
                <a:solidFill>
                  <a:schemeClr val="tx2"/>
                </a:solidFill>
              </a:rPr>
              <a:t>or</a:t>
            </a:r>
          </a:p>
          <a:p>
            <a:pPr marL="400050" lvl="1" indent="0">
              <a:buNone/>
            </a:pPr>
            <a:r>
              <a:rPr lang="en-US" sz="2200" dirty="0" smtClean="0">
                <a:latin typeface="ALA BT Courier" panose="02070509030505020404" pitchFamily="50" charset="2"/>
              </a:rPr>
              <a:t>John H. McGlynn [and six others].</a:t>
            </a:r>
          </a:p>
        </p:txBody>
      </p:sp>
      <p:sp>
        <p:nvSpPr>
          <p:cNvPr id="5" name="Slide Number Placeholder 4"/>
          <p:cNvSpPr>
            <a:spLocks noGrp="1"/>
          </p:cNvSpPr>
          <p:nvPr>
            <p:ph type="sldNum" sz="quarter" idx="12"/>
          </p:nvPr>
        </p:nvSpPr>
        <p:spPr/>
        <p:txBody>
          <a:bodyPr/>
          <a:lstStyle/>
          <a:p>
            <a:fld id="{D58CA5BC-0915-4598-8AF6-3853EEF99DC2}" type="slidenum">
              <a:rPr lang="en-US" smtClean="0"/>
              <a:t>41</a:t>
            </a:fld>
            <a:endParaRPr lang="en-US" dirty="0"/>
          </a:p>
        </p:txBody>
      </p:sp>
      <p:grpSp>
        <p:nvGrpSpPr>
          <p:cNvPr id="7" name="Group 6"/>
          <p:cNvGrpSpPr/>
          <p:nvPr/>
        </p:nvGrpSpPr>
        <p:grpSpPr>
          <a:xfrm>
            <a:off x="182880" y="6309360"/>
            <a:ext cx="2133586" cy="461665"/>
            <a:chOff x="304814" y="6208067"/>
            <a:chExt cx="2133586" cy="461665"/>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41338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4200" dirty="0">
                <a:solidFill>
                  <a:schemeClr val="tx2"/>
                </a:solidFill>
              </a:rPr>
              <a:t>More than one Statement of Responsibility</a:t>
            </a:r>
            <a:br>
              <a:rPr lang="en-US" sz="4200" dirty="0">
                <a:solidFill>
                  <a:schemeClr val="tx2"/>
                </a:solidFill>
              </a:rPr>
            </a:br>
            <a:r>
              <a:rPr lang="en-US" sz="4000" dirty="0">
                <a:solidFill>
                  <a:schemeClr val="tx2"/>
                </a:solidFill>
              </a:rPr>
              <a:t>One or more functions, one or more persons</a:t>
            </a:r>
            <a:endParaRPr lang="en-US" sz="3600" dirty="0"/>
          </a:p>
        </p:txBody>
      </p:sp>
      <p:pic>
        <p:nvPicPr>
          <p:cNvPr id="6" name="Content Placeholder 5"/>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381000" y="1600200"/>
            <a:ext cx="4251974" cy="4526295"/>
          </a:xfrm>
        </p:spPr>
      </p:pic>
      <p:sp>
        <p:nvSpPr>
          <p:cNvPr id="4" name="Content Placeholder 3"/>
          <p:cNvSpPr>
            <a:spLocks noGrp="1"/>
          </p:cNvSpPr>
          <p:nvPr>
            <p:ph sz="half" idx="2"/>
          </p:nvPr>
        </p:nvSpPr>
        <p:spPr/>
        <p:txBody>
          <a:bodyPr>
            <a:normAutofit fontScale="77500" lnSpcReduction="20000"/>
          </a:bodyPr>
          <a:lstStyle/>
          <a:p>
            <a:r>
              <a:rPr lang="en-US" sz="3600" dirty="0" smtClean="0">
                <a:solidFill>
                  <a:schemeClr val="tx2"/>
                </a:solidFill>
              </a:rPr>
              <a:t>PCC recommended: record both statements</a:t>
            </a:r>
            <a:endParaRPr lang="en-US" sz="3600" i="1" dirty="0" smtClean="0">
              <a:solidFill>
                <a:schemeClr val="tx2"/>
              </a:solidFill>
            </a:endParaRPr>
          </a:p>
          <a:p>
            <a:pPr marL="400050" lvl="2" indent="0">
              <a:buNone/>
            </a:pPr>
            <a:r>
              <a:rPr lang="en-US" sz="2300" dirty="0">
                <a:latin typeface="ALA BT Courier" panose="02070509030505020404" pitchFamily="50" charset="2"/>
              </a:rPr>
              <a:t>John H. McGlynn, Oscar Motuloh, Suzanne </a:t>
            </a:r>
            <a:r>
              <a:rPr lang="en-US" sz="2300" dirty="0" smtClean="0">
                <a:latin typeface="ALA BT Courier" panose="02070509030505020404" pitchFamily="50" charset="2"/>
              </a:rPr>
              <a:t>Charl</a:t>
            </a:r>
            <a:r>
              <a:rPr lang="en-US" sz="2300" b="1" dirty="0" smtClean="0">
                <a:latin typeface="Courier New" panose="02070309020205020404" pitchFamily="49" charset="0"/>
                <a:cs typeface="Courier New" panose="02070309020205020404" pitchFamily="49" charset="0"/>
              </a:rPr>
              <a:t>é</a:t>
            </a:r>
            <a:r>
              <a:rPr lang="en-US" sz="2300" dirty="0" smtClean="0">
                <a:latin typeface="ALA BT Courier" panose="02070509030505020404" pitchFamily="50" charset="2"/>
              </a:rPr>
              <a:t>, </a:t>
            </a:r>
            <a:r>
              <a:rPr lang="en-US" sz="2300" dirty="0">
                <a:latin typeface="ALA BT Courier" panose="02070509030505020404" pitchFamily="50" charset="2"/>
              </a:rPr>
              <a:t>Jeffrey Hadler, Bambang Bujono, Margaret Glade Agusta, Gedsiri </a:t>
            </a:r>
            <a:r>
              <a:rPr lang="en-US" sz="2300" dirty="0" smtClean="0">
                <a:latin typeface="ALA BT Courier" panose="02070509030505020404" pitchFamily="50" charset="2"/>
              </a:rPr>
              <a:t>Suhartono </a:t>
            </a:r>
            <a:r>
              <a:rPr lang="en-US" sz="2300" dirty="0">
                <a:latin typeface="ALA BT Courier" panose="02070509030505020404" pitchFamily="50" charset="2"/>
              </a:rPr>
              <a:t>; with a foreword by </a:t>
            </a:r>
            <a:r>
              <a:rPr lang="en-US" sz="2300" dirty="0" smtClean="0">
                <a:latin typeface="ALA BT Courier" panose="02070509030505020404" pitchFamily="50" charset="2"/>
              </a:rPr>
              <a:t>President Jimmy </a:t>
            </a:r>
            <a:r>
              <a:rPr lang="en-US" sz="2300" dirty="0">
                <a:latin typeface="ALA BT Courier" panose="02070509030505020404" pitchFamily="50" charset="2"/>
              </a:rPr>
              <a:t>Carter, a preface by Goenawan Mohamad, an introduction by Taufik Abdullah, an afterword by Ignas Kleden, and other written contributions, in order of first appearance, by Hermawan </a:t>
            </a:r>
            <a:r>
              <a:rPr lang="en-US" sz="2300" dirty="0" smtClean="0">
                <a:latin typeface="ALA BT Courier" panose="02070509030505020404" pitchFamily="50" charset="2"/>
              </a:rPr>
              <a:t>Sulistyo [and forty-one others].</a:t>
            </a:r>
            <a:endParaRPr lang="en-US" sz="2300" dirty="0">
              <a:latin typeface="ALA BT Courier" panose="02070509030505020404" pitchFamily="50" charset="2"/>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42</a:t>
            </a:fld>
            <a:endParaRPr lang="en-US" dirty="0"/>
          </a:p>
        </p:txBody>
      </p:sp>
      <p:grpSp>
        <p:nvGrpSpPr>
          <p:cNvPr id="7" name="Group 6"/>
          <p:cNvGrpSpPr/>
          <p:nvPr/>
        </p:nvGrpSpPr>
        <p:grpSpPr>
          <a:xfrm>
            <a:off x="182880" y="6309360"/>
            <a:ext cx="2133586" cy="461665"/>
            <a:chOff x="304814" y="6208067"/>
            <a:chExt cx="2133586" cy="461665"/>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580113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One Statement of Responsibility</a:t>
            </a:r>
            <a:br>
              <a:rPr lang="en-US" sz="4900" dirty="0">
                <a:solidFill>
                  <a:schemeClr val="tx2"/>
                </a:solidFill>
              </a:rPr>
            </a:br>
            <a:r>
              <a:rPr lang="en-US" sz="3800" dirty="0" smtClean="0">
                <a:solidFill>
                  <a:schemeClr val="tx2"/>
                </a:solidFill>
              </a:rPr>
              <a:t>Different functions, more than three persons</a:t>
            </a:r>
            <a:endParaRPr lang="en-US" sz="3800" dirty="0"/>
          </a:p>
        </p:txBody>
      </p:sp>
      <p:sp>
        <p:nvSpPr>
          <p:cNvPr id="3" name="Content Placeholder 2"/>
          <p:cNvSpPr>
            <a:spLocks noGrp="1"/>
          </p:cNvSpPr>
          <p:nvPr>
            <p:ph sz="half" idx="1"/>
          </p:nvPr>
        </p:nvSpPr>
        <p:spPr/>
        <p:txBody>
          <a:bodyPr>
            <a:normAutofit fontScale="85000" lnSpcReduction="20000"/>
          </a:bodyPr>
          <a:lstStyle/>
          <a:p>
            <a:pPr marL="0" indent="0" algn="ctr">
              <a:buNone/>
            </a:pPr>
            <a:r>
              <a:rPr lang="en-US" i="1" dirty="0" smtClean="0"/>
              <a:t>written by</a:t>
            </a:r>
          </a:p>
          <a:p>
            <a:pPr marL="0" indent="0" algn="ctr">
              <a:buNone/>
            </a:pPr>
            <a:r>
              <a:rPr lang="en-US" dirty="0" smtClean="0"/>
              <a:t>Joseph </a:t>
            </a:r>
            <a:r>
              <a:rPr lang="en-US" dirty="0"/>
              <a:t>C. </a:t>
            </a:r>
            <a:r>
              <a:rPr lang="en-US" dirty="0" smtClean="0"/>
              <a:t>Rowell</a:t>
            </a:r>
          </a:p>
          <a:p>
            <a:pPr marL="0" indent="0" algn="ctr">
              <a:buNone/>
            </a:pPr>
            <a:r>
              <a:rPr lang="en-US" dirty="0" smtClean="0"/>
              <a:t>Harold </a:t>
            </a:r>
            <a:r>
              <a:rPr lang="en-US" dirty="0"/>
              <a:t>L. </a:t>
            </a:r>
            <a:r>
              <a:rPr lang="en-US" dirty="0" smtClean="0"/>
              <a:t>Leupp</a:t>
            </a:r>
          </a:p>
          <a:p>
            <a:pPr marL="0" indent="0" algn="ctr">
              <a:buNone/>
            </a:pPr>
            <a:r>
              <a:rPr lang="en-US" dirty="0" smtClean="0"/>
              <a:t>Donald Coney</a:t>
            </a:r>
          </a:p>
          <a:p>
            <a:pPr marL="0" indent="0" algn="ctr">
              <a:buNone/>
            </a:pPr>
            <a:r>
              <a:rPr lang="en-US" dirty="0" smtClean="0"/>
              <a:t>James </a:t>
            </a:r>
            <a:r>
              <a:rPr lang="en-US" dirty="0"/>
              <a:t>E. </a:t>
            </a:r>
            <a:r>
              <a:rPr lang="en-US" dirty="0" smtClean="0"/>
              <a:t>Skipper</a:t>
            </a:r>
          </a:p>
          <a:p>
            <a:pPr marL="0" indent="0" algn="ctr">
              <a:buNone/>
            </a:pPr>
            <a:r>
              <a:rPr lang="en-US" dirty="0" smtClean="0"/>
              <a:t>Richard </a:t>
            </a:r>
            <a:r>
              <a:rPr lang="en-US" dirty="0"/>
              <a:t>M. </a:t>
            </a:r>
            <a:r>
              <a:rPr lang="en-US" dirty="0" smtClean="0"/>
              <a:t>Dougherty</a:t>
            </a:r>
          </a:p>
          <a:p>
            <a:pPr marL="0" indent="0" algn="ctr">
              <a:buNone/>
            </a:pPr>
            <a:r>
              <a:rPr lang="en-US" dirty="0" smtClean="0"/>
              <a:t>Joseph </a:t>
            </a:r>
            <a:r>
              <a:rPr lang="en-US" dirty="0"/>
              <a:t>A. </a:t>
            </a:r>
            <a:r>
              <a:rPr lang="en-US" dirty="0" smtClean="0"/>
              <a:t>Rosenthal</a:t>
            </a:r>
          </a:p>
          <a:p>
            <a:pPr marL="0" indent="0" algn="ctr">
              <a:buNone/>
            </a:pPr>
            <a:r>
              <a:rPr lang="en-US" i="1" dirty="0"/>
              <a:t>and edited by</a:t>
            </a:r>
          </a:p>
          <a:p>
            <a:pPr marL="0" indent="0" algn="ctr">
              <a:buNone/>
            </a:pPr>
            <a:r>
              <a:rPr lang="en-US" dirty="0" smtClean="0"/>
              <a:t>Dorothy Gregor</a:t>
            </a:r>
          </a:p>
          <a:p>
            <a:pPr marL="0" indent="0" algn="ctr">
              <a:buNone/>
            </a:pPr>
            <a:r>
              <a:rPr lang="en-US" dirty="0"/>
              <a:t>Peter </a:t>
            </a:r>
            <a:r>
              <a:rPr lang="en-US" dirty="0" smtClean="0"/>
              <a:t>Lyman</a:t>
            </a:r>
          </a:p>
          <a:p>
            <a:pPr marL="0" indent="0" algn="ctr">
              <a:buNone/>
            </a:pPr>
            <a:r>
              <a:rPr lang="en-US" dirty="0"/>
              <a:t>Gerald R. </a:t>
            </a:r>
            <a:r>
              <a:rPr lang="en-US" dirty="0" smtClean="0"/>
              <a:t>Lowell</a:t>
            </a:r>
          </a:p>
          <a:p>
            <a:pPr marL="0" indent="0" algn="ctr">
              <a:buNone/>
            </a:pPr>
            <a:r>
              <a:rPr lang="en-US" dirty="0"/>
              <a:t>Thomas C. Leonard</a:t>
            </a:r>
          </a:p>
        </p:txBody>
      </p:sp>
      <p:sp>
        <p:nvSpPr>
          <p:cNvPr id="4" name="Content Placeholder 3"/>
          <p:cNvSpPr>
            <a:spLocks noGrp="1"/>
          </p:cNvSpPr>
          <p:nvPr>
            <p:ph sz="half" idx="2"/>
          </p:nvPr>
        </p:nvSpPr>
        <p:spPr/>
        <p:txBody>
          <a:bodyPr>
            <a:normAutofit fontScale="85000" lnSpcReduction="20000"/>
          </a:bodyPr>
          <a:lstStyle/>
          <a:p>
            <a:r>
              <a:rPr lang="en-US" sz="3300" dirty="0" smtClean="0">
                <a:solidFill>
                  <a:schemeClr val="tx2"/>
                </a:solidFill>
              </a:rPr>
              <a:t>AACR2</a:t>
            </a:r>
          </a:p>
          <a:p>
            <a:pPr marL="457200" lvl="3" indent="0">
              <a:buNone/>
            </a:pPr>
            <a:r>
              <a:rPr lang="en-US" sz="2600" dirty="0" smtClean="0">
                <a:latin typeface="ALA BT Courier" panose="02070509030505020404" pitchFamily="50" charset="2"/>
              </a:rPr>
              <a:t>written </a:t>
            </a:r>
            <a:r>
              <a:rPr lang="en-US" sz="2600" dirty="0">
                <a:latin typeface="ALA BT Courier" panose="02070509030505020404" pitchFamily="50" charset="2"/>
              </a:rPr>
              <a:t>by Joseph C. Rowell ... [et al.] and edited by </a:t>
            </a:r>
            <a:r>
              <a:rPr lang="en-US" sz="2600" dirty="0" smtClean="0">
                <a:latin typeface="ALA BT Courier" panose="02070509030505020404" pitchFamily="50" charset="2"/>
              </a:rPr>
              <a:t>Dorothy </a:t>
            </a:r>
            <a:r>
              <a:rPr lang="en-US" sz="2600" dirty="0">
                <a:latin typeface="ALA BT Courier" panose="02070509030505020404" pitchFamily="50" charset="2"/>
              </a:rPr>
              <a:t>Gregor ... [et al.].</a:t>
            </a:r>
          </a:p>
          <a:p>
            <a:r>
              <a:rPr lang="en-US" sz="3300" dirty="0" smtClean="0">
                <a:solidFill>
                  <a:schemeClr val="tx2"/>
                </a:solidFill>
              </a:rPr>
              <a:t>RDA/PCC Core: </a:t>
            </a:r>
            <a:r>
              <a:rPr lang="en-US" sz="3300" i="1" dirty="0" smtClean="0">
                <a:solidFill>
                  <a:schemeClr val="tx2"/>
                </a:solidFill>
              </a:rPr>
              <a:t>either</a:t>
            </a:r>
          </a:p>
          <a:p>
            <a:pPr marL="457200" lvl="3" indent="0">
              <a:buNone/>
            </a:pPr>
            <a:r>
              <a:rPr lang="en-US" sz="2600" dirty="0">
                <a:latin typeface="ALA BT Courier" panose="02070509030505020404" pitchFamily="50" charset="2"/>
              </a:rPr>
              <a:t>written by Joseph C. Rowell </a:t>
            </a:r>
            <a:r>
              <a:rPr lang="en-US" sz="2600" dirty="0" smtClean="0">
                <a:latin typeface="ALA BT Courier" panose="02070509030505020404" pitchFamily="50" charset="2"/>
              </a:rPr>
              <a:t>[and five others] </a:t>
            </a:r>
            <a:r>
              <a:rPr lang="en-US" sz="2600" dirty="0">
                <a:latin typeface="ALA BT Courier" panose="02070509030505020404" pitchFamily="50" charset="2"/>
              </a:rPr>
              <a:t>and edited by Dorothy Gregor [and </a:t>
            </a:r>
            <a:r>
              <a:rPr lang="en-US" sz="2600" dirty="0" smtClean="0">
                <a:latin typeface="ALA BT Courier" panose="02070509030505020404" pitchFamily="50" charset="2"/>
              </a:rPr>
              <a:t>three </a:t>
            </a:r>
            <a:r>
              <a:rPr lang="en-US" sz="2600" dirty="0">
                <a:latin typeface="ALA BT Courier" panose="02070509030505020404" pitchFamily="50" charset="2"/>
              </a:rPr>
              <a:t>others</a:t>
            </a:r>
            <a:r>
              <a:rPr lang="en-US" sz="2600" dirty="0" smtClean="0">
                <a:latin typeface="ALA BT Courier" panose="02070509030505020404" pitchFamily="50" charset="2"/>
              </a:rPr>
              <a:t>].</a:t>
            </a:r>
          </a:p>
          <a:p>
            <a:pPr marL="457200" lvl="3" indent="0">
              <a:buNone/>
            </a:pPr>
            <a:r>
              <a:rPr lang="en-US" sz="3300" i="1" dirty="0" smtClean="0">
                <a:solidFill>
                  <a:schemeClr val="tx2"/>
                </a:solidFill>
              </a:rPr>
              <a:t>or …</a:t>
            </a:r>
            <a:endParaRPr lang="en-US" sz="3300" i="1" dirty="0">
              <a:solidFill>
                <a:schemeClr val="tx2"/>
              </a:solidFill>
            </a:endParaRPr>
          </a:p>
          <a:p>
            <a:pPr marL="400050" lvl="2" indent="0">
              <a:buNone/>
            </a:pPr>
            <a:endParaRPr lang="en-US" sz="2600" dirty="0">
              <a:latin typeface="ALA BT Courier" panose="02070509030505020404" pitchFamily="50" charset="2"/>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43</a:t>
            </a:fld>
            <a:endParaRPr lang="en-US" dirty="0"/>
          </a:p>
        </p:txBody>
      </p:sp>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4811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One Statement of Responsibility</a:t>
            </a:r>
            <a:br>
              <a:rPr lang="en-US" sz="4900" dirty="0">
                <a:solidFill>
                  <a:schemeClr val="tx2"/>
                </a:solidFill>
              </a:rPr>
            </a:br>
            <a:r>
              <a:rPr lang="en-US" sz="3800" dirty="0">
                <a:solidFill>
                  <a:schemeClr val="tx2"/>
                </a:solidFill>
              </a:rPr>
              <a:t>Different functions, more than three persons</a:t>
            </a:r>
            <a:endParaRPr lang="en-US" sz="3800" dirty="0"/>
          </a:p>
        </p:txBody>
      </p:sp>
      <p:sp>
        <p:nvSpPr>
          <p:cNvPr id="3" name="Content Placeholder 2"/>
          <p:cNvSpPr>
            <a:spLocks noGrp="1"/>
          </p:cNvSpPr>
          <p:nvPr>
            <p:ph sz="half" idx="1"/>
          </p:nvPr>
        </p:nvSpPr>
        <p:spPr/>
        <p:txBody>
          <a:bodyPr>
            <a:normAutofit fontScale="85000" lnSpcReduction="20000"/>
          </a:bodyPr>
          <a:lstStyle/>
          <a:p>
            <a:pPr marL="0" indent="0" algn="ctr">
              <a:buNone/>
            </a:pPr>
            <a:r>
              <a:rPr lang="en-US" i="1" dirty="0" smtClean="0"/>
              <a:t>written by</a:t>
            </a:r>
          </a:p>
          <a:p>
            <a:pPr marL="0" indent="0" algn="ctr">
              <a:buNone/>
            </a:pPr>
            <a:r>
              <a:rPr lang="en-US" dirty="0" smtClean="0"/>
              <a:t>Joseph </a:t>
            </a:r>
            <a:r>
              <a:rPr lang="en-US" dirty="0"/>
              <a:t>C. </a:t>
            </a:r>
            <a:r>
              <a:rPr lang="en-US" dirty="0" smtClean="0"/>
              <a:t>Rowell</a:t>
            </a:r>
          </a:p>
          <a:p>
            <a:pPr marL="0" indent="0" algn="ctr">
              <a:buNone/>
            </a:pPr>
            <a:r>
              <a:rPr lang="en-US" dirty="0" smtClean="0"/>
              <a:t>Harold </a:t>
            </a:r>
            <a:r>
              <a:rPr lang="en-US" dirty="0"/>
              <a:t>L. </a:t>
            </a:r>
            <a:r>
              <a:rPr lang="en-US" dirty="0" smtClean="0"/>
              <a:t>Leupp</a:t>
            </a:r>
          </a:p>
          <a:p>
            <a:pPr marL="0" indent="0" algn="ctr">
              <a:buNone/>
            </a:pPr>
            <a:r>
              <a:rPr lang="en-US" dirty="0" smtClean="0"/>
              <a:t>Donald Coney</a:t>
            </a:r>
          </a:p>
          <a:p>
            <a:pPr marL="0" indent="0" algn="ctr">
              <a:buNone/>
            </a:pPr>
            <a:r>
              <a:rPr lang="en-US" dirty="0" smtClean="0"/>
              <a:t>James </a:t>
            </a:r>
            <a:r>
              <a:rPr lang="en-US" dirty="0"/>
              <a:t>E. </a:t>
            </a:r>
            <a:r>
              <a:rPr lang="en-US" dirty="0" smtClean="0"/>
              <a:t>Skipper</a:t>
            </a:r>
          </a:p>
          <a:p>
            <a:pPr marL="0" indent="0" algn="ctr">
              <a:buNone/>
            </a:pPr>
            <a:r>
              <a:rPr lang="en-US" dirty="0" smtClean="0"/>
              <a:t>Richard </a:t>
            </a:r>
            <a:r>
              <a:rPr lang="en-US" dirty="0"/>
              <a:t>M. </a:t>
            </a:r>
            <a:r>
              <a:rPr lang="en-US" dirty="0" smtClean="0"/>
              <a:t>Dougherty</a:t>
            </a:r>
          </a:p>
          <a:p>
            <a:pPr marL="0" indent="0" algn="ctr">
              <a:buNone/>
            </a:pPr>
            <a:r>
              <a:rPr lang="en-US" dirty="0" smtClean="0"/>
              <a:t>Joseph </a:t>
            </a:r>
            <a:r>
              <a:rPr lang="en-US" dirty="0"/>
              <a:t>A. </a:t>
            </a:r>
            <a:r>
              <a:rPr lang="en-US" dirty="0" smtClean="0"/>
              <a:t>Rosenthal</a:t>
            </a:r>
          </a:p>
          <a:p>
            <a:pPr marL="0" indent="0" algn="ctr">
              <a:buNone/>
            </a:pPr>
            <a:r>
              <a:rPr lang="en-US" i="1" dirty="0"/>
              <a:t>and edited by</a:t>
            </a:r>
          </a:p>
          <a:p>
            <a:pPr marL="0" indent="0" algn="ctr">
              <a:buNone/>
            </a:pPr>
            <a:r>
              <a:rPr lang="en-US" dirty="0" smtClean="0"/>
              <a:t>Dorothy Gregor</a:t>
            </a:r>
          </a:p>
          <a:p>
            <a:pPr marL="0" indent="0" algn="ctr">
              <a:buNone/>
            </a:pPr>
            <a:r>
              <a:rPr lang="en-US" dirty="0"/>
              <a:t>Peter </a:t>
            </a:r>
            <a:r>
              <a:rPr lang="en-US" dirty="0" smtClean="0"/>
              <a:t>Lyman</a:t>
            </a:r>
          </a:p>
          <a:p>
            <a:pPr marL="0" indent="0" algn="ctr">
              <a:buNone/>
            </a:pPr>
            <a:r>
              <a:rPr lang="en-US" dirty="0"/>
              <a:t>Gerald R. </a:t>
            </a:r>
            <a:r>
              <a:rPr lang="en-US" dirty="0" smtClean="0"/>
              <a:t>Lowell</a:t>
            </a:r>
          </a:p>
          <a:p>
            <a:pPr marL="0" indent="0" algn="ctr">
              <a:buNone/>
            </a:pPr>
            <a:r>
              <a:rPr lang="en-US" dirty="0"/>
              <a:t>Thomas C. Leonard</a:t>
            </a:r>
          </a:p>
        </p:txBody>
      </p:sp>
      <p:sp>
        <p:nvSpPr>
          <p:cNvPr id="4" name="Content Placeholder 3"/>
          <p:cNvSpPr>
            <a:spLocks noGrp="1"/>
          </p:cNvSpPr>
          <p:nvPr>
            <p:ph sz="half" idx="2"/>
          </p:nvPr>
        </p:nvSpPr>
        <p:spPr/>
        <p:txBody>
          <a:bodyPr>
            <a:normAutofit fontScale="85000" lnSpcReduction="20000"/>
          </a:bodyPr>
          <a:lstStyle/>
          <a:p>
            <a:r>
              <a:rPr lang="en-US" sz="3300" dirty="0">
                <a:solidFill>
                  <a:schemeClr val="tx2"/>
                </a:solidFill>
              </a:rPr>
              <a:t>RDA/PCC Core: </a:t>
            </a:r>
            <a:r>
              <a:rPr lang="en-US" sz="3300" i="1" dirty="0" smtClean="0">
                <a:solidFill>
                  <a:schemeClr val="tx2"/>
                </a:solidFill>
              </a:rPr>
              <a:t>… or</a:t>
            </a:r>
            <a:endParaRPr lang="en-US" sz="3300" dirty="0" smtClean="0">
              <a:solidFill>
                <a:schemeClr val="tx2"/>
              </a:solidFill>
            </a:endParaRPr>
          </a:p>
          <a:p>
            <a:pPr marL="457200" lvl="3" indent="0">
              <a:buNone/>
            </a:pPr>
            <a:r>
              <a:rPr lang="en-US" sz="2600" dirty="0" smtClean="0">
                <a:latin typeface="ALA BT Courier" panose="02070509030505020404" pitchFamily="50" charset="2"/>
              </a:rPr>
              <a:t>written </a:t>
            </a:r>
            <a:r>
              <a:rPr lang="en-US" sz="2600" dirty="0">
                <a:latin typeface="ALA BT Courier" panose="02070509030505020404" pitchFamily="50" charset="2"/>
              </a:rPr>
              <a:t>by Joseph C. Rowell, Harold L. </a:t>
            </a:r>
            <a:r>
              <a:rPr lang="en-US" sz="2600" dirty="0" smtClean="0">
                <a:latin typeface="ALA BT Courier" panose="02070509030505020404" pitchFamily="50" charset="2"/>
              </a:rPr>
              <a:t>Leupp</a:t>
            </a:r>
            <a:r>
              <a:rPr lang="en-US" sz="2600" dirty="0">
                <a:latin typeface="ALA BT Courier" panose="02070509030505020404" pitchFamily="50" charset="2"/>
              </a:rPr>
              <a:t>, Donald Coney, James E. Skipper, Richard M. </a:t>
            </a:r>
            <a:r>
              <a:rPr lang="en-US" sz="2600" dirty="0" smtClean="0">
                <a:latin typeface="ALA BT Courier" panose="02070509030505020404" pitchFamily="50" charset="2"/>
              </a:rPr>
              <a:t>Dougherty</a:t>
            </a:r>
            <a:r>
              <a:rPr lang="en-US" sz="2600" dirty="0">
                <a:latin typeface="ALA BT Courier" panose="02070509030505020404" pitchFamily="50" charset="2"/>
              </a:rPr>
              <a:t>, Joseph A. </a:t>
            </a:r>
            <a:r>
              <a:rPr lang="en-US" sz="2600" dirty="0" smtClean="0">
                <a:latin typeface="ALA BT Courier" panose="02070509030505020404" pitchFamily="50" charset="2"/>
              </a:rPr>
              <a:t>Rosenthal and </a:t>
            </a:r>
            <a:r>
              <a:rPr lang="en-US" sz="2600" dirty="0">
                <a:latin typeface="ALA BT Courier" panose="02070509030505020404" pitchFamily="50" charset="2"/>
              </a:rPr>
              <a:t>edited by </a:t>
            </a:r>
            <a:r>
              <a:rPr lang="en-US" sz="2600" dirty="0" smtClean="0">
                <a:latin typeface="ALA BT Courier" panose="02070509030505020404" pitchFamily="50" charset="2"/>
              </a:rPr>
              <a:t>Dorothy Gregor</a:t>
            </a:r>
            <a:r>
              <a:rPr lang="en-US" sz="2600" dirty="0">
                <a:latin typeface="ALA BT Courier" panose="02070509030505020404" pitchFamily="50" charset="2"/>
              </a:rPr>
              <a:t>, Peter Lyman, Gerald R. Lowell, Thomas C. Leonard.</a:t>
            </a:r>
          </a:p>
          <a:p>
            <a:pPr marL="400050" lvl="1" indent="0">
              <a:buNone/>
            </a:pPr>
            <a:r>
              <a:rPr lang="en-US" sz="3300" i="1" dirty="0">
                <a:solidFill>
                  <a:schemeClr val="tx2"/>
                </a:solidFill>
              </a:rPr>
              <a:t>or </a:t>
            </a:r>
            <a:r>
              <a:rPr lang="en-US" sz="3300" i="1" dirty="0" smtClean="0">
                <a:solidFill>
                  <a:schemeClr val="tx2"/>
                </a:solidFill>
              </a:rPr>
              <a:t>…</a:t>
            </a:r>
            <a:endParaRPr lang="en-US" sz="3300" i="1" dirty="0">
              <a:solidFill>
                <a:schemeClr val="tx2"/>
              </a:solidFill>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44</a:t>
            </a:fld>
            <a:endParaRPr lang="en-US" dirty="0"/>
          </a:p>
        </p:txBody>
      </p:sp>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09973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One Statement of Responsibility</a:t>
            </a:r>
            <a:br>
              <a:rPr lang="en-US" sz="4900" dirty="0">
                <a:solidFill>
                  <a:schemeClr val="tx2"/>
                </a:solidFill>
              </a:rPr>
            </a:br>
            <a:r>
              <a:rPr lang="en-US" sz="3800" dirty="0">
                <a:solidFill>
                  <a:schemeClr val="tx2"/>
                </a:solidFill>
              </a:rPr>
              <a:t>Different functions, more than three persons</a:t>
            </a:r>
            <a:endParaRPr lang="en-US" sz="3800" dirty="0"/>
          </a:p>
        </p:txBody>
      </p:sp>
      <p:sp>
        <p:nvSpPr>
          <p:cNvPr id="3" name="Content Placeholder 2"/>
          <p:cNvSpPr>
            <a:spLocks noGrp="1"/>
          </p:cNvSpPr>
          <p:nvPr>
            <p:ph sz="half" idx="1"/>
          </p:nvPr>
        </p:nvSpPr>
        <p:spPr/>
        <p:txBody>
          <a:bodyPr>
            <a:normAutofit fontScale="85000" lnSpcReduction="20000"/>
          </a:bodyPr>
          <a:lstStyle/>
          <a:p>
            <a:pPr marL="0" indent="0" algn="ctr">
              <a:buNone/>
            </a:pPr>
            <a:r>
              <a:rPr lang="en-US" i="1" dirty="0" smtClean="0"/>
              <a:t>written by</a:t>
            </a:r>
          </a:p>
          <a:p>
            <a:pPr marL="0" indent="0" algn="ctr">
              <a:buNone/>
            </a:pPr>
            <a:r>
              <a:rPr lang="en-US" dirty="0" smtClean="0"/>
              <a:t>Joseph </a:t>
            </a:r>
            <a:r>
              <a:rPr lang="en-US" dirty="0"/>
              <a:t>C. </a:t>
            </a:r>
            <a:r>
              <a:rPr lang="en-US" dirty="0" smtClean="0"/>
              <a:t>Rowell</a:t>
            </a:r>
          </a:p>
          <a:p>
            <a:pPr marL="0" indent="0" algn="ctr">
              <a:buNone/>
            </a:pPr>
            <a:r>
              <a:rPr lang="en-US" dirty="0" smtClean="0"/>
              <a:t>Harold </a:t>
            </a:r>
            <a:r>
              <a:rPr lang="en-US" dirty="0"/>
              <a:t>L. </a:t>
            </a:r>
            <a:r>
              <a:rPr lang="en-US" dirty="0" smtClean="0"/>
              <a:t>Leupp</a:t>
            </a:r>
          </a:p>
          <a:p>
            <a:pPr marL="0" indent="0" algn="ctr">
              <a:buNone/>
            </a:pPr>
            <a:r>
              <a:rPr lang="en-US" dirty="0" smtClean="0"/>
              <a:t>Donald Coney</a:t>
            </a:r>
          </a:p>
          <a:p>
            <a:pPr marL="0" indent="0" algn="ctr">
              <a:buNone/>
            </a:pPr>
            <a:r>
              <a:rPr lang="en-US" dirty="0" smtClean="0"/>
              <a:t>James </a:t>
            </a:r>
            <a:r>
              <a:rPr lang="en-US" dirty="0"/>
              <a:t>E. </a:t>
            </a:r>
            <a:r>
              <a:rPr lang="en-US" dirty="0" smtClean="0"/>
              <a:t>Skipper</a:t>
            </a:r>
          </a:p>
          <a:p>
            <a:pPr marL="0" indent="0" algn="ctr">
              <a:buNone/>
            </a:pPr>
            <a:r>
              <a:rPr lang="en-US" dirty="0" smtClean="0"/>
              <a:t>Richard </a:t>
            </a:r>
            <a:r>
              <a:rPr lang="en-US" dirty="0"/>
              <a:t>M. </a:t>
            </a:r>
            <a:r>
              <a:rPr lang="en-US" dirty="0" smtClean="0"/>
              <a:t>Dougherty</a:t>
            </a:r>
          </a:p>
          <a:p>
            <a:pPr marL="0" indent="0" algn="ctr">
              <a:buNone/>
            </a:pPr>
            <a:r>
              <a:rPr lang="en-US" dirty="0" smtClean="0"/>
              <a:t>Joseph </a:t>
            </a:r>
            <a:r>
              <a:rPr lang="en-US" dirty="0"/>
              <a:t>A. </a:t>
            </a:r>
            <a:r>
              <a:rPr lang="en-US" dirty="0" smtClean="0"/>
              <a:t>Rosenthal</a:t>
            </a:r>
          </a:p>
          <a:p>
            <a:pPr marL="0" indent="0" algn="ctr">
              <a:buNone/>
            </a:pPr>
            <a:r>
              <a:rPr lang="en-US" i="1" dirty="0"/>
              <a:t>and edited by</a:t>
            </a:r>
          </a:p>
          <a:p>
            <a:pPr marL="0" indent="0" algn="ctr">
              <a:buNone/>
            </a:pPr>
            <a:r>
              <a:rPr lang="en-US" dirty="0" smtClean="0"/>
              <a:t>Dorothy Gregor</a:t>
            </a:r>
          </a:p>
          <a:p>
            <a:pPr marL="0" indent="0" algn="ctr">
              <a:buNone/>
            </a:pPr>
            <a:r>
              <a:rPr lang="en-US" dirty="0"/>
              <a:t>Peter </a:t>
            </a:r>
            <a:r>
              <a:rPr lang="en-US" dirty="0" smtClean="0"/>
              <a:t>Lyman</a:t>
            </a:r>
          </a:p>
          <a:p>
            <a:pPr marL="0" indent="0" algn="ctr">
              <a:buNone/>
            </a:pPr>
            <a:r>
              <a:rPr lang="en-US" dirty="0"/>
              <a:t>Gerald R. </a:t>
            </a:r>
            <a:r>
              <a:rPr lang="en-US" dirty="0" smtClean="0"/>
              <a:t>Lowell</a:t>
            </a:r>
          </a:p>
          <a:p>
            <a:pPr marL="0" indent="0" algn="ctr">
              <a:buNone/>
            </a:pPr>
            <a:r>
              <a:rPr lang="en-US" dirty="0"/>
              <a:t>Thomas C. Leonard</a:t>
            </a:r>
          </a:p>
        </p:txBody>
      </p:sp>
      <p:sp>
        <p:nvSpPr>
          <p:cNvPr id="4" name="Content Placeholder 3"/>
          <p:cNvSpPr>
            <a:spLocks noGrp="1"/>
          </p:cNvSpPr>
          <p:nvPr>
            <p:ph sz="half" idx="2"/>
          </p:nvPr>
        </p:nvSpPr>
        <p:spPr/>
        <p:txBody>
          <a:bodyPr>
            <a:normAutofit fontScale="85000" lnSpcReduction="20000"/>
          </a:bodyPr>
          <a:lstStyle/>
          <a:p>
            <a:r>
              <a:rPr lang="en-US" sz="3300" dirty="0">
                <a:solidFill>
                  <a:schemeClr val="tx2"/>
                </a:solidFill>
              </a:rPr>
              <a:t>RDA/PCC Core: </a:t>
            </a:r>
            <a:r>
              <a:rPr lang="en-US" sz="3300" i="1" dirty="0" smtClean="0">
                <a:solidFill>
                  <a:schemeClr val="tx2"/>
                </a:solidFill>
              </a:rPr>
              <a:t>… or</a:t>
            </a:r>
          </a:p>
          <a:p>
            <a:pPr marL="457200" lvl="3" indent="0">
              <a:buNone/>
            </a:pPr>
            <a:r>
              <a:rPr lang="en-US" sz="2600" dirty="0">
                <a:latin typeface="ALA BT Courier" panose="02070509030505020404" pitchFamily="50" charset="2"/>
              </a:rPr>
              <a:t>written by Joseph C. Rowell, James E. </a:t>
            </a:r>
            <a:r>
              <a:rPr lang="en-US" sz="2600" dirty="0" smtClean="0">
                <a:latin typeface="ALA BT Courier" panose="02070509030505020404" pitchFamily="50" charset="2"/>
              </a:rPr>
              <a:t>Skipper </a:t>
            </a:r>
            <a:r>
              <a:rPr lang="en-US" sz="2600" dirty="0">
                <a:latin typeface="ALA BT Courier" panose="02070509030505020404" pitchFamily="50" charset="2"/>
              </a:rPr>
              <a:t>[and four others] and edited by Dorothy Gregor, Peter Lyman, Gerald R. Lowell, Thomas C. Leonard.</a:t>
            </a:r>
          </a:p>
          <a:p>
            <a:pPr marL="400050" lvl="1" indent="0">
              <a:buNone/>
            </a:pPr>
            <a:r>
              <a:rPr lang="en-US" sz="3300" i="1" dirty="0">
                <a:solidFill>
                  <a:schemeClr val="tx2"/>
                </a:solidFill>
              </a:rPr>
              <a:t>or </a:t>
            </a:r>
            <a:r>
              <a:rPr lang="en-US" sz="3300" i="1" dirty="0" smtClean="0">
                <a:solidFill>
                  <a:schemeClr val="tx2"/>
                </a:solidFill>
              </a:rPr>
              <a:t>…  etc.</a:t>
            </a:r>
            <a:endParaRPr lang="en-US" sz="3300" i="1" dirty="0">
              <a:solidFill>
                <a:schemeClr val="tx2"/>
              </a:solidFill>
            </a:endParaRPr>
          </a:p>
          <a:p>
            <a:r>
              <a:rPr lang="en-US" sz="3300" dirty="0" smtClean="0">
                <a:solidFill>
                  <a:schemeClr val="tx2"/>
                </a:solidFill>
              </a:rPr>
              <a:t>Many options are valid, but don’t be arbitrary</a:t>
            </a:r>
          </a:p>
        </p:txBody>
      </p:sp>
      <p:sp>
        <p:nvSpPr>
          <p:cNvPr id="5" name="Slide Number Placeholder 4"/>
          <p:cNvSpPr>
            <a:spLocks noGrp="1"/>
          </p:cNvSpPr>
          <p:nvPr>
            <p:ph type="sldNum" sz="quarter" idx="12"/>
          </p:nvPr>
        </p:nvSpPr>
        <p:spPr/>
        <p:txBody>
          <a:bodyPr/>
          <a:lstStyle/>
          <a:p>
            <a:fld id="{D58CA5BC-0915-4598-8AF6-3853EEF99DC2}" type="slidenum">
              <a:rPr lang="en-US" smtClean="0"/>
              <a:t>45</a:t>
            </a:fld>
            <a:endParaRPr lang="en-US" dirty="0"/>
          </a:p>
        </p:txBody>
      </p:sp>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421994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Statement of Responsibility</a:t>
            </a:r>
            <a:br>
              <a:rPr lang="en-US" dirty="0" smtClean="0">
                <a:solidFill>
                  <a:schemeClr val="tx2"/>
                </a:solidFill>
              </a:rPr>
            </a:br>
            <a:r>
              <a:rPr lang="en-US" dirty="0" smtClean="0">
                <a:solidFill>
                  <a:schemeClr val="tx2"/>
                </a:solidFill>
              </a:rPr>
              <a:t>Wrapping Up: what to do</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solidFill>
              </a:rPr>
              <a:t>How many statements are there?</a:t>
            </a:r>
          </a:p>
          <a:p>
            <a:pPr lvl="1"/>
            <a:r>
              <a:rPr lang="en-US" dirty="0" smtClean="0">
                <a:solidFill>
                  <a:schemeClr val="tx2"/>
                </a:solidFill>
              </a:rPr>
              <a:t>One statement: record it</a:t>
            </a:r>
          </a:p>
          <a:p>
            <a:pPr lvl="1"/>
            <a:r>
              <a:rPr lang="en-US" dirty="0" smtClean="0">
                <a:solidFill>
                  <a:schemeClr val="tx2"/>
                </a:solidFill>
              </a:rPr>
              <a:t>More than one statement: </a:t>
            </a:r>
            <a:r>
              <a:rPr lang="en-US" i="1" dirty="0" smtClean="0">
                <a:solidFill>
                  <a:schemeClr val="tx2"/>
                </a:solidFill>
              </a:rPr>
              <a:t>record at least one</a:t>
            </a:r>
          </a:p>
          <a:p>
            <a:r>
              <a:rPr lang="en-US" dirty="0" smtClean="0">
                <a:solidFill>
                  <a:schemeClr val="tx2"/>
                </a:solidFill>
              </a:rPr>
              <a:t>Each statement contains at least one function</a:t>
            </a:r>
          </a:p>
          <a:p>
            <a:r>
              <a:rPr lang="en-US" dirty="0" smtClean="0">
                <a:solidFill>
                  <a:schemeClr val="tx2"/>
                </a:solidFill>
              </a:rPr>
              <a:t>How many names are within each function?</a:t>
            </a:r>
          </a:p>
          <a:p>
            <a:pPr lvl="1"/>
            <a:r>
              <a:rPr lang="en-US" dirty="0" smtClean="0">
                <a:solidFill>
                  <a:schemeClr val="tx2"/>
                </a:solidFill>
              </a:rPr>
              <a:t>Three or fewer names: record all</a:t>
            </a:r>
          </a:p>
          <a:p>
            <a:pPr lvl="1"/>
            <a:r>
              <a:rPr lang="en-US" dirty="0" smtClean="0">
                <a:solidFill>
                  <a:schemeClr val="tx2"/>
                </a:solidFill>
              </a:rPr>
              <a:t>More than three names: </a:t>
            </a:r>
            <a:r>
              <a:rPr lang="en-US" i="1" dirty="0" smtClean="0">
                <a:solidFill>
                  <a:schemeClr val="tx2"/>
                </a:solidFill>
              </a:rPr>
              <a:t>record at least the first</a:t>
            </a:r>
          </a:p>
          <a:p>
            <a:r>
              <a:rPr lang="en-US" dirty="0" smtClean="0">
                <a:solidFill>
                  <a:schemeClr val="tx2"/>
                </a:solidFill>
              </a:rPr>
              <a:t>For any name, </a:t>
            </a:r>
            <a:r>
              <a:rPr lang="en-US" i="1" dirty="0" smtClean="0">
                <a:solidFill>
                  <a:schemeClr val="tx2"/>
                </a:solidFill>
              </a:rPr>
              <a:t>may record or omit honorifics, affiliations, etc.</a:t>
            </a:r>
            <a:endParaRPr lang="en-US" sz="2000" i="1" dirty="0" smtClean="0">
              <a:solidFill>
                <a:schemeClr val="tx2"/>
              </a:solidFill>
            </a:endParaRPr>
          </a:p>
          <a:p>
            <a:r>
              <a:rPr lang="en-US" sz="2200" i="1" dirty="0" smtClean="0">
                <a:solidFill>
                  <a:schemeClr val="tx2"/>
                </a:solidFill>
              </a:rPr>
              <a:t>In italics: </a:t>
            </a:r>
            <a:r>
              <a:rPr lang="en-US" sz="2200" dirty="0" smtClean="0">
                <a:solidFill>
                  <a:schemeClr val="tx2"/>
                </a:solidFill>
              </a:rPr>
              <a:t>change from AACR2</a:t>
            </a:r>
          </a:p>
        </p:txBody>
      </p:sp>
      <p:sp>
        <p:nvSpPr>
          <p:cNvPr id="4" name="Slide Number Placeholder 3"/>
          <p:cNvSpPr>
            <a:spLocks noGrp="1"/>
          </p:cNvSpPr>
          <p:nvPr>
            <p:ph type="sldNum" sz="quarter" idx="12"/>
          </p:nvPr>
        </p:nvSpPr>
        <p:spPr/>
        <p:txBody>
          <a:bodyPr/>
          <a:lstStyle/>
          <a:p>
            <a:fld id="{D58CA5BC-0915-4598-8AF6-3853EEF99DC2}" type="slidenum">
              <a:rPr lang="en-US" smtClean="0"/>
              <a:t>46</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3678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Statement of Responsibility:</a:t>
            </a:r>
            <a:br>
              <a:rPr lang="en-US" dirty="0" smtClean="0">
                <a:solidFill>
                  <a:schemeClr val="tx2"/>
                </a:solidFill>
              </a:rPr>
            </a:br>
            <a:r>
              <a:rPr lang="en-US" dirty="0" smtClean="0">
                <a:solidFill>
                  <a:schemeClr val="tx2"/>
                </a:solidFill>
              </a:rPr>
              <a:t>Noun Phrases – </a:t>
            </a:r>
            <a:r>
              <a:rPr lang="en-US" sz="4000" dirty="0" smtClean="0">
                <a:solidFill>
                  <a:schemeClr val="tx2"/>
                </a:solidFill>
                <a:hlinkClick r:id="rId3"/>
              </a:rPr>
              <a:t>RDA 2.4.1.8</a:t>
            </a:r>
            <a:endParaRPr lang="en-US" sz="4000" dirty="0">
              <a:solidFill>
                <a:schemeClr val="tx2"/>
              </a:solidFill>
            </a:endParaRPr>
          </a:p>
        </p:txBody>
      </p:sp>
      <p:sp>
        <p:nvSpPr>
          <p:cNvPr id="3" name="Text Placeholder 2"/>
          <p:cNvSpPr>
            <a:spLocks noGrp="1"/>
          </p:cNvSpPr>
          <p:nvPr>
            <p:ph type="body" idx="1"/>
          </p:nvPr>
        </p:nvSpPr>
        <p:spPr>
          <a:xfrm>
            <a:off x="457200" y="2373313"/>
            <a:ext cx="4040188" cy="639762"/>
          </a:xfrm>
        </p:spPr>
        <p:txBody>
          <a:bodyPr/>
          <a:lstStyle/>
          <a:p>
            <a:pPr algn="ctr"/>
            <a:r>
              <a:rPr lang="en-US" dirty="0" smtClean="0">
                <a:solidFill>
                  <a:schemeClr val="tx2"/>
                </a:solidFill>
              </a:rPr>
              <a:t>AACR2</a:t>
            </a:r>
            <a:endParaRPr lang="en-US" dirty="0">
              <a:solidFill>
                <a:schemeClr val="tx2"/>
              </a:solidFill>
            </a:endParaRPr>
          </a:p>
        </p:txBody>
      </p:sp>
      <p:sp>
        <p:nvSpPr>
          <p:cNvPr id="4" name="Content Placeholder 3"/>
          <p:cNvSpPr>
            <a:spLocks noGrp="1"/>
          </p:cNvSpPr>
          <p:nvPr>
            <p:ph sz="half" idx="2"/>
          </p:nvPr>
        </p:nvSpPr>
        <p:spPr>
          <a:xfrm>
            <a:off x="457200" y="3013075"/>
            <a:ext cx="4040188" cy="3082925"/>
          </a:xfrm>
        </p:spPr>
        <p:txBody>
          <a:bodyPr>
            <a:normAutofit/>
          </a:bodyPr>
          <a:lstStyle/>
          <a:p>
            <a:pPr marL="0" indent="0">
              <a:buNone/>
            </a:pPr>
            <a:r>
              <a:rPr lang="en-US" sz="2000" dirty="0" smtClean="0">
                <a:latin typeface="ALA BT Courier" pitchFamily="50" charset="2"/>
              </a:rPr>
              <a:t>245 10 $a Characters from Dickens : $b dramatised adaptations / $c by Barry Campbell.</a:t>
            </a:r>
          </a:p>
          <a:p>
            <a:pPr marL="0" indent="0">
              <a:buNone/>
            </a:pPr>
            <a:endParaRPr lang="en-US" sz="2000" dirty="0">
              <a:latin typeface="ALA BT Courier" pitchFamily="50" charset="2"/>
            </a:endParaRPr>
          </a:p>
          <a:p>
            <a:pPr marL="0" indent="0">
              <a:buNone/>
            </a:pPr>
            <a:endParaRPr lang="en-US" sz="2000" dirty="0" smtClean="0">
              <a:latin typeface="ALA BT Courier" pitchFamily="50" charset="2"/>
            </a:endParaRPr>
          </a:p>
          <a:p>
            <a:pPr marL="0" indent="0">
              <a:buNone/>
            </a:pPr>
            <a:r>
              <a:rPr lang="en-US" sz="2000" dirty="0" smtClean="0">
                <a:latin typeface="ALA BT Courier" pitchFamily="50" charset="2"/>
              </a:rPr>
              <a:t>245 10 $a Roman Britain / $c research and text by Colin Barham.</a:t>
            </a:r>
            <a:endParaRPr lang="en-US" sz="2000" dirty="0">
              <a:latin typeface="ALA BT Courier" pitchFamily="50" charset="2"/>
            </a:endParaRPr>
          </a:p>
        </p:txBody>
      </p:sp>
      <p:sp>
        <p:nvSpPr>
          <p:cNvPr id="5" name="Text Placeholder 4"/>
          <p:cNvSpPr>
            <a:spLocks noGrp="1"/>
          </p:cNvSpPr>
          <p:nvPr>
            <p:ph type="body" sz="quarter" idx="3"/>
          </p:nvPr>
        </p:nvSpPr>
        <p:spPr>
          <a:xfrm>
            <a:off x="4645025" y="2373313"/>
            <a:ext cx="4041775" cy="639762"/>
          </a:xfrm>
        </p:spPr>
        <p:txBody>
          <a:bodyPr/>
          <a:lstStyle/>
          <a:p>
            <a:pPr algn="ctr"/>
            <a:r>
              <a:rPr lang="en-US" dirty="0" smtClean="0">
                <a:solidFill>
                  <a:schemeClr val="tx2"/>
                </a:solidFill>
              </a:rPr>
              <a:t>RDA</a:t>
            </a:r>
            <a:endParaRPr lang="en-US" dirty="0">
              <a:solidFill>
                <a:schemeClr val="tx2"/>
              </a:solidFill>
            </a:endParaRPr>
          </a:p>
        </p:txBody>
      </p:sp>
      <p:sp>
        <p:nvSpPr>
          <p:cNvPr id="6" name="Content Placeholder 5"/>
          <p:cNvSpPr>
            <a:spLocks noGrp="1"/>
          </p:cNvSpPr>
          <p:nvPr>
            <p:ph sz="quarter" idx="4"/>
          </p:nvPr>
        </p:nvSpPr>
        <p:spPr>
          <a:xfrm>
            <a:off x="4645025" y="3013075"/>
            <a:ext cx="4041775" cy="3082925"/>
          </a:xfrm>
        </p:spPr>
        <p:txBody>
          <a:bodyPr>
            <a:normAutofit/>
          </a:bodyPr>
          <a:lstStyle/>
          <a:p>
            <a:pPr marL="0" indent="0">
              <a:buNone/>
            </a:pPr>
            <a:r>
              <a:rPr lang="en-US" sz="2000" dirty="0" smtClean="0">
                <a:latin typeface="ALA BT Courier" pitchFamily="50" charset="2"/>
              </a:rPr>
              <a:t>245 10 Characters from Dickens </a:t>
            </a:r>
            <a:r>
              <a:rPr lang="en-US" sz="2000" dirty="0" smtClean="0">
                <a:solidFill>
                  <a:srgbClr val="FF0000"/>
                </a:solidFill>
                <a:latin typeface="ALA BT Courier" pitchFamily="50" charset="2"/>
              </a:rPr>
              <a:t>/ $c dramatised adaptations by Barry Campbell</a:t>
            </a:r>
            <a:r>
              <a:rPr lang="en-US" sz="2000" dirty="0" smtClean="0">
                <a:latin typeface="ALA BT Courier" pitchFamily="50" charset="2"/>
              </a:rPr>
              <a:t>.</a:t>
            </a:r>
          </a:p>
          <a:p>
            <a:pPr marL="0" indent="0">
              <a:buNone/>
            </a:pPr>
            <a:endParaRPr lang="en-US" sz="2000" dirty="0">
              <a:latin typeface="ALA BT Courier" pitchFamily="50" charset="2"/>
            </a:endParaRPr>
          </a:p>
          <a:p>
            <a:pPr marL="0" indent="0">
              <a:buNone/>
            </a:pPr>
            <a:endParaRPr lang="en-US" sz="2000" dirty="0">
              <a:latin typeface="ALA BT Courier" pitchFamily="50" charset="2"/>
            </a:endParaRPr>
          </a:p>
          <a:p>
            <a:pPr marL="0" indent="0">
              <a:buNone/>
            </a:pPr>
            <a:r>
              <a:rPr lang="en-US" sz="2000" dirty="0">
                <a:latin typeface="ALA BT Courier" pitchFamily="50" charset="2"/>
              </a:rPr>
              <a:t>245 10 $a Roman Britain / $c research and text by Colin Barham</a:t>
            </a:r>
            <a:r>
              <a:rPr lang="en-US" sz="2000" dirty="0" smtClean="0">
                <a:latin typeface="ALA BT Courier" pitchFamily="50" charset="2"/>
              </a:rPr>
              <a:t>.</a:t>
            </a:r>
            <a:endParaRPr lang="en-US" sz="2000" dirty="0">
              <a:latin typeface="ALA BT Courier" pitchFamily="50" charset="2"/>
            </a:endParaRPr>
          </a:p>
        </p:txBody>
      </p:sp>
      <p:sp>
        <p:nvSpPr>
          <p:cNvPr id="7" name="Slide Number Placeholder 6"/>
          <p:cNvSpPr>
            <a:spLocks noGrp="1"/>
          </p:cNvSpPr>
          <p:nvPr>
            <p:ph type="sldNum" sz="quarter" idx="12"/>
          </p:nvPr>
        </p:nvSpPr>
        <p:spPr/>
        <p:txBody>
          <a:bodyPr/>
          <a:lstStyle/>
          <a:p>
            <a:fld id="{D58CA5BC-0915-4598-8AF6-3853EEF99DC2}" type="slidenum">
              <a:rPr lang="en-US" smtClean="0"/>
              <a:t>47</a:t>
            </a:fld>
            <a:endParaRPr lang="en-US" dirty="0"/>
          </a:p>
        </p:txBody>
      </p:sp>
      <p:grpSp>
        <p:nvGrpSpPr>
          <p:cNvPr id="8" name="Group 7"/>
          <p:cNvGrpSpPr/>
          <p:nvPr/>
        </p:nvGrpSpPr>
        <p:grpSpPr>
          <a:xfrm>
            <a:off x="182880" y="6309360"/>
            <a:ext cx="2133586" cy="461665"/>
            <a:chOff x="304814" y="6208067"/>
            <a:chExt cx="2133586" cy="461665"/>
          </a:xfrm>
        </p:grpSpPr>
        <p:pic>
          <p:nvPicPr>
            <p:cNvPr id="9"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
        <p:nvSpPr>
          <p:cNvPr id="12" name="Rectangle 11"/>
          <p:cNvSpPr/>
          <p:nvPr/>
        </p:nvSpPr>
        <p:spPr>
          <a:xfrm>
            <a:off x="457200" y="1600200"/>
            <a:ext cx="8229600" cy="914400"/>
          </a:xfrm>
          <a:prstGeom prst="rect">
            <a:avLst/>
          </a:prstGeom>
        </p:spPr>
        <p:txBody>
          <a:bodyPr wrap="square">
            <a:normAutofit fontScale="92500" lnSpcReduction="10000"/>
          </a:bodyPr>
          <a:lstStyle/>
          <a:p>
            <a:pPr marL="285750" indent="-285750">
              <a:buFont typeface="Arial" panose="020B0604020202020204" pitchFamily="34" charset="0"/>
              <a:buChar char="•"/>
            </a:pPr>
            <a:r>
              <a:rPr lang="en-US" sz="3200" dirty="0" smtClean="0">
                <a:solidFill>
                  <a:schemeClr val="tx2"/>
                </a:solidFill>
              </a:rPr>
              <a:t>Always record as part of statement of responsibility</a:t>
            </a:r>
            <a:endParaRPr lang="en-US" sz="3200" dirty="0">
              <a:solidFill>
                <a:schemeClr val="tx2"/>
              </a:solidFill>
            </a:endParaRPr>
          </a:p>
        </p:txBody>
      </p:sp>
    </p:spTree>
    <p:extLst>
      <p:ext uri="{BB962C8B-B14F-4D97-AF65-F5344CB8AC3E}">
        <p14:creationId xmlns:p14="http://schemas.microsoft.com/office/powerpoint/2010/main" val="8419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5" grpId="0" build="p"/>
      <p:bldP spid="6"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05000"/>
            <a:ext cx="8229600" cy="2324100"/>
          </a:xfrm>
        </p:spPr>
        <p:txBody>
          <a:bodyPr>
            <a:noAutofit/>
          </a:bodyPr>
          <a:lstStyle/>
          <a:p>
            <a:r>
              <a:rPr lang="en-US" sz="8000" dirty="0" smtClean="0">
                <a:solidFill>
                  <a:schemeClr val="tx2"/>
                </a:solidFill>
              </a:rPr>
              <a:t>Exercises</a:t>
            </a:r>
            <a:br>
              <a:rPr lang="en-US" sz="8000" dirty="0" smtClean="0">
                <a:solidFill>
                  <a:schemeClr val="tx2"/>
                </a:solidFill>
              </a:rPr>
            </a:br>
            <a:r>
              <a:rPr lang="en-US" sz="4000" dirty="0" smtClean="0">
                <a:solidFill>
                  <a:schemeClr val="tx2"/>
                </a:solidFill>
              </a:rPr>
              <a:t>on title and statement of responsibility</a:t>
            </a:r>
            <a:endParaRPr lang="en-US" sz="40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48</a:t>
            </a:fld>
            <a:endParaRPr lang="en-US" dirty="0"/>
          </a:p>
        </p:txBody>
      </p:sp>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639383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A</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solidFill>
                  <a:schemeClr val="tx2"/>
                </a:solidFill>
              </a:rPr>
              <a:t>C – acceptable in copy</a:t>
            </a:r>
          </a:p>
          <a:p>
            <a:pPr marL="400050" lvl="1" indent="0">
              <a:buNone/>
            </a:pPr>
            <a:r>
              <a:rPr lang="en-US" dirty="0" smtClean="0">
                <a:solidFill>
                  <a:schemeClr val="tx2"/>
                </a:solidFill>
              </a:rPr>
              <a:t>Why? “Take what you see” on the source (LC-PCC PS 1.7.1 First Alternative)</a:t>
            </a:r>
          </a:p>
          <a:p>
            <a:pPr marL="514350" indent="-514350">
              <a:buFont typeface="+mj-lt"/>
              <a:buAutoNum type="arabicPeriod"/>
            </a:pPr>
            <a:r>
              <a:rPr lang="en-US" dirty="0" smtClean="0">
                <a:solidFill>
                  <a:schemeClr val="tx2"/>
                </a:solidFill>
              </a:rPr>
              <a:t>O – preferred</a:t>
            </a:r>
          </a:p>
          <a:p>
            <a:pPr marL="400050" lvl="1" indent="0">
              <a:buNone/>
            </a:pPr>
            <a:r>
              <a:rPr lang="en-US" dirty="0" smtClean="0">
                <a:solidFill>
                  <a:schemeClr val="tx2"/>
                </a:solidFill>
              </a:rPr>
              <a:t>Why? Appendix A capitalization (RDA 1.7.2)</a:t>
            </a:r>
          </a:p>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Capitalization is </a:t>
            </a:r>
            <a:r>
              <a:rPr lang="en-US" dirty="0">
                <a:solidFill>
                  <a:schemeClr val="tx2"/>
                </a:solidFill>
              </a:rPr>
              <a:t>not according to any </a:t>
            </a:r>
            <a:r>
              <a:rPr lang="en-US" dirty="0" smtClean="0">
                <a:solidFill>
                  <a:schemeClr val="tx2"/>
                </a:solidFill>
              </a:rPr>
              <a:t>standard, also not as it appears on the source</a:t>
            </a:r>
          </a:p>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Other title information is PCC Core</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49</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20297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A walk through the RDA Toolkit</a:t>
            </a:r>
            <a:br>
              <a:rPr lang="en-US" sz="4900" dirty="0" smtClean="0">
                <a:solidFill>
                  <a:schemeClr val="tx2"/>
                </a:solidFill>
              </a:rPr>
            </a:br>
            <a:r>
              <a:rPr lang="en-US" sz="3300" dirty="0" smtClean="0">
                <a:solidFill>
                  <a:schemeClr val="tx2"/>
                </a:solidFill>
              </a:rPr>
              <a:t>some patterns in the structure</a:t>
            </a:r>
            <a:endParaRPr lang="en-US" sz="3300" dirty="0">
              <a:solidFill>
                <a:schemeClr val="tx2"/>
              </a:solidFill>
            </a:endParaRPr>
          </a:p>
        </p:txBody>
      </p:sp>
      <p:sp>
        <p:nvSpPr>
          <p:cNvPr id="3" name="Content Placeholder 2"/>
          <p:cNvSpPr>
            <a:spLocks noGrp="1"/>
          </p:cNvSpPr>
          <p:nvPr>
            <p:ph idx="1"/>
          </p:nvPr>
        </p:nvSpPr>
        <p:spPr>
          <a:xfrm>
            <a:off x="457200" y="1600200"/>
            <a:ext cx="8229600" cy="4709160"/>
          </a:xfrm>
        </p:spPr>
        <p:txBody>
          <a:bodyPr>
            <a:normAutofit lnSpcReduction="10000"/>
          </a:bodyPr>
          <a:lstStyle/>
          <a:p>
            <a:r>
              <a:rPr lang="en-US" dirty="0" smtClean="0">
                <a:solidFill>
                  <a:schemeClr val="tx2"/>
                </a:solidFill>
              </a:rPr>
              <a:t>Sections</a:t>
            </a:r>
          </a:p>
          <a:p>
            <a:pPr lvl="1"/>
            <a:r>
              <a:rPr lang="en-US" dirty="0" smtClean="0">
                <a:solidFill>
                  <a:schemeClr val="tx2"/>
                </a:solidFill>
              </a:rPr>
              <a:t>begin with “general guidelines” chapter</a:t>
            </a:r>
          </a:p>
          <a:p>
            <a:pPr lvl="1"/>
            <a:r>
              <a:rPr lang="en-US" dirty="0" smtClean="0">
                <a:solidFill>
                  <a:schemeClr val="tx2"/>
                </a:solidFill>
              </a:rPr>
              <a:t>followed by chapters on elements to which the general guidelines apply</a:t>
            </a:r>
          </a:p>
          <a:p>
            <a:r>
              <a:rPr lang="en-US" dirty="0" smtClean="0">
                <a:solidFill>
                  <a:schemeClr val="tx2"/>
                </a:solidFill>
              </a:rPr>
              <a:t>Chapters</a:t>
            </a:r>
          </a:p>
          <a:p>
            <a:pPr lvl="1"/>
            <a:r>
              <a:rPr lang="en-US" dirty="0" smtClean="0">
                <a:solidFill>
                  <a:schemeClr val="tx2"/>
                </a:solidFill>
              </a:rPr>
              <a:t>most begin with “scope” or “purpose and scope” subchapter</a:t>
            </a:r>
          </a:p>
          <a:p>
            <a:pPr lvl="1"/>
            <a:r>
              <a:rPr lang="en-US" dirty="0" smtClean="0">
                <a:solidFill>
                  <a:schemeClr val="tx2"/>
                </a:solidFill>
              </a:rPr>
              <a:t>plus one or more additional general subchapters</a:t>
            </a:r>
          </a:p>
          <a:p>
            <a:pPr lvl="1"/>
            <a:r>
              <a:rPr lang="en-US" dirty="0" smtClean="0">
                <a:solidFill>
                  <a:schemeClr val="tx2"/>
                </a:solidFill>
              </a:rPr>
              <a:t>followed by subchapters on specific elements or categories of elements</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5</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52385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B</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solidFill>
                  <a:schemeClr val="tx2"/>
                </a:solidFill>
              </a:rPr>
              <a:t>O or C – acceptable in original or copy</a:t>
            </a:r>
          </a:p>
          <a:p>
            <a:pPr marL="514350" indent="-514350">
              <a:buFont typeface="+mj-lt"/>
              <a:buAutoNum type="arabicPeriod"/>
            </a:pPr>
            <a:r>
              <a:rPr lang="en-US" dirty="0" smtClean="0">
                <a:solidFill>
                  <a:schemeClr val="tx2"/>
                </a:solidFill>
              </a:rPr>
              <a:t>O </a:t>
            </a:r>
            <a:r>
              <a:rPr lang="en-US" dirty="0">
                <a:solidFill>
                  <a:schemeClr val="tx2"/>
                </a:solidFill>
              </a:rPr>
              <a:t>or C – acceptable in original or copy</a:t>
            </a:r>
            <a:endParaRPr lang="en-US" dirty="0" smtClean="0">
              <a:solidFill>
                <a:schemeClr val="tx2"/>
              </a:solidFill>
            </a:endParaRPr>
          </a:p>
          <a:p>
            <a:pPr marL="400050" lvl="1" indent="0">
              <a:buNone/>
            </a:pPr>
            <a:r>
              <a:rPr lang="en-US" dirty="0" smtClean="0">
                <a:solidFill>
                  <a:schemeClr val="tx2"/>
                </a:solidFill>
              </a:rPr>
              <a:t>Why? OK to either record or omit affiliations              (UCB PS 2.4.1.4)</a:t>
            </a:r>
          </a:p>
          <a:p>
            <a:pPr marL="514350" indent="-514350">
              <a:buFont typeface="+mj-lt"/>
              <a:buAutoNum type="arabicPeriod"/>
            </a:pPr>
            <a:r>
              <a:rPr lang="en-US" dirty="0" smtClean="0">
                <a:solidFill>
                  <a:schemeClr val="tx2"/>
                </a:solidFill>
              </a:rPr>
              <a:t>C – acceptable in copy</a:t>
            </a:r>
          </a:p>
          <a:p>
            <a:pPr marL="400050" lvl="1" indent="0">
              <a:buNone/>
            </a:pPr>
            <a:r>
              <a:rPr lang="en-US" dirty="0" smtClean="0">
                <a:solidFill>
                  <a:schemeClr val="tx2"/>
                </a:solidFill>
              </a:rPr>
              <a:t>Why? Only first statement recorded is required          (RDA 2.4.2.3)</a:t>
            </a:r>
          </a:p>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Must give preference to statement identifying creator, or first statement (RDA 2.4.2.3)</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50</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73464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C</a:t>
            </a:r>
            <a:endParaRPr lang="en-US" sz="4000" dirty="0">
              <a:solidFill>
                <a:schemeClr val="tx2"/>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May not supply other title information for books (RDA 2.3.4.1)</a:t>
            </a:r>
          </a:p>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Transcribe punctuation as it appears in preferred source (RDA 1.7.3)</a:t>
            </a:r>
          </a:p>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Apply cataloger’s judgment re. what is title and what is statement of responsibility</a:t>
            </a:r>
          </a:p>
        </p:txBody>
      </p:sp>
      <p:sp>
        <p:nvSpPr>
          <p:cNvPr id="4" name="Slide Number Placeholder 3"/>
          <p:cNvSpPr>
            <a:spLocks noGrp="1"/>
          </p:cNvSpPr>
          <p:nvPr>
            <p:ph type="sldNum" sz="quarter" idx="12"/>
          </p:nvPr>
        </p:nvSpPr>
        <p:spPr/>
        <p:txBody>
          <a:bodyPr/>
          <a:lstStyle/>
          <a:p>
            <a:fld id="{D58CA5BC-0915-4598-8AF6-3853EEF99DC2}" type="slidenum">
              <a:rPr lang="en-US" smtClean="0"/>
              <a:t>51</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5558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C cont’d</a:t>
            </a:r>
            <a:endParaRPr lang="en-US" sz="4000" dirty="0">
              <a:solidFill>
                <a:schemeClr val="tx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a:solidFill>
                  <a:schemeClr val="tx2"/>
                </a:solidFill>
              </a:rPr>
              <a:t>O or C – acceptable in original or copy</a:t>
            </a:r>
            <a:endParaRPr lang="en-US" dirty="0" smtClean="0">
              <a:solidFill>
                <a:schemeClr val="tx2"/>
              </a:solidFill>
            </a:endParaRPr>
          </a:p>
          <a:p>
            <a:pPr marL="400050" lvl="1" indent="0">
              <a:buNone/>
            </a:pPr>
            <a:r>
              <a:rPr lang="en-US" dirty="0" smtClean="0">
                <a:solidFill>
                  <a:schemeClr val="tx2"/>
                </a:solidFill>
              </a:rPr>
              <a:t>Why? Apply cataloger’s judgment re. what is title proper and what is other title information</a:t>
            </a:r>
            <a:endParaRPr lang="en-US" dirty="0">
              <a:solidFill>
                <a:schemeClr val="tx2"/>
              </a:solidFill>
            </a:endParaRPr>
          </a:p>
          <a:p>
            <a:pPr marL="514350" indent="-514350">
              <a:buFont typeface="+mj-lt"/>
              <a:buAutoNum type="arabicPeriod" startAt="4"/>
            </a:pPr>
            <a:r>
              <a:rPr lang="en-US" dirty="0" smtClean="0">
                <a:solidFill>
                  <a:schemeClr val="tx2"/>
                </a:solidFill>
              </a:rPr>
              <a:t>X – incorrect</a:t>
            </a:r>
          </a:p>
          <a:p>
            <a:pPr marL="400050" lvl="1" indent="0">
              <a:buNone/>
            </a:pPr>
            <a:r>
              <a:rPr lang="en-US" dirty="0" smtClean="0">
                <a:solidFill>
                  <a:schemeClr val="tx2"/>
                </a:solidFill>
              </a:rPr>
              <a:t>Why? Publisher’s name is not part of statement of responsibility</a:t>
            </a:r>
            <a:endParaRPr lang="en-US" dirty="0">
              <a:solidFill>
                <a:schemeClr val="tx2"/>
              </a:solidFill>
            </a:endParaRPr>
          </a:p>
          <a:p>
            <a:pPr marL="514350" indent="-514350">
              <a:buFont typeface="+mj-lt"/>
              <a:buAutoNum type="arabicPeriod" startAt="4"/>
            </a:pPr>
            <a:r>
              <a:rPr lang="en-US" dirty="0">
                <a:solidFill>
                  <a:schemeClr val="tx2"/>
                </a:solidFill>
              </a:rPr>
              <a:t>O or C – acceptable in original or copy</a:t>
            </a:r>
            <a:endParaRPr lang="en-US" dirty="0" smtClean="0">
              <a:solidFill>
                <a:schemeClr val="tx2"/>
              </a:solidFill>
            </a:endParaRPr>
          </a:p>
          <a:p>
            <a:pPr marL="400050" lvl="1" indent="0">
              <a:buNone/>
            </a:pPr>
            <a:r>
              <a:rPr lang="en-US" dirty="0" smtClean="0">
                <a:solidFill>
                  <a:schemeClr val="tx2"/>
                </a:solidFill>
              </a:rPr>
              <a:t>Why? see #4 above</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52</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407275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D – Title</a:t>
            </a:r>
            <a:endParaRPr lang="en-US" sz="4000" dirty="0">
              <a:solidFill>
                <a:schemeClr val="tx2"/>
              </a:solidFill>
            </a:endParaRP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Other </a:t>
            </a:r>
            <a:r>
              <a:rPr lang="en-US" dirty="0">
                <a:solidFill>
                  <a:schemeClr val="tx2"/>
                </a:solidFill>
              </a:rPr>
              <a:t>title </a:t>
            </a:r>
            <a:r>
              <a:rPr lang="en-US" dirty="0" smtClean="0">
                <a:solidFill>
                  <a:schemeClr val="tx2"/>
                </a:solidFill>
              </a:rPr>
              <a:t>information is </a:t>
            </a:r>
            <a:r>
              <a:rPr lang="en-US" dirty="0">
                <a:solidFill>
                  <a:schemeClr val="tx2"/>
                </a:solidFill>
              </a:rPr>
              <a:t>PCC Core</a:t>
            </a:r>
            <a:endParaRPr lang="en-US" dirty="0" smtClean="0">
              <a:solidFill>
                <a:schemeClr val="tx2"/>
              </a:solidFill>
            </a:endParaRPr>
          </a:p>
          <a:p>
            <a:pPr marL="514350" indent="-514350">
              <a:buFont typeface="+mj-lt"/>
              <a:buAutoNum type="arabicPeriod"/>
            </a:pPr>
            <a:r>
              <a:rPr lang="en-US" dirty="0" smtClean="0">
                <a:solidFill>
                  <a:schemeClr val="tx2"/>
                </a:solidFill>
              </a:rPr>
              <a:t>O – preferred</a:t>
            </a:r>
          </a:p>
          <a:p>
            <a:pPr marL="400050" lvl="1" indent="0">
              <a:buNone/>
            </a:pPr>
            <a:r>
              <a:rPr lang="en-US" dirty="0" smtClean="0">
                <a:solidFill>
                  <a:schemeClr val="tx2"/>
                </a:solidFill>
              </a:rPr>
              <a:t>Why? Cataloger’s judgment + RDA glossary definition of title proper</a:t>
            </a:r>
          </a:p>
          <a:p>
            <a:pPr marL="514350" indent="-514350">
              <a:buFont typeface="+mj-lt"/>
              <a:buAutoNum type="arabicPeriod"/>
            </a:pPr>
            <a:r>
              <a:rPr lang="en-US" dirty="0" smtClean="0">
                <a:solidFill>
                  <a:schemeClr val="tx2"/>
                </a:solidFill>
              </a:rPr>
              <a:t>C – acceptable in copy</a:t>
            </a:r>
          </a:p>
          <a:p>
            <a:pPr marL="400050" lvl="1" indent="0">
              <a:buNone/>
            </a:pPr>
            <a:r>
              <a:rPr lang="en-US" dirty="0" smtClean="0">
                <a:solidFill>
                  <a:schemeClr val="tx2"/>
                </a:solidFill>
              </a:rPr>
              <a:t>Why? Cataloger’s judgment: typography, subject words</a:t>
            </a:r>
          </a:p>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Other title information is PCC Core</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53</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4262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D – Statement of responsibility</a:t>
            </a:r>
            <a:endParaRPr lang="en-US" sz="4000" dirty="0">
              <a:solidFill>
                <a:schemeClr val="tx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May not omit names from s.o.r. naming three or fewer persons etc. (RDA 2.4.1.5)</a:t>
            </a:r>
          </a:p>
          <a:p>
            <a:pPr marL="514350" indent="-514350">
              <a:buFont typeface="+mj-lt"/>
              <a:buAutoNum type="arabicPeriod" startAt="5"/>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same as #5 above</a:t>
            </a:r>
          </a:p>
          <a:p>
            <a:pPr marL="514350" indent="-514350">
              <a:buFont typeface="+mj-lt"/>
              <a:buAutoNum type="arabicPeriod" startAt="5"/>
            </a:pPr>
            <a:r>
              <a:rPr lang="en-US" dirty="0" smtClean="0">
                <a:solidFill>
                  <a:schemeClr val="tx2"/>
                </a:solidFill>
              </a:rPr>
              <a:t>C – acceptable in copy</a:t>
            </a:r>
          </a:p>
          <a:p>
            <a:pPr marL="400050" lvl="1" indent="0">
              <a:buNone/>
            </a:pPr>
            <a:r>
              <a:rPr lang="en-US" dirty="0" smtClean="0">
                <a:solidFill>
                  <a:schemeClr val="tx2"/>
                </a:solidFill>
              </a:rPr>
              <a:t>Why? Valid, correct transcription BUT the result is unintelligible</a:t>
            </a:r>
          </a:p>
        </p:txBody>
      </p:sp>
      <p:sp>
        <p:nvSpPr>
          <p:cNvPr id="4" name="Slide Number Placeholder 3"/>
          <p:cNvSpPr>
            <a:spLocks noGrp="1"/>
          </p:cNvSpPr>
          <p:nvPr>
            <p:ph type="sldNum" sz="quarter" idx="12"/>
          </p:nvPr>
        </p:nvSpPr>
        <p:spPr/>
        <p:txBody>
          <a:bodyPr/>
          <a:lstStyle/>
          <a:p>
            <a:fld id="{D58CA5BC-0915-4598-8AF6-3853EEF99DC2}" type="slidenum">
              <a:rPr lang="en-US" smtClean="0"/>
              <a:t>54</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7406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D – Statement of resp. cont’d</a:t>
            </a:r>
            <a:endParaRPr lang="en-US" sz="4000" dirty="0">
              <a:solidFill>
                <a:schemeClr val="tx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8"/>
            </a:pPr>
            <a:r>
              <a:rPr lang="en-US" dirty="0">
                <a:solidFill>
                  <a:schemeClr val="tx2"/>
                </a:solidFill>
              </a:rPr>
              <a:t>O – preferred</a:t>
            </a:r>
            <a:endParaRPr lang="en-US" dirty="0" smtClean="0">
              <a:solidFill>
                <a:schemeClr val="tx2"/>
              </a:solidFill>
            </a:endParaRPr>
          </a:p>
          <a:p>
            <a:pPr marL="400050" lvl="1" indent="0">
              <a:buNone/>
            </a:pPr>
            <a:r>
              <a:rPr lang="en-US" dirty="0" smtClean="0">
                <a:solidFill>
                  <a:schemeClr val="tx2"/>
                </a:solidFill>
              </a:rPr>
              <a:t>Why? OK to omit affiliations </a:t>
            </a:r>
            <a:r>
              <a:rPr lang="en-US" dirty="0">
                <a:solidFill>
                  <a:schemeClr val="tx2"/>
                </a:solidFill>
              </a:rPr>
              <a:t>(UCB PS 2.4.1.4</a:t>
            </a:r>
            <a:r>
              <a:rPr lang="en-US" dirty="0" smtClean="0">
                <a:solidFill>
                  <a:schemeClr val="tx2"/>
                </a:solidFill>
              </a:rPr>
              <a:t>); result is more intelligible than #7</a:t>
            </a:r>
          </a:p>
          <a:p>
            <a:pPr marL="514350" indent="-514350">
              <a:buFont typeface="+mj-lt"/>
              <a:buAutoNum type="arabicPeriod" startAt="8"/>
            </a:pPr>
            <a:r>
              <a:rPr lang="en-US" dirty="0" smtClean="0">
                <a:solidFill>
                  <a:schemeClr val="tx2"/>
                </a:solidFill>
              </a:rPr>
              <a:t>X – incorrect</a:t>
            </a:r>
          </a:p>
          <a:p>
            <a:pPr marL="400050" lvl="1" indent="0">
              <a:buNone/>
            </a:pPr>
            <a:r>
              <a:rPr lang="en-US" dirty="0" smtClean="0">
                <a:solidFill>
                  <a:schemeClr val="tx2"/>
                </a:solidFill>
              </a:rPr>
              <a:t>Why? Statement of responsibility includes words indicating function (RDA 2.4.1.1)</a:t>
            </a:r>
          </a:p>
          <a:p>
            <a:pPr marL="514350" indent="-514350">
              <a:buFont typeface="+mj-lt"/>
              <a:buAutoNum type="arabicPeriod" startAt="8"/>
            </a:pPr>
            <a:r>
              <a:rPr lang="en-US" dirty="0" smtClean="0">
                <a:solidFill>
                  <a:schemeClr val="tx2"/>
                </a:solidFill>
              </a:rPr>
              <a:t> </a:t>
            </a: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same as #9 above</a:t>
            </a:r>
          </a:p>
        </p:txBody>
      </p:sp>
      <p:sp>
        <p:nvSpPr>
          <p:cNvPr id="4" name="Slide Number Placeholder 3"/>
          <p:cNvSpPr>
            <a:spLocks noGrp="1"/>
          </p:cNvSpPr>
          <p:nvPr>
            <p:ph type="sldNum" sz="quarter" idx="12"/>
          </p:nvPr>
        </p:nvSpPr>
        <p:spPr/>
        <p:txBody>
          <a:bodyPr/>
          <a:lstStyle/>
          <a:p>
            <a:fld id="{D58CA5BC-0915-4598-8AF6-3853EEF99DC2}" type="slidenum">
              <a:rPr lang="en-US" smtClean="0"/>
              <a:t>55</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3368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Edition Statement</a:t>
            </a:r>
            <a:br>
              <a:rPr lang="en-US" sz="4900" dirty="0" smtClean="0">
                <a:solidFill>
                  <a:schemeClr val="tx2"/>
                </a:solidFill>
              </a:rPr>
            </a:br>
            <a:r>
              <a:rPr lang="en-US" sz="4000" dirty="0" smtClean="0">
                <a:solidFill>
                  <a:schemeClr val="tx2"/>
                </a:solidFill>
                <a:hlinkClick r:id="rId3"/>
              </a:rPr>
              <a:t>RDA 2.5</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solidFill>
              </a:rPr>
              <a:t>PCC Core: Edition and Named Revision of an Edition</a:t>
            </a:r>
            <a:endParaRPr lang="en-US" dirty="0">
              <a:solidFill>
                <a:schemeClr val="tx2"/>
              </a:solidFill>
            </a:endParaRPr>
          </a:p>
          <a:p>
            <a:r>
              <a:rPr lang="en-US" dirty="0" smtClean="0">
                <a:solidFill>
                  <a:schemeClr val="tx2"/>
                </a:solidFill>
              </a:rPr>
              <a:t>Sources of information: square brackets needed only when info taken from outside the resource (2.5.2.2, 2.5.6.2)</a:t>
            </a:r>
          </a:p>
          <a:p>
            <a:r>
              <a:rPr lang="en-US" dirty="0" smtClean="0">
                <a:solidFill>
                  <a:schemeClr val="tx2"/>
                </a:solidFill>
              </a:rPr>
              <a:t>Transcribe statement as it appears in source of information </a:t>
            </a:r>
            <a:r>
              <a:rPr lang="en-US" dirty="0">
                <a:solidFill>
                  <a:schemeClr val="tx2"/>
                </a:solidFill>
              </a:rPr>
              <a:t>(</a:t>
            </a:r>
            <a:r>
              <a:rPr lang="en-US" dirty="0" smtClean="0">
                <a:solidFill>
                  <a:schemeClr val="tx2"/>
                </a:solidFill>
              </a:rPr>
              <a:t>2.5.1.4)</a:t>
            </a:r>
          </a:p>
          <a:p>
            <a:r>
              <a:rPr lang="en-US" dirty="0" smtClean="0">
                <a:solidFill>
                  <a:schemeClr val="tx2"/>
                </a:solidFill>
              </a:rPr>
              <a:t>May supply edition statement when none appears (RDA 2.5.1.4 Optional Addition); OCLC recommends to avoid automated merges</a:t>
            </a:r>
          </a:p>
          <a:p>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56</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5145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Edition Statement</a:t>
            </a:r>
            <a:br>
              <a:rPr lang="en-US" sz="4900" dirty="0" smtClean="0">
                <a:solidFill>
                  <a:schemeClr val="tx2"/>
                </a:solidFill>
              </a:rPr>
            </a:br>
            <a:r>
              <a:rPr lang="en-US" sz="4000" dirty="0" smtClean="0">
                <a:solidFill>
                  <a:schemeClr val="tx2"/>
                </a:solidFill>
                <a:hlinkClick r:id="rId3"/>
              </a:rPr>
              <a:t>RDA 2.5</a:t>
            </a:r>
            <a:endParaRPr lang="en-US" sz="4000"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Source of information has: </a:t>
            </a:r>
            <a:r>
              <a:rPr lang="en-US" i="1" dirty="0" smtClean="0"/>
              <a:t>Second edition</a:t>
            </a:r>
          </a:p>
          <a:p>
            <a:r>
              <a:rPr lang="en-US" dirty="0" smtClean="0">
                <a:solidFill>
                  <a:schemeClr val="tx2"/>
                </a:solidFill>
              </a:rPr>
              <a:t>AACR2:</a:t>
            </a:r>
            <a:r>
              <a:rPr lang="en-US" sz="2800" dirty="0" smtClean="0">
                <a:latin typeface="ALA BT Courier" pitchFamily="50" charset="2"/>
              </a:rPr>
              <a:t> 2nd ed.</a:t>
            </a:r>
          </a:p>
          <a:p>
            <a:r>
              <a:rPr lang="en-US" dirty="0" smtClean="0">
                <a:solidFill>
                  <a:schemeClr val="tx2"/>
                </a:solidFill>
              </a:rPr>
              <a:t>RDA:</a:t>
            </a:r>
            <a:r>
              <a:rPr lang="en-US" sz="2800" dirty="0" smtClean="0">
                <a:latin typeface="ALA BT Courier" pitchFamily="50" charset="2"/>
              </a:rPr>
              <a:t> Second edition.</a:t>
            </a:r>
          </a:p>
          <a:p>
            <a:pPr marL="0" indent="0">
              <a:buNone/>
            </a:pPr>
            <a:endParaRPr lang="en-US" dirty="0" smtClean="0"/>
          </a:p>
          <a:p>
            <a:r>
              <a:rPr lang="en-US" dirty="0" smtClean="0">
                <a:solidFill>
                  <a:schemeClr val="tx2"/>
                </a:solidFill>
              </a:rPr>
              <a:t>Source of information has: </a:t>
            </a:r>
            <a:r>
              <a:rPr lang="en-US" i="1" dirty="0" smtClean="0"/>
              <a:t>Nouvelle </a:t>
            </a:r>
            <a:r>
              <a:rPr lang="en-US" i="1" dirty="0" smtClean="0">
                <a:cs typeface="Courier New"/>
              </a:rPr>
              <a:t>é</a:t>
            </a:r>
            <a:r>
              <a:rPr lang="en-US" i="1" dirty="0" smtClean="0"/>
              <a:t>dition</a:t>
            </a:r>
            <a:endParaRPr lang="en-US" i="1" dirty="0" smtClean="0">
              <a:solidFill>
                <a:schemeClr val="tx2"/>
              </a:solidFill>
            </a:endParaRPr>
          </a:p>
          <a:p>
            <a:r>
              <a:rPr lang="en-US" dirty="0" smtClean="0">
                <a:solidFill>
                  <a:schemeClr val="tx2"/>
                </a:solidFill>
              </a:rPr>
              <a:t>AACR2:</a:t>
            </a:r>
            <a:r>
              <a:rPr lang="en-US" sz="2800" dirty="0">
                <a:latin typeface="ALA BT Courier" pitchFamily="50" charset="2"/>
              </a:rPr>
              <a:t> </a:t>
            </a:r>
            <a:r>
              <a:rPr lang="en-US" sz="2800" dirty="0" smtClean="0">
                <a:latin typeface="ALA BT Courier" pitchFamily="50" charset="2"/>
              </a:rPr>
              <a:t>Nouv. </a:t>
            </a:r>
            <a:r>
              <a:rPr lang="en-US" sz="2800" b="1" dirty="0" smtClean="0">
                <a:latin typeface="Courier New"/>
                <a:cs typeface="Courier New"/>
              </a:rPr>
              <a:t>é</a:t>
            </a:r>
            <a:r>
              <a:rPr lang="en-US" sz="2800" dirty="0" smtClean="0">
                <a:latin typeface="ALA BT Courier" pitchFamily="50" charset="2"/>
              </a:rPr>
              <a:t>d.</a:t>
            </a:r>
            <a:endParaRPr lang="en-US" sz="2800" dirty="0" smtClean="0">
              <a:solidFill>
                <a:schemeClr val="tx2"/>
              </a:solidFill>
              <a:latin typeface="ALA BT Courier" pitchFamily="50" charset="2"/>
            </a:endParaRPr>
          </a:p>
          <a:p>
            <a:r>
              <a:rPr lang="en-US" dirty="0" smtClean="0">
                <a:solidFill>
                  <a:schemeClr val="tx2"/>
                </a:solidFill>
              </a:rPr>
              <a:t>RDA:</a:t>
            </a:r>
            <a:r>
              <a:rPr lang="en-US" sz="2800" dirty="0">
                <a:latin typeface="ALA BT Courier" pitchFamily="50" charset="2"/>
              </a:rPr>
              <a:t> </a:t>
            </a:r>
            <a:r>
              <a:rPr lang="en-US" sz="2800" dirty="0" smtClean="0">
                <a:latin typeface="ALA BT Courier" pitchFamily="50" charset="2"/>
              </a:rPr>
              <a:t>Nouvelle </a:t>
            </a:r>
            <a:r>
              <a:rPr lang="en-US" sz="2800" b="1" dirty="0" smtClean="0">
                <a:latin typeface="Courier New"/>
                <a:cs typeface="Courier New"/>
              </a:rPr>
              <a:t>é</a:t>
            </a:r>
            <a:r>
              <a:rPr lang="en-US" sz="2800" dirty="0" smtClean="0">
                <a:latin typeface="ALA BT Courier" pitchFamily="50" charset="2"/>
              </a:rPr>
              <a:t>dition.</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57</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5522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2"/>
                </a:solidFill>
              </a:rPr>
              <a:t>Edition Statement</a:t>
            </a:r>
            <a:br>
              <a:rPr lang="en-US" sz="4900" dirty="0">
                <a:solidFill>
                  <a:schemeClr val="tx2"/>
                </a:solidFill>
              </a:rPr>
            </a:br>
            <a:r>
              <a:rPr lang="en-US" sz="4000" dirty="0">
                <a:solidFill>
                  <a:schemeClr val="tx2"/>
                </a:solidFill>
                <a:hlinkClick r:id="rId3"/>
              </a:rPr>
              <a:t>RDA 2.5</a:t>
            </a:r>
            <a:endParaRPr lang="en-US" sz="4000"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Source of information has: </a:t>
            </a:r>
            <a:r>
              <a:rPr lang="en-US" i="1" dirty="0" smtClean="0"/>
              <a:t>Version IV</a:t>
            </a:r>
          </a:p>
          <a:p>
            <a:r>
              <a:rPr lang="en-US" dirty="0" smtClean="0">
                <a:solidFill>
                  <a:schemeClr val="tx2"/>
                </a:solidFill>
              </a:rPr>
              <a:t>AACR2:</a:t>
            </a:r>
            <a:r>
              <a:rPr lang="en-US" sz="2800" dirty="0" smtClean="0">
                <a:latin typeface="ALA BT Courier" pitchFamily="50" charset="2"/>
              </a:rPr>
              <a:t> Version 4.</a:t>
            </a:r>
          </a:p>
          <a:p>
            <a:r>
              <a:rPr lang="en-US" dirty="0" smtClean="0">
                <a:solidFill>
                  <a:schemeClr val="tx2"/>
                </a:solidFill>
              </a:rPr>
              <a:t>RDA:</a:t>
            </a:r>
            <a:r>
              <a:rPr lang="en-US" sz="2800" dirty="0" smtClean="0">
                <a:latin typeface="ALA BT Courier" pitchFamily="50" charset="2"/>
              </a:rPr>
              <a:t> Version IV.</a:t>
            </a:r>
          </a:p>
          <a:p>
            <a:pPr marL="0" indent="0">
              <a:buNone/>
            </a:pPr>
            <a:endParaRPr lang="en-US" dirty="0" smtClean="0"/>
          </a:p>
          <a:p>
            <a:r>
              <a:rPr lang="en-US" dirty="0" smtClean="0">
                <a:solidFill>
                  <a:schemeClr val="tx2"/>
                </a:solidFill>
              </a:rPr>
              <a:t>Source of information has: </a:t>
            </a:r>
            <a:r>
              <a:rPr lang="en-US" i="1" dirty="0" smtClean="0"/>
              <a:t>6. Aufl.</a:t>
            </a:r>
            <a:endParaRPr lang="en-US" i="1" dirty="0" smtClean="0">
              <a:solidFill>
                <a:schemeClr val="tx2"/>
              </a:solidFill>
            </a:endParaRPr>
          </a:p>
          <a:p>
            <a:r>
              <a:rPr lang="en-US" dirty="0" smtClean="0">
                <a:solidFill>
                  <a:schemeClr val="tx2"/>
                </a:solidFill>
              </a:rPr>
              <a:t>AACR2:</a:t>
            </a:r>
            <a:r>
              <a:rPr lang="en-US" sz="2800" dirty="0">
                <a:latin typeface="ALA BT Courier" pitchFamily="50" charset="2"/>
              </a:rPr>
              <a:t> </a:t>
            </a:r>
            <a:r>
              <a:rPr lang="en-US" sz="2800" dirty="0" smtClean="0">
                <a:latin typeface="ALA BT Courier" pitchFamily="50" charset="2"/>
              </a:rPr>
              <a:t>6. Aufl.</a:t>
            </a:r>
            <a:endParaRPr lang="en-US" sz="2800" dirty="0" smtClean="0">
              <a:solidFill>
                <a:schemeClr val="tx2"/>
              </a:solidFill>
              <a:latin typeface="ALA BT Courier" pitchFamily="50" charset="2"/>
            </a:endParaRPr>
          </a:p>
          <a:p>
            <a:r>
              <a:rPr lang="en-US" dirty="0" smtClean="0">
                <a:solidFill>
                  <a:schemeClr val="tx2"/>
                </a:solidFill>
              </a:rPr>
              <a:t>RDA:</a:t>
            </a:r>
            <a:r>
              <a:rPr lang="en-US" sz="2800" dirty="0">
                <a:latin typeface="ALA BT Courier" pitchFamily="50" charset="2"/>
              </a:rPr>
              <a:t> 6. Aufl.</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58</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7296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r>
              <a:rPr lang="en-US" dirty="0" smtClean="0">
                <a:solidFill>
                  <a:schemeClr val="tx2"/>
                </a:solidFill>
              </a:rPr>
              <a:t>Production, Publication, Distribution, Manufacture Statements; Copyright Date</a:t>
            </a:r>
            <a:br>
              <a:rPr lang="en-US" dirty="0" smtClean="0">
                <a:solidFill>
                  <a:schemeClr val="tx2"/>
                </a:solidFill>
              </a:rPr>
            </a:br>
            <a:r>
              <a:rPr lang="en-US" sz="3600" dirty="0" smtClean="0">
                <a:solidFill>
                  <a:schemeClr val="tx2"/>
                </a:solidFill>
              </a:rPr>
              <a:t>RDA 2.7 through 2.11</a:t>
            </a:r>
            <a:endParaRPr lang="en-US" sz="3600" dirty="0">
              <a:solidFill>
                <a:schemeClr val="tx2"/>
              </a:solidFill>
            </a:endParaRPr>
          </a:p>
        </p:txBody>
      </p:sp>
      <p:sp>
        <p:nvSpPr>
          <p:cNvPr id="3" name="Content Placeholder 2"/>
          <p:cNvSpPr>
            <a:spLocks noGrp="1"/>
          </p:cNvSpPr>
          <p:nvPr>
            <p:ph idx="1"/>
          </p:nvPr>
        </p:nvSpPr>
        <p:spPr>
          <a:xfrm>
            <a:off x="457200" y="2971800"/>
            <a:ext cx="8229600" cy="3154363"/>
          </a:xfrm>
        </p:spPr>
        <p:txBody>
          <a:bodyPr>
            <a:normAutofit lnSpcReduction="10000"/>
          </a:bodyPr>
          <a:lstStyle/>
          <a:p>
            <a:r>
              <a:rPr lang="en-US" dirty="0" smtClean="0">
                <a:solidFill>
                  <a:schemeClr val="tx2"/>
                </a:solidFill>
              </a:rPr>
              <a:t>New(ish) MARC field: 264</a:t>
            </a:r>
          </a:p>
          <a:p>
            <a:r>
              <a:rPr lang="en-US" dirty="0" smtClean="0">
                <a:solidFill>
                  <a:schemeClr val="tx2"/>
                </a:solidFill>
              </a:rPr>
              <a:t>Type of statement shown by 2nd indicator</a:t>
            </a:r>
          </a:p>
          <a:p>
            <a:r>
              <a:rPr lang="en-US" dirty="0" smtClean="0">
                <a:solidFill>
                  <a:schemeClr val="tx2"/>
                </a:solidFill>
              </a:rPr>
              <a:t>1st indicator used with repeating 264 when info changes for later volumes (MVMs)</a:t>
            </a:r>
          </a:p>
          <a:p>
            <a:r>
              <a:rPr lang="en-US" dirty="0" smtClean="0">
                <a:solidFill>
                  <a:schemeClr val="tx2"/>
                </a:solidFill>
              </a:rPr>
              <a:t>260 still exists; not recommended for use with RDA because 2nd indicator is not defined</a:t>
            </a:r>
          </a:p>
        </p:txBody>
      </p:sp>
      <p:sp>
        <p:nvSpPr>
          <p:cNvPr id="4" name="Slide Number Placeholder 3"/>
          <p:cNvSpPr>
            <a:spLocks noGrp="1"/>
          </p:cNvSpPr>
          <p:nvPr>
            <p:ph type="sldNum" sz="quarter" idx="12"/>
          </p:nvPr>
        </p:nvSpPr>
        <p:spPr/>
        <p:txBody>
          <a:bodyPr/>
          <a:lstStyle/>
          <a:p>
            <a:fld id="{D58CA5BC-0915-4598-8AF6-3853EEF99DC2}" type="slidenum">
              <a:rPr lang="en-US" smtClean="0"/>
              <a:t>59</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59034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A walk through the RDA Toolkit</a:t>
            </a:r>
            <a:br>
              <a:rPr lang="en-US" sz="4900" dirty="0" smtClean="0">
                <a:solidFill>
                  <a:schemeClr val="tx2"/>
                </a:solidFill>
              </a:rPr>
            </a:br>
            <a:r>
              <a:rPr lang="en-US" sz="3300" dirty="0" smtClean="0">
                <a:solidFill>
                  <a:schemeClr val="tx2"/>
                </a:solidFill>
              </a:rPr>
              <a:t>some patterns in the structure cont’d</a:t>
            </a:r>
            <a:endParaRPr lang="en-US" sz="3300" dirty="0">
              <a:solidFill>
                <a:schemeClr val="tx2"/>
              </a:solidFill>
            </a:endParaRPr>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r>
              <a:rPr lang="en-US" dirty="0" smtClean="0">
                <a:solidFill>
                  <a:schemeClr val="tx2"/>
                </a:solidFill>
              </a:rPr>
              <a:t>Subchapters on specific elements </a:t>
            </a:r>
            <a:r>
              <a:rPr lang="en-US" sz="2800" dirty="0" smtClean="0">
                <a:solidFill>
                  <a:schemeClr val="tx2"/>
                </a:solidFill>
              </a:rPr>
              <a:t>(or categories of elements)</a:t>
            </a:r>
          </a:p>
          <a:p>
            <a:pPr lvl="1"/>
            <a:r>
              <a:rPr lang="en-US" dirty="0" smtClean="0">
                <a:solidFill>
                  <a:schemeClr val="tx2"/>
                </a:solidFill>
              </a:rPr>
              <a:t>most begin with “basic instructions” applicable to the elements</a:t>
            </a:r>
          </a:p>
          <a:p>
            <a:r>
              <a:rPr lang="en-US" dirty="0" smtClean="0">
                <a:solidFill>
                  <a:schemeClr val="tx2"/>
                </a:solidFill>
              </a:rPr>
              <a:t>Instructions</a:t>
            </a:r>
            <a:endParaRPr lang="en-US" dirty="0">
              <a:solidFill>
                <a:schemeClr val="tx2"/>
              </a:solidFill>
            </a:endParaRPr>
          </a:p>
          <a:p>
            <a:pPr lvl="1"/>
            <a:r>
              <a:rPr lang="en-US" dirty="0" smtClean="0">
                <a:solidFill>
                  <a:schemeClr val="tx2"/>
                </a:solidFill>
              </a:rPr>
              <a:t>may include examples (on yellow background), exceptions, optional additions or omissions, </a:t>
            </a:r>
            <a:r>
              <a:rPr lang="en-US" dirty="0">
                <a:solidFill>
                  <a:schemeClr val="tx2"/>
                </a:solidFill>
              </a:rPr>
              <a:t>and/or </a:t>
            </a:r>
            <a:r>
              <a:rPr lang="en-US" dirty="0" smtClean="0">
                <a:solidFill>
                  <a:schemeClr val="tx2"/>
                </a:solidFill>
              </a:rPr>
              <a:t>alternatives  (all with a vertical </a:t>
            </a:r>
            <a:r>
              <a:rPr lang="en-US" dirty="0">
                <a:solidFill>
                  <a:schemeClr val="tx2"/>
                </a:solidFill>
              </a:rPr>
              <a:t>green bar</a:t>
            </a:r>
            <a:r>
              <a:rPr lang="en-US" dirty="0" smtClean="0">
                <a:solidFill>
                  <a:schemeClr val="tx2"/>
                </a:solidFill>
              </a:rPr>
              <a:t>)</a:t>
            </a:r>
          </a:p>
          <a:p>
            <a:pPr lvl="1"/>
            <a:r>
              <a:rPr lang="en-US" u="sng" dirty="0" smtClean="0">
                <a:solidFill>
                  <a:schemeClr val="tx2"/>
                </a:solidFill>
              </a:rPr>
              <a:t>Keep reading</a:t>
            </a:r>
            <a:r>
              <a:rPr lang="en-US" dirty="0" smtClean="0">
                <a:solidFill>
                  <a:schemeClr val="tx2"/>
                </a:solidFill>
              </a:rPr>
              <a:t>; the end of the instruction is at the title for the next instruction</a:t>
            </a:r>
          </a:p>
          <a:p>
            <a:pPr lvl="1"/>
            <a:r>
              <a:rPr lang="en-US" i="1" dirty="0">
                <a:solidFill>
                  <a:schemeClr val="tx2"/>
                </a:solidFill>
              </a:rPr>
              <a:t>Indented </a:t>
            </a:r>
            <a:r>
              <a:rPr lang="en-US" i="1" dirty="0" smtClean="0">
                <a:solidFill>
                  <a:schemeClr val="tx2"/>
                </a:solidFill>
              </a:rPr>
              <a:t>italicized</a:t>
            </a:r>
            <a:r>
              <a:rPr lang="en-US" dirty="0" smtClean="0">
                <a:solidFill>
                  <a:schemeClr val="tx2"/>
                </a:solidFill>
              </a:rPr>
              <a:t> “</a:t>
            </a:r>
            <a:r>
              <a:rPr lang="en-US" i="1" dirty="0" smtClean="0">
                <a:solidFill>
                  <a:schemeClr val="tx2"/>
                </a:solidFill>
              </a:rPr>
              <a:t>if</a:t>
            </a:r>
            <a:r>
              <a:rPr lang="en-US" dirty="0" smtClean="0">
                <a:solidFill>
                  <a:schemeClr val="tx2"/>
                </a:solidFill>
              </a:rPr>
              <a:t>”s</a:t>
            </a:r>
            <a:r>
              <a:rPr lang="en-US" dirty="0">
                <a:solidFill>
                  <a:schemeClr val="tx2"/>
                </a:solidFill>
              </a:rPr>
              <a:t> </a:t>
            </a:r>
            <a:r>
              <a:rPr lang="en-US" dirty="0" smtClean="0">
                <a:solidFill>
                  <a:schemeClr val="tx2"/>
                </a:solidFill>
              </a:rPr>
              <a:t>are </a:t>
            </a:r>
            <a:r>
              <a:rPr lang="en-US" dirty="0">
                <a:solidFill>
                  <a:schemeClr val="tx2"/>
                </a:solidFill>
              </a:rPr>
              <a:t>not subordinate</a:t>
            </a:r>
            <a:r>
              <a:rPr lang="en-US" dirty="0" smtClean="0">
                <a:solidFill>
                  <a:schemeClr val="tx2"/>
                </a:solidFill>
              </a:rPr>
              <a:t>!</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6</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53184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264 2nd Indicator</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0 = Production Statement (</a:t>
            </a:r>
            <a:r>
              <a:rPr lang="en-US" dirty="0" smtClean="0">
                <a:solidFill>
                  <a:schemeClr val="tx2"/>
                </a:solidFill>
                <a:hlinkClick r:id="rId3"/>
              </a:rPr>
              <a:t>RDA 2.7</a:t>
            </a:r>
            <a:r>
              <a:rPr lang="en-US" dirty="0" smtClean="0">
                <a:solidFill>
                  <a:schemeClr val="tx2"/>
                </a:solidFill>
              </a:rPr>
              <a:t>) </a:t>
            </a:r>
            <a:r>
              <a:rPr lang="en-US" sz="2800" i="1" dirty="0" smtClean="0">
                <a:solidFill>
                  <a:schemeClr val="tx2"/>
                </a:solidFill>
              </a:rPr>
              <a:t>– for unpublished resources only</a:t>
            </a:r>
          </a:p>
          <a:p>
            <a:r>
              <a:rPr lang="en-US" dirty="0" smtClean="0">
                <a:solidFill>
                  <a:schemeClr val="tx2"/>
                </a:solidFill>
              </a:rPr>
              <a:t>1 = Publication Statement (</a:t>
            </a:r>
            <a:r>
              <a:rPr lang="en-US" dirty="0" smtClean="0">
                <a:solidFill>
                  <a:schemeClr val="tx2"/>
                </a:solidFill>
                <a:hlinkClick r:id="rId4"/>
              </a:rPr>
              <a:t>RDA 2.8</a:t>
            </a:r>
            <a:r>
              <a:rPr lang="en-US" dirty="0" smtClean="0">
                <a:solidFill>
                  <a:schemeClr val="tx2"/>
                </a:solidFill>
              </a:rPr>
              <a:t>)</a:t>
            </a:r>
          </a:p>
          <a:p>
            <a:r>
              <a:rPr lang="en-US" dirty="0" smtClean="0">
                <a:solidFill>
                  <a:schemeClr val="tx2"/>
                </a:solidFill>
              </a:rPr>
              <a:t>2 = Distribution Statement (</a:t>
            </a:r>
            <a:r>
              <a:rPr lang="en-US" dirty="0" smtClean="0">
                <a:solidFill>
                  <a:schemeClr val="tx2"/>
                </a:solidFill>
                <a:hlinkClick r:id="rId5"/>
              </a:rPr>
              <a:t>RDA 2.9</a:t>
            </a:r>
            <a:r>
              <a:rPr lang="en-US" dirty="0" smtClean="0">
                <a:solidFill>
                  <a:schemeClr val="tx2"/>
                </a:solidFill>
              </a:rPr>
              <a:t>)</a:t>
            </a:r>
          </a:p>
          <a:p>
            <a:r>
              <a:rPr lang="en-US" dirty="0" smtClean="0">
                <a:solidFill>
                  <a:schemeClr val="tx2"/>
                </a:solidFill>
              </a:rPr>
              <a:t>3 = Manufacture Statement (</a:t>
            </a:r>
            <a:r>
              <a:rPr lang="en-US" dirty="0" smtClean="0">
                <a:solidFill>
                  <a:schemeClr val="tx2"/>
                </a:solidFill>
                <a:hlinkClick r:id="rId6"/>
              </a:rPr>
              <a:t>RDA 2.10</a:t>
            </a:r>
            <a:r>
              <a:rPr lang="en-US" dirty="0" smtClean="0">
                <a:solidFill>
                  <a:schemeClr val="tx2"/>
                </a:solidFill>
              </a:rPr>
              <a:t>)</a:t>
            </a:r>
          </a:p>
          <a:p>
            <a:r>
              <a:rPr lang="en-US" dirty="0" smtClean="0">
                <a:solidFill>
                  <a:schemeClr val="tx2"/>
                </a:solidFill>
              </a:rPr>
              <a:t>4 = Copyright Date (</a:t>
            </a:r>
            <a:r>
              <a:rPr lang="en-US" dirty="0" smtClean="0">
                <a:solidFill>
                  <a:schemeClr val="tx2"/>
                </a:solidFill>
                <a:hlinkClick r:id="rId7"/>
              </a:rPr>
              <a:t>RDA 2.11</a:t>
            </a:r>
            <a:r>
              <a:rPr lang="en-US" dirty="0" smtClean="0">
                <a:solidFill>
                  <a:schemeClr val="tx2"/>
                </a:solidFill>
              </a:rPr>
              <a:t>)</a:t>
            </a:r>
            <a:r>
              <a:rPr lang="en-US" dirty="0">
                <a:solidFill>
                  <a:schemeClr val="tx2"/>
                </a:solidFill>
              </a:rPr>
              <a:t> </a:t>
            </a:r>
            <a:r>
              <a:rPr lang="en-US" sz="2800" i="1" dirty="0">
                <a:solidFill>
                  <a:schemeClr val="tx2"/>
                </a:solidFill>
              </a:rPr>
              <a:t>– </a:t>
            </a:r>
            <a:r>
              <a:rPr lang="en-US" sz="2800" i="1" dirty="0" smtClean="0">
                <a:solidFill>
                  <a:schemeClr val="tx2"/>
                </a:solidFill>
              </a:rPr>
              <a:t>also includes phonogram date</a:t>
            </a:r>
            <a:r>
              <a:rPr lang="en-US" i="1" dirty="0" smtClean="0">
                <a:solidFill>
                  <a:schemeClr val="tx2"/>
                </a:solidFill>
              </a:rPr>
              <a:t> </a:t>
            </a:r>
            <a:r>
              <a:rPr lang="en-US" dirty="0" smtClean="0">
                <a:solidFill>
                  <a:schemeClr val="tx2"/>
                </a:solidFill>
              </a:rPr>
              <a:t>℗</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60</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1931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264: General Changes from AACR2</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Distinguishing among publication, distribution, manufacture, and copyright and recording them in separate fields (if at all)</a:t>
            </a:r>
          </a:p>
          <a:p>
            <a:r>
              <a:rPr lang="en-US" dirty="0" smtClean="0">
                <a:solidFill>
                  <a:schemeClr val="tx2"/>
                </a:solidFill>
              </a:rPr>
              <a:t>Wider range of sources of information</a:t>
            </a:r>
          </a:p>
          <a:p>
            <a:r>
              <a:rPr lang="en-US" dirty="0" smtClean="0">
                <a:solidFill>
                  <a:schemeClr val="tx2"/>
                </a:solidFill>
              </a:rPr>
              <a:t>Only one place and one name are required; others are optional</a:t>
            </a:r>
          </a:p>
          <a:p>
            <a:r>
              <a:rPr lang="en-US" dirty="0" smtClean="0">
                <a:solidFill>
                  <a:schemeClr val="tx2"/>
                </a:solidFill>
              </a:rPr>
              <a:t>more…</a:t>
            </a:r>
          </a:p>
        </p:txBody>
      </p:sp>
      <p:sp>
        <p:nvSpPr>
          <p:cNvPr id="4" name="Slide Number Placeholder 3"/>
          <p:cNvSpPr>
            <a:spLocks noGrp="1"/>
          </p:cNvSpPr>
          <p:nvPr>
            <p:ph type="sldNum" sz="quarter" idx="12"/>
          </p:nvPr>
        </p:nvSpPr>
        <p:spPr/>
        <p:txBody>
          <a:bodyPr/>
          <a:lstStyle/>
          <a:p>
            <a:fld id="{D58CA5BC-0915-4598-8AF6-3853EEF99DC2}" type="slidenum">
              <a:rPr lang="en-US" smtClean="0"/>
              <a:t>61</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75474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264: General Changes from AACR2</a:t>
            </a:r>
            <a:endParaRPr lang="en-US" dirty="0">
              <a:solidFill>
                <a:schemeClr val="tx2"/>
              </a:solidFill>
            </a:endParaRPr>
          </a:p>
        </p:txBody>
      </p:sp>
      <p:sp>
        <p:nvSpPr>
          <p:cNvPr id="3" name="Content Placeholder 2"/>
          <p:cNvSpPr>
            <a:spLocks noGrp="1"/>
          </p:cNvSpPr>
          <p:nvPr>
            <p:ph idx="1"/>
          </p:nvPr>
        </p:nvSpPr>
        <p:spPr/>
        <p:txBody>
          <a:bodyPr>
            <a:normAutofit fontScale="85000" lnSpcReduction="10000"/>
          </a:bodyPr>
          <a:lstStyle/>
          <a:p>
            <a:r>
              <a:rPr lang="en-US" sz="3300" dirty="0" smtClean="0">
                <a:solidFill>
                  <a:schemeClr val="tx2"/>
                </a:solidFill>
              </a:rPr>
              <a:t>Places and names are transcribed as they appear</a:t>
            </a:r>
          </a:p>
          <a:p>
            <a:pPr lvl="1"/>
            <a:r>
              <a:rPr lang="en-US" dirty="0" smtClean="0">
                <a:solidFill>
                  <a:schemeClr val="tx2"/>
                </a:solidFill>
              </a:rPr>
              <a:t>Do not omit information, except (optionally) levels of corporate hierarchy (see </a:t>
            </a:r>
            <a:r>
              <a:rPr lang="en-US" dirty="0" smtClean="0">
                <a:solidFill>
                  <a:schemeClr val="tx2"/>
                </a:solidFill>
                <a:hlinkClick r:id="rId3"/>
              </a:rPr>
              <a:t>UCB PS 2.8.1.4</a:t>
            </a:r>
            <a:r>
              <a:rPr lang="en-US" dirty="0" smtClean="0">
                <a:solidFill>
                  <a:schemeClr val="tx2"/>
                </a:solidFill>
              </a:rPr>
              <a:t>)</a:t>
            </a:r>
          </a:p>
          <a:p>
            <a:pPr marL="857250" lvl="2" indent="0">
              <a:buNone/>
            </a:pPr>
            <a:r>
              <a:rPr lang="en-US" sz="2600" dirty="0" smtClean="0">
                <a:solidFill>
                  <a:schemeClr val="tx2"/>
                </a:solidFill>
              </a:rPr>
              <a:t>e.g. resource has: </a:t>
            </a:r>
            <a:r>
              <a:rPr lang="en-US" sz="2600" i="1" dirty="0" smtClean="0"/>
              <a:t>California Department of Public Health, Office of Binational Border Health</a:t>
            </a:r>
          </a:p>
          <a:p>
            <a:pPr marL="857250" lvl="2" indent="0">
              <a:buNone/>
            </a:pPr>
            <a:r>
              <a:rPr lang="en-US" sz="2600" dirty="0" smtClean="0">
                <a:solidFill>
                  <a:schemeClr val="tx2"/>
                </a:solidFill>
              </a:rPr>
              <a:t>may record as: </a:t>
            </a:r>
            <a:r>
              <a:rPr lang="en-US" dirty="0" smtClean="0">
                <a:latin typeface="ALA BT Courier" pitchFamily="50" charset="2"/>
              </a:rPr>
              <a:t>Office of Binational Border Health</a:t>
            </a:r>
          </a:p>
          <a:p>
            <a:pPr lvl="1"/>
            <a:r>
              <a:rPr lang="en-US" dirty="0" smtClean="0">
                <a:solidFill>
                  <a:schemeClr val="tx2"/>
                </a:solidFill>
              </a:rPr>
              <a:t>Do not abbreviate</a:t>
            </a:r>
          </a:p>
          <a:p>
            <a:pPr lvl="1"/>
            <a:r>
              <a:rPr lang="en-US" dirty="0" smtClean="0">
                <a:solidFill>
                  <a:schemeClr val="tx2"/>
                </a:solidFill>
              </a:rPr>
              <a:t>Do not spell out abbreviations</a:t>
            </a:r>
          </a:p>
          <a:p>
            <a:pPr lvl="1"/>
            <a:r>
              <a:rPr lang="en-US" dirty="0" smtClean="0">
                <a:solidFill>
                  <a:schemeClr val="tx2"/>
                </a:solidFill>
              </a:rPr>
              <a:t>Do not correct inaccuracies</a:t>
            </a:r>
          </a:p>
          <a:p>
            <a:r>
              <a:rPr lang="en-US" sz="3300" dirty="0" smtClean="0">
                <a:solidFill>
                  <a:schemeClr val="tx2"/>
                </a:solidFill>
              </a:rPr>
              <a:t>No more Latin abbreviations for unavailable data</a:t>
            </a:r>
          </a:p>
          <a:p>
            <a:r>
              <a:rPr lang="en-US" sz="3300" dirty="0" smtClean="0">
                <a:solidFill>
                  <a:schemeClr val="tx2"/>
                </a:solidFill>
              </a:rPr>
              <a:t>Minor changes in how to record supplied dates</a:t>
            </a:r>
            <a:endParaRPr lang="en-US" sz="33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62</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6560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264 Basics</a:t>
            </a:r>
            <a:br>
              <a:rPr lang="en-US" dirty="0" smtClean="0">
                <a:solidFill>
                  <a:schemeClr val="tx2"/>
                </a:solidFill>
              </a:rPr>
            </a:br>
            <a:r>
              <a:rPr lang="en-US" sz="3600" dirty="0" smtClean="0">
                <a:solidFill>
                  <a:schemeClr val="tx2"/>
                </a:solidFill>
              </a:rPr>
              <a:t>for published resources</a:t>
            </a:r>
            <a:endParaRPr lang="en-US" sz="3600" dirty="0">
              <a:solidFill>
                <a:schemeClr val="tx2"/>
              </a:solidFill>
            </a:endParaRPr>
          </a:p>
        </p:txBody>
      </p:sp>
      <p:sp>
        <p:nvSpPr>
          <p:cNvPr id="3" name="Content Placeholder 2"/>
          <p:cNvSpPr>
            <a:spLocks noGrp="1"/>
          </p:cNvSpPr>
          <p:nvPr>
            <p:ph idx="1"/>
          </p:nvPr>
        </p:nvSpPr>
        <p:spPr>
          <a:xfrm>
            <a:off x="457200" y="1600200"/>
            <a:ext cx="8229600" cy="4825692"/>
          </a:xfrm>
        </p:spPr>
        <p:txBody>
          <a:bodyPr>
            <a:normAutofit fontScale="85000" lnSpcReduction="20000"/>
          </a:bodyPr>
          <a:lstStyle/>
          <a:p>
            <a:r>
              <a:rPr lang="en-US" sz="3500" dirty="0" smtClean="0">
                <a:solidFill>
                  <a:schemeClr val="tx2"/>
                </a:solidFill>
              </a:rPr>
              <a:t>Always give 264 _1 $a, $b, and $c (Publication Statement, RDA 2.8)</a:t>
            </a:r>
          </a:p>
          <a:p>
            <a:r>
              <a:rPr lang="en-US" sz="3500" dirty="0" smtClean="0">
                <a:solidFill>
                  <a:schemeClr val="tx2"/>
                </a:solidFill>
              </a:rPr>
              <a:t>Preferred sources of information: first choice</a:t>
            </a:r>
          </a:p>
          <a:p>
            <a:pPr lvl="1"/>
            <a:r>
              <a:rPr lang="en-US" sz="3000" dirty="0" smtClean="0">
                <a:solidFill>
                  <a:schemeClr val="tx2"/>
                </a:solidFill>
              </a:rPr>
              <a:t>Place of publication: same source as publisher’s name (</a:t>
            </a:r>
            <a:r>
              <a:rPr lang="en-US" sz="3000" dirty="0" smtClean="0">
                <a:solidFill>
                  <a:schemeClr val="tx2"/>
                </a:solidFill>
                <a:hlinkClick r:id="rId3"/>
              </a:rPr>
              <a:t>RDA 2.8.2.2</a:t>
            </a:r>
            <a:r>
              <a:rPr lang="en-US" sz="3000" dirty="0" smtClean="0">
                <a:solidFill>
                  <a:schemeClr val="tx2"/>
                </a:solidFill>
              </a:rPr>
              <a:t>)</a:t>
            </a:r>
          </a:p>
          <a:p>
            <a:pPr lvl="1"/>
            <a:r>
              <a:rPr lang="en-US" sz="3000" dirty="0" smtClean="0">
                <a:solidFill>
                  <a:schemeClr val="tx2"/>
                </a:solidFill>
              </a:rPr>
              <a:t>Publisher’s name: same source as title proper        (</a:t>
            </a:r>
            <a:r>
              <a:rPr lang="en-US" sz="3000" dirty="0" smtClean="0">
                <a:solidFill>
                  <a:schemeClr val="tx2"/>
                </a:solidFill>
                <a:hlinkClick r:id="rId4"/>
              </a:rPr>
              <a:t>RDA 2.8.4.2</a:t>
            </a:r>
            <a:r>
              <a:rPr lang="en-US" sz="3000" dirty="0" smtClean="0">
                <a:solidFill>
                  <a:schemeClr val="tx2"/>
                </a:solidFill>
              </a:rPr>
              <a:t>)</a:t>
            </a:r>
          </a:p>
          <a:p>
            <a:pPr lvl="1"/>
            <a:r>
              <a:rPr lang="en-US" sz="3000" dirty="0" smtClean="0">
                <a:solidFill>
                  <a:schemeClr val="tx2"/>
                </a:solidFill>
              </a:rPr>
              <a:t>Date of publication: same source as title proper    (</a:t>
            </a:r>
            <a:r>
              <a:rPr lang="en-US" sz="3000" dirty="0" smtClean="0">
                <a:solidFill>
                  <a:schemeClr val="tx2"/>
                </a:solidFill>
                <a:hlinkClick r:id="rId5"/>
              </a:rPr>
              <a:t>RDA 2.8.6.2</a:t>
            </a:r>
            <a:r>
              <a:rPr lang="en-US" sz="3000" dirty="0" smtClean="0">
                <a:solidFill>
                  <a:schemeClr val="tx2"/>
                </a:solidFill>
              </a:rPr>
              <a:t>)</a:t>
            </a:r>
          </a:p>
          <a:p>
            <a:r>
              <a:rPr lang="en-US" sz="3500" dirty="0" smtClean="0">
                <a:solidFill>
                  <a:schemeClr val="tx2"/>
                </a:solidFill>
              </a:rPr>
              <a:t>Second choice of source of information for all publication elements: another source within the resource</a:t>
            </a:r>
          </a:p>
        </p:txBody>
      </p:sp>
      <p:sp>
        <p:nvSpPr>
          <p:cNvPr id="4" name="Slide Number Placeholder 3"/>
          <p:cNvSpPr>
            <a:spLocks noGrp="1"/>
          </p:cNvSpPr>
          <p:nvPr>
            <p:ph type="sldNum" sz="quarter" idx="12"/>
          </p:nvPr>
        </p:nvSpPr>
        <p:spPr/>
        <p:txBody>
          <a:bodyPr/>
          <a:lstStyle/>
          <a:p>
            <a:fld id="{D58CA5BC-0915-4598-8AF6-3853EEF99DC2}" type="slidenum">
              <a:rPr lang="en-US" smtClean="0"/>
              <a:t>63</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6139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264 Basics</a:t>
            </a:r>
            <a:br>
              <a:rPr lang="en-US" dirty="0">
                <a:solidFill>
                  <a:schemeClr val="tx2"/>
                </a:solidFill>
              </a:rPr>
            </a:br>
            <a:r>
              <a:rPr lang="en-US" sz="3600" dirty="0">
                <a:solidFill>
                  <a:schemeClr val="tx2"/>
                </a:solidFill>
              </a:rPr>
              <a:t>for published </a:t>
            </a:r>
            <a:r>
              <a:rPr lang="en-US" sz="3600" dirty="0" smtClean="0">
                <a:solidFill>
                  <a:schemeClr val="tx2"/>
                </a:solidFill>
              </a:rPr>
              <a:t>resources cont’d</a:t>
            </a:r>
            <a:endParaRPr lang="en-US" sz="3600" dirty="0"/>
          </a:p>
        </p:txBody>
      </p:sp>
      <p:sp>
        <p:nvSpPr>
          <p:cNvPr id="3" name="Content Placeholder 2"/>
          <p:cNvSpPr>
            <a:spLocks noGrp="1"/>
          </p:cNvSpPr>
          <p:nvPr>
            <p:ph idx="1"/>
          </p:nvPr>
        </p:nvSpPr>
        <p:spPr/>
        <p:txBody>
          <a:bodyPr/>
          <a:lstStyle/>
          <a:p>
            <a:r>
              <a:rPr lang="en-US" dirty="0">
                <a:solidFill>
                  <a:schemeClr val="tx2"/>
                </a:solidFill>
              </a:rPr>
              <a:t>When </a:t>
            </a:r>
            <a:r>
              <a:rPr lang="en-US" dirty="0" smtClean="0">
                <a:solidFill>
                  <a:schemeClr val="tx2"/>
                </a:solidFill>
              </a:rPr>
              <a:t>publication information </a:t>
            </a:r>
            <a:r>
              <a:rPr lang="en-US" dirty="0">
                <a:solidFill>
                  <a:schemeClr val="tx2"/>
                </a:solidFill>
              </a:rPr>
              <a:t>is present within the resource, transcribe </a:t>
            </a:r>
            <a:r>
              <a:rPr lang="en-US" dirty="0" smtClean="0">
                <a:solidFill>
                  <a:schemeClr val="tx2"/>
                </a:solidFill>
              </a:rPr>
              <a:t>place and name </a:t>
            </a:r>
            <a:r>
              <a:rPr lang="en-US" dirty="0">
                <a:solidFill>
                  <a:schemeClr val="tx2"/>
                </a:solidFill>
              </a:rPr>
              <a:t>as </a:t>
            </a:r>
            <a:r>
              <a:rPr lang="en-US" dirty="0" smtClean="0">
                <a:solidFill>
                  <a:schemeClr val="tx2"/>
                </a:solidFill>
              </a:rPr>
              <a:t>they appear on the preferred source; apply </a:t>
            </a:r>
            <a:r>
              <a:rPr lang="en-US" dirty="0" smtClean="0">
                <a:solidFill>
                  <a:schemeClr val="tx2"/>
                </a:solidFill>
                <a:hlinkClick r:id="rId3"/>
              </a:rPr>
              <a:t>RDA 1.8</a:t>
            </a:r>
            <a:r>
              <a:rPr lang="en-US" dirty="0" smtClean="0">
                <a:solidFill>
                  <a:schemeClr val="tx2"/>
                </a:solidFill>
              </a:rPr>
              <a:t> </a:t>
            </a:r>
            <a:r>
              <a:rPr lang="en-US" dirty="0">
                <a:solidFill>
                  <a:schemeClr val="tx2"/>
                </a:solidFill>
              </a:rPr>
              <a:t>for </a:t>
            </a:r>
            <a:r>
              <a:rPr lang="en-US" dirty="0" smtClean="0">
                <a:solidFill>
                  <a:schemeClr val="tx2"/>
                </a:solidFill>
              </a:rPr>
              <a:t>dates</a:t>
            </a:r>
            <a:endParaRPr lang="en-US" dirty="0">
              <a:solidFill>
                <a:schemeClr val="tx2"/>
              </a:solidFill>
            </a:endParaRPr>
          </a:p>
          <a:p>
            <a:r>
              <a:rPr lang="en-US" dirty="0" smtClean="0">
                <a:solidFill>
                  <a:schemeClr val="tx2"/>
                </a:solidFill>
              </a:rPr>
              <a:t>When publication </a:t>
            </a:r>
            <a:r>
              <a:rPr lang="en-US" dirty="0">
                <a:solidFill>
                  <a:schemeClr val="tx2"/>
                </a:solidFill>
              </a:rPr>
              <a:t>information is </a:t>
            </a:r>
            <a:r>
              <a:rPr lang="en-US" b="1" i="1" dirty="0">
                <a:solidFill>
                  <a:schemeClr val="tx2"/>
                </a:solidFill>
              </a:rPr>
              <a:t>not</a:t>
            </a:r>
            <a:r>
              <a:rPr lang="en-US" dirty="0">
                <a:solidFill>
                  <a:schemeClr val="tx2"/>
                </a:solidFill>
              </a:rPr>
              <a:t> present within the resource, go to the other sources of information listed in </a:t>
            </a:r>
            <a:r>
              <a:rPr lang="en-US" dirty="0" smtClean="0">
                <a:solidFill>
                  <a:schemeClr val="tx2"/>
                </a:solidFill>
                <a:hlinkClick r:id="rId4"/>
              </a:rPr>
              <a:t>RDA 2.2.4</a:t>
            </a:r>
            <a:endParaRPr lang="en-US" dirty="0">
              <a:solidFill>
                <a:schemeClr val="tx2"/>
              </a:solidFill>
            </a:endParaRPr>
          </a:p>
          <a:p>
            <a:r>
              <a:rPr lang="en-US" dirty="0">
                <a:solidFill>
                  <a:schemeClr val="tx2"/>
                </a:solidFill>
              </a:rPr>
              <a:t>What if you still can’t identify the info</a:t>
            </a:r>
            <a:r>
              <a:rPr lang="en-US" dirty="0" smtClean="0">
                <a:solidFill>
                  <a:schemeClr val="tx2"/>
                </a:solidFill>
              </a:rPr>
              <a:t>?</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64</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557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264 Basics cont’d</a:t>
            </a:r>
            <a:br>
              <a:rPr lang="en-US" dirty="0" smtClean="0">
                <a:solidFill>
                  <a:schemeClr val="tx2"/>
                </a:solidFill>
              </a:rPr>
            </a:br>
            <a:r>
              <a:rPr lang="en-US" sz="3600" dirty="0" smtClean="0">
                <a:solidFill>
                  <a:schemeClr val="tx2"/>
                </a:solidFill>
              </a:rPr>
              <a:t>When publication info cannot be identified</a:t>
            </a:r>
            <a:endParaRPr lang="en-US" sz="3600"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Place of publication: OK to supply, OK to make a </a:t>
            </a:r>
            <a:r>
              <a:rPr lang="en-US" i="1" dirty="0" smtClean="0">
                <a:solidFill>
                  <a:schemeClr val="tx2"/>
                </a:solidFill>
              </a:rPr>
              <a:t>reasonable</a:t>
            </a:r>
            <a:r>
              <a:rPr lang="en-US" dirty="0" smtClean="0">
                <a:solidFill>
                  <a:schemeClr val="tx2"/>
                </a:solidFill>
              </a:rPr>
              <a:t> guess (</a:t>
            </a:r>
            <a:r>
              <a:rPr lang="en-US" dirty="0" smtClean="0">
                <a:solidFill>
                  <a:schemeClr val="tx2"/>
                </a:solidFill>
                <a:hlinkClick r:id="rId3"/>
              </a:rPr>
              <a:t>RDA 2.8.2.6</a:t>
            </a:r>
            <a:r>
              <a:rPr lang="en-US" dirty="0" smtClean="0">
                <a:solidFill>
                  <a:schemeClr val="tx2"/>
                </a:solidFill>
              </a:rPr>
              <a:t>)</a:t>
            </a:r>
          </a:p>
          <a:p>
            <a:r>
              <a:rPr lang="en-US" dirty="0" smtClean="0">
                <a:solidFill>
                  <a:schemeClr val="tx2"/>
                </a:solidFill>
              </a:rPr>
              <a:t>Publisher’s name: Never supply; must record     </a:t>
            </a:r>
            <a:r>
              <a:rPr lang="en-US" sz="2800" dirty="0" smtClean="0">
                <a:latin typeface="ALA BT Courier" pitchFamily="50" charset="2"/>
              </a:rPr>
              <a:t>$b [publisher not identified]</a:t>
            </a:r>
            <a:r>
              <a:rPr lang="en-US" dirty="0" smtClean="0">
                <a:solidFill>
                  <a:schemeClr val="tx2"/>
                </a:solidFill>
              </a:rPr>
              <a:t>              (</a:t>
            </a:r>
            <a:r>
              <a:rPr lang="en-US" dirty="0" smtClean="0">
                <a:solidFill>
                  <a:schemeClr val="tx2"/>
                </a:solidFill>
                <a:hlinkClick r:id="rId4"/>
              </a:rPr>
              <a:t>RDA 2.8.4.7</a:t>
            </a:r>
            <a:r>
              <a:rPr lang="en-US" dirty="0" smtClean="0">
                <a:solidFill>
                  <a:schemeClr val="tx2"/>
                </a:solidFill>
              </a:rPr>
              <a:t>)</a:t>
            </a:r>
            <a:endParaRPr lang="en-US" sz="2800" dirty="0" smtClean="0">
              <a:latin typeface="ALA BT Courier" pitchFamily="50" charset="2"/>
            </a:endParaRPr>
          </a:p>
          <a:p>
            <a:r>
              <a:rPr lang="en-US" dirty="0" smtClean="0">
                <a:solidFill>
                  <a:schemeClr val="tx2"/>
                </a:solidFill>
              </a:rPr>
              <a:t>Date of publication: OK to supply based upon another kind of date within the resource </a:t>
            </a:r>
            <a:r>
              <a:rPr lang="en-US" dirty="0">
                <a:solidFill>
                  <a:schemeClr val="tx2"/>
                </a:solidFill>
              </a:rPr>
              <a:t>(LC-PCC PS 2.8.6.6</a:t>
            </a:r>
            <a:r>
              <a:rPr lang="en-US" dirty="0" smtClean="0">
                <a:solidFill>
                  <a:schemeClr val="tx2"/>
                </a:solidFill>
              </a:rPr>
              <a:t>); also OK to guess (</a:t>
            </a:r>
            <a:r>
              <a:rPr lang="en-US" dirty="0" smtClean="0">
                <a:solidFill>
                  <a:schemeClr val="tx2"/>
                </a:solidFill>
                <a:hlinkClick r:id="rId5"/>
              </a:rPr>
              <a:t>RDA 1.9.2</a:t>
            </a:r>
            <a:r>
              <a:rPr lang="en-US" dirty="0" smtClean="0">
                <a:solidFill>
                  <a:schemeClr val="tx2"/>
                </a:solidFill>
              </a:rPr>
              <a:t>)</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65</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99537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264 Basics </a:t>
            </a:r>
            <a:r>
              <a:rPr lang="en-US" dirty="0">
                <a:solidFill>
                  <a:schemeClr val="tx2"/>
                </a:solidFill>
              </a:rPr>
              <a:t>cont’d</a:t>
            </a:r>
            <a:r>
              <a:rPr lang="en-US" dirty="0" smtClean="0">
                <a:solidFill>
                  <a:schemeClr val="tx2"/>
                </a:solidFill>
              </a:rPr>
              <a:t/>
            </a:r>
            <a:br>
              <a:rPr lang="en-US" dirty="0" smtClean="0">
                <a:solidFill>
                  <a:schemeClr val="tx2"/>
                </a:solidFill>
              </a:rPr>
            </a:br>
            <a:r>
              <a:rPr lang="en-US" sz="3600" dirty="0" smtClean="0">
                <a:solidFill>
                  <a:schemeClr val="tx2"/>
                </a:solidFill>
              </a:rPr>
              <a:t>What about the rest? (2</a:t>
            </a:r>
            <a:r>
              <a:rPr lang="en-US" sz="3600" baseline="30000" dirty="0" smtClean="0">
                <a:solidFill>
                  <a:schemeClr val="tx2"/>
                </a:solidFill>
              </a:rPr>
              <a:t>nd</a:t>
            </a:r>
            <a:r>
              <a:rPr lang="en-US" sz="3600" dirty="0" smtClean="0">
                <a:solidFill>
                  <a:schemeClr val="tx2"/>
                </a:solidFill>
              </a:rPr>
              <a:t> ind 2, 3, 4)</a:t>
            </a:r>
            <a:endParaRPr lang="en-US" sz="3600"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Not Core unless the corresponding element in the Publication Statement is not identified</a:t>
            </a:r>
          </a:p>
          <a:p>
            <a:r>
              <a:rPr lang="en-US" dirty="0" smtClean="0">
                <a:solidFill>
                  <a:schemeClr val="tx2"/>
                </a:solidFill>
              </a:rPr>
              <a:t>First, try to identify Distribution Statement element(s) (RDA 2.9)</a:t>
            </a:r>
          </a:p>
          <a:p>
            <a:r>
              <a:rPr lang="en-US" dirty="0" smtClean="0">
                <a:solidFill>
                  <a:schemeClr val="tx2"/>
                </a:solidFill>
              </a:rPr>
              <a:t>If that fails, next try to identify Copyright Date (if you still need a date) (RDA 2.11)</a:t>
            </a:r>
          </a:p>
          <a:p>
            <a:r>
              <a:rPr lang="en-US" dirty="0" smtClean="0">
                <a:solidFill>
                  <a:schemeClr val="tx2"/>
                </a:solidFill>
              </a:rPr>
              <a:t>If that fails, finally try to identify Manufacture Statement element(s) (RDA 2.10)</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66</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54492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264 Basics</a:t>
            </a:r>
            <a:br>
              <a:rPr lang="en-US" dirty="0">
                <a:solidFill>
                  <a:schemeClr val="tx2"/>
                </a:solidFill>
              </a:rPr>
            </a:br>
            <a:r>
              <a:rPr lang="en-US" sz="3600" dirty="0" smtClean="0">
                <a:solidFill>
                  <a:schemeClr val="tx2"/>
                </a:solidFill>
              </a:rPr>
              <a:t>One way to visualize it: a mini spreadsheet</a:t>
            </a:r>
            <a:endParaRPr lang="en-US" sz="3600" dirty="0">
              <a:solidFill>
                <a:schemeClr val="tx2"/>
              </a:solidFill>
            </a:endParaRPr>
          </a:p>
        </p:txBody>
      </p:sp>
      <p:sp>
        <p:nvSpPr>
          <p:cNvPr id="4" name="Content Placeholder 3"/>
          <p:cNvSpPr>
            <a:spLocks noGrp="1"/>
          </p:cNvSpPr>
          <p:nvPr>
            <p:ph sz="half" idx="2"/>
          </p:nvPr>
        </p:nvSpPr>
        <p:spPr>
          <a:xfrm>
            <a:off x="457200" y="3657600"/>
            <a:ext cx="8229600" cy="2514601"/>
          </a:xfrm>
        </p:spPr>
        <p:txBody>
          <a:bodyPr>
            <a:normAutofit fontScale="77500" lnSpcReduction="20000"/>
          </a:bodyPr>
          <a:lstStyle/>
          <a:p>
            <a:r>
              <a:rPr lang="en-US" dirty="0" smtClean="0">
                <a:solidFill>
                  <a:schemeClr val="tx2"/>
                </a:solidFill>
              </a:rPr>
              <a:t>Start with the first row and work your way down</a:t>
            </a:r>
          </a:p>
          <a:p>
            <a:r>
              <a:rPr lang="en-US" dirty="0" smtClean="0">
                <a:solidFill>
                  <a:schemeClr val="tx2"/>
                </a:solidFill>
              </a:rPr>
              <a:t>If the “… not identified” phrase is in any cell or the cell is empty, move down to the next row in that column</a:t>
            </a:r>
          </a:p>
          <a:p>
            <a:r>
              <a:rPr lang="en-US" dirty="0" smtClean="0">
                <a:solidFill>
                  <a:schemeClr val="tx2"/>
                </a:solidFill>
              </a:rPr>
              <a:t>For all but the first row, leave the cell empty if you can’t identify the element</a:t>
            </a:r>
          </a:p>
          <a:p>
            <a:r>
              <a:rPr lang="en-US" dirty="0" smtClean="0">
                <a:solidFill>
                  <a:schemeClr val="tx2"/>
                </a:solidFill>
              </a:rPr>
              <a:t>For each column, stop when you have “real” data or when you get to the bottom, whichever happens first</a:t>
            </a:r>
          </a:p>
          <a:p>
            <a:r>
              <a:rPr lang="en-US" dirty="0" smtClean="0">
                <a:solidFill>
                  <a:schemeClr val="tx2"/>
                </a:solidFill>
              </a:rPr>
              <a:t>Assemble the result</a:t>
            </a:r>
            <a:endParaRPr lang="en-US" dirty="0">
              <a:solidFill>
                <a:schemeClr val="tx2"/>
              </a:solidFill>
            </a:endParaRPr>
          </a:p>
        </p:txBody>
      </p:sp>
      <p:sp>
        <p:nvSpPr>
          <p:cNvPr id="5" name="Slide Number Placeholder 4"/>
          <p:cNvSpPr>
            <a:spLocks noGrp="1"/>
          </p:cNvSpPr>
          <p:nvPr>
            <p:ph type="sldNum" sz="quarter" idx="12"/>
          </p:nvPr>
        </p:nvSpPr>
        <p:spPr/>
        <p:txBody>
          <a:bodyPr/>
          <a:lstStyle/>
          <a:p>
            <a:fld id="{D58CA5BC-0915-4598-8AF6-3853EEF99DC2}" type="slidenum">
              <a:rPr lang="en-US" smtClean="0"/>
              <a:t>67</a:t>
            </a:fld>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8622508"/>
              </p:ext>
            </p:extLst>
          </p:nvPr>
        </p:nvGraphicFramePr>
        <p:xfrm>
          <a:off x="457200" y="1600200"/>
          <a:ext cx="8229599" cy="1854200"/>
        </p:xfrm>
        <a:graphic>
          <a:graphicData uri="http://schemas.openxmlformats.org/drawingml/2006/table">
            <a:tbl>
              <a:tblPr firstRow="1" bandRow="1">
                <a:tableStyleId>{D27102A9-8310-4765-A935-A1911B00CA55}</a:tableStyleId>
              </a:tblPr>
              <a:tblGrid>
                <a:gridCol w="2352005"/>
                <a:gridCol w="1959198"/>
                <a:gridCol w="1959198"/>
                <a:gridCol w="1959198"/>
              </a:tblGrid>
              <a:tr h="370840">
                <a:tc>
                  <a:txBody>
                    <a:bodyPr/>
                    <a:lstStyle/>
                    <a:p>
                      <a:r>
                        <a:rPr lang="en-US" b="1" dirty="0" smtClean="0"/>
                        <a:t>264</a:t>
                      </a: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 - Place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 - Name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 - Date</a:t>
                      </a:r>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baseline="0" dirty="0" smtClean="0"/>
                        <a:t>_1 - </a:t>
                      </a:r>
                      <a:r>
                        <a:rPr lang="en-US" dirty="0" smtClean="0"/>
                        <a:t>Publication</a:t>
                      </a:r>
                      <a:r>
                        <a:rPr lang="en-US" baseline="0" dirty="0" smtClean="0"/>
                        <a:t> stmt</a:t>
                      </a: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baseline="0" dirty="0" smtClean="0"/>
                        <a:t>_2 - </a:t>
                      </a:r>
                      <a:r>
                        <a:rPr lang="en-US" dirty="0" smtClean="0"/>
                        <a:t>Distribution stmt</a:t>
                      </a: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_4 - Copyright date</a:t>
                      </a: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alpha val="2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alpha val="2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_3 - Manufacture stmt</a:t>
                      </a: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0" name="Group 9"/>
          <p:cNvGrpSpPr/>
          <p:nvPr/>
        </p:nvGrpSpPr>
        <p:grpSpPr>
          <a:xfrm>
            <a:off x="182880" y="6309360"/>
            <a:ext cx="2133586" cy="461665"/>
            <a:chOff x="304814" y="6208067"/>
            <a:chExt cx="2133586" cy="461665"/>
          </a:xfrm>
        </p:grpSpPr>
        <p:pic>
          <p:nvPicPr>
            <p:cNvPr id="11"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
        <p:nvSpPr>
          <p:cNvPr id="3" name="Rectangle 2"/>
          <p:cNvSpPr/>
          <p:nvPr/>
        </p:nvSpPr>
        <p:spPr>
          <a:xfrm>
            <a:off x="2807208" y="2715768"/>
            <a:ext cx="3922776" cy="36576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51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264 Examples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sz="2400" dirty="0" smtClean="0">
                <a:solidFill>
                  <a:schemeClr val="tx2"/>
                </a:solidFill>
              </a:rPr>
              <a:t>Source of information within the resource has:</a:t>
            </a:r>
          </a:p>
          <a:p>
            <a:pPr marL="400050" lvl="1" indent="0">
              <a:buNone/>
            </a:pPr>
            <a:r>
              <a:rPr lang="en-US" sz="2400" i="1" dirty="0"/>
              <a:t>Open Hand Publishing, Inc., Seattle, Washington</a:t>
            </a:r>
          </a:p>
          <a:p>
            <a:pPr marL="400050" lvl="1" indent="0">
              <a:buNone/>
            </a:pPr>
            <a:r>
              <a:rPr lang="en-US" sz="2400" i="1" dirty="0"/>
              <a:t>Distributed by The Talman Company, Inc., New York, NY</a:t>
            </a:r>
          </a:p>
          <a:p>
            <a:pPr marL="400050" lvl="1" indent="0">
              <a:buNone/>
            </a:pPr>
            <a:r>
              <a:rPr lang="en-US" sz="2400" i="1" dirty="0"/>
              <a:t>©</a:t>
            </a:r>
            <a:r>
              <a:rPr lang="en-US" sz="2400" i="1" dirty="0" smtClean="0"/>
              <a:t>1991</a:t>
            </a:r>
            <a:endParaRPr lang="en-US" sz="2400" i="1" dirty="0" smtClean="0">
              <a:solidFill>
                <a:schemeClr val="tx2"/>
              </a:solidFill>
            </a:endParaRPr>
          </a:p>
          <a:p>
            <a:r>
              <a:rPr lang="en-US" sz="2400" dirty="0" smtClean="0">
                <a:solidFill>
                  <a:schemeClr val="tx2"/>
                </a:solidFill>
              </a:rPr>
              <a:t>RDA: PCC Core</a:t>
            </a:r>
          </a:p>
          <a:p>
            <a:pPr marL="400050" lvl="2" indent="0">
              <a:buNone/>
            </a:pPr>
            <a:r>
              <a:rPr lang="en-US" sz="2000" dirty="0">
                <a:latin typeface="ALA BT Courier" pitchFamily="50" charset="2"/>
              </a:rPr>
              <a:t>264 _1 $a Seattle, Washington : $b Open Hand Publishing, Inc., $c [1991</a:t>
            </a:r>
            <a:r>
              <a:rPr lang="en-US" sz="2000" dirty="0" smtClean="0">
                <a:latin typeface="ALA BT Courier" pitchFamily="50" charset="2"/>
              </a:rPr>
              <a:t>]</a:t>
            </a:r>
            <a:endParaRPr lang="en-US" sz="2000" dirty="0" smtClean="0">
              <a:solidFill>
                <a:schemeClr val="tx2"/>
              </a:solidFill>
              <a:latin typeface="ALA BT Courier" pitchFamily="50" charset="2"/>
            </a:endParaRPr>
          </a:p>
          <a:p>
            <a:r>
              <a:rPr lang="en-US" sz="2400" dirty="0" smtClean="0">
                <a:solidFill>
                  <a:schemeClr val="tx2"/>
                </a:solidFill>
              </a:rPr>
              <a:t>RDA: going beyond Core (additions)</a:t>
            </a:r>
          </a:p>
          <a:p>
            <a:pPr marL="400050" lvl="1" indent="0">
              <a:buNone/>
            </a:pPr>
            <a:r>
              <a:rPr lang="en-US" sz="2000" dirty="0" smtClean="0">
                <a:latin typeface="ALA BT Courier" pitchFamily="50" charset="2"/>
              </a:rPr>
              <a:t>264 _2 $a New York, NY : $b Distributed by The Talman Company, Inc.</a:t>
            </a:r>
          </a:p>
          <a:p>
            <a:pPr marL="400050" lvl="1" indent="0">
              <a:buNone/>
            </a:pPr>
            <a:r>
              <a:rPr lang="en-US" sz="2000" dirty="0" smtClean="0">
                <a:latin typeface="ALA BT Courier" pitchFamily="50" charset="2"/>
              </a:rPr>
              <a:t>264 _4 $c </a:t>
            </a:r>
            <a:r>
              <a:rPr lang="en-US" sz="2000" b="1" dirty="0" smtClean="0">
                <a:latin typeface="Courier New" pitchFamily="49" charset="0"/>
                <a:cs typeface="Courier New" pitchFamily="49" charset="0"/>
              </a:rPr>
              <a:t>©</a:t>
            </a:r>
            <a:r>
              <a:rPr lang="en-US" sz="2000" dirty="0" smtClean="0">
                <a:latin typeface="ALA BT Courier" pitchFamily="50" charset="2"/>
              </a:rPr>
              <a:t>1991</a:t>
            </a:r>
          </a:p>
        </p:txBody>
      </p:sp>
      <p:sp>
        <p:nvSpPr>
          <p:cNvPr id="4" name="Slide Number Placeholder 3"/>
          <p:cNvSpPr>
            <a:spLocks noGrp="1"/>
          </p:cNvSpPr>
          <p:nvPr>
            <p:ph type="sldNum" sz="quarter" idx="12"/>
          </p:nvPr>
        </p:nvSpPr>
        <p:spPr/>
        <p:txBody>
          <a:bodyPr/>
          <a:lstStyle/>
          <a:p>
            <a:fld id="{D58CA5BC-0915-4598-8AF6-3853EEF99DC2}" type="slidenum">
              <a:rPr lang="en-US" smtClean="0"/>
              <a:t>68</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6187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264 Examples</a:t>
            </a:r>
            <a:endParaRPr lang="en-US" dirty="0">
              <a:solidFill>
                <a:schemeClr val="tx2"/>
              </a:solidFill>
            </a:endParaRPr>
          </a:p>
        </p:txBody>
      </p:sp>
      <p:sp>
        <p:nvSpPr>
          <p:cNvPr id="3" name="Content Placeholder 2"/>
          <p:cNvSpPr>
            <a:spLocks noGrp="1"/>
          </p:cNvSpPr>
          <p:nvPr>
            <p:ph idx="1"/>
          </p:nvPr>
        </p:nvSpPr>
        <p:spPr/>
        <p:txBody>
          <a:bodyPr>
            <a:noAutofit/>
          </a:bodyPr>
          <a:lstStyle/>
          <a:p>
            <a:r>
              <a:rPr lang="en-US" dirty="0" smtClean="0">
                <a:solidFill>
                  <a:schemeClr val="tx2"/>
                </a:solidFill>
              </a:rPr>
              <a:t>Title page has: </a:t>
            </a:r>
            <a:r>
              <a:rPr lang="en-US" i="1" dirty="0" smtClean="0"/>
              <a:t>Chicago</a:t>
            </a:r>
            <a:r>
              <a:rPr lang="en-US" i="1" dirty="0"/>
              <a:t>, </a:t>
            </a:r>
            <a:r>
              <a:rPr lang="en-US" i="1" dirty="0" smtClean="0"/>
              <a:t>2009</a:t>
            </a:r>
            <a:endParaRPr lang="en-US" dirty="0" smtClean="0">
              <a:solidFill>
                <a:schemeClr val="tx2"/>
              </a:solidFill>
            </a:endParaRPr>
          </a:p>
          <a:p>
            <a:pPr marL="400050" lvl="1" indent="0">
              <a:buNone/>
            </a:pPr>
            <a:r>
              <a:rPr lang="en-US" sz="3200" dirty="0" smtClean="0">
                <a:solidFill>
                  <a:schemeClr val="tx2"/>
                </a:solidFill>
              </a:rPr>
              <a:t>Title page verso has: </a:t>
            </a:r>
            <a:r>
              <a:rPr lang="en-US" sz="3200" i="1" dirty="0" smtClean="0"/>
              <a:t>RD Distributors, Evanston</a:t>
            </a:r>
            <a:endParaRPr lang="en-US" sz="3200" dirty="0" smtClean="0">
              <a:solidFill>
                <a:schemeClr val="tx2"/>
              </a:solidFill>
            </a:endParaRPr>
          </a:p>
          <a:p>
            <a:r>
              <a:rPr lang="en-US" dirty="0" smtClean="0">
                <a:solidFill>
                  <a:schemeClr val="tx2"/>
                </a:solidFill>
              </a:rPr>
              <a:t>RDA: PCC Core</a:t>
            </a:r>
          </a:p>
          <a:p>
            <a:pPr marL="400050" lvl="2" indent="0">
              <a:buNone/>
            </a:pPr>
            <a:r>
              <a:rPr lang="en-US" sz="2800" dirty="0">
                <a:latin typeface="ALA BT Courier" pitchFamily="50" charset="2"/>
              </a:rPr>
              <a:t>264 _1 $a Chicago : $b [publisher not identified], $c 2009.</a:t>
            </a:r>
          </a:p>
          <a:p>
            <a:pPr marL="400050" lvl="2" indent="0">
              <a:buNone/>
            </a:pPr>
            <a:r>
              <a:rPr lang="en-US" sz="2800" dirty="0">
                <a:latin typeface="ALA BT Courier" pitchFamily="50" charset="2"/>
              </a:rPr>
              <a:t>264 _2 $b RD </a:t>
            </a:r>
            <a:r>
              <a:rPr lang="en-US" sz="2800" dirty="0" smtClean="0">
                <a:latin typeface="ALA BT Courier" pitchFamily="50" charset="2"/>
              </a:rPr>
              <a:t>Distributors</a:t>
            </a:r>
            <a:endParaRPr lang="en-US" sz="2800" dirty="0" smtClean="0">
              <a:solidFill>
                <a:schemeClr val="tx2"/>
              </a:solidFill>
              <a:latin typeface="ALA BT Courier" pitchFamily="50" charset="2"/>
            </a:endParaRPr>
          </a:p>
          <a:p>
            <a:r>
              <a:rPr lang="en-US" sz="2800" dirty="0" smtClean="0">
                <a:solidFill>
                  <a:schemeClr val="tx2"/>
                </a:solidFill>
              </a:rPr>
              <a:t>Going beyond Core: record place of distribution</a:t>
            </a:r>
          </a:p>
          <a:p>
            <a:pPr marL="400050" lvl="1" indent="0">
              <a:buNone/>
            </a:pPr>
            <a:r>
              <a:rPr lang="en-US" sz="2400" dirty="0" smtClean="0">
                <a:latin typeface="ALA BT Courier" pitchFamily="50" charset="2"/>
              </a:rPr>
              <a:t>264 _2 $a Evanston : $b RD Distributors</a:t>
            </a:r>
          </a:p>
        </p:txBody>
      </p:sp>
      <p:sp>
        <p:nvSpPr>
          <p:cNvPr id="4" name="Slide Number Placeholder 3"/>
          <p:cNvSpPr>
            <a:spLocks noGrp="1"/>
          </p:cNvSpPr>
          <p:nvPr>
            <p:ph type="sldNum" sz="quarter" idx="12"/>
          </p:nvPr>
        </p:nvSpPr>
        <p:spPr/>
        <p:txBody>
          <a:bodyPr/>
          <a:lstStyle/>
          <a:p>
            <a:fld id="{D58CA5BC-0915-4598-8AF6-3853EEF99DC2}" type="slidenum">
              <a:rPr lang="en-US" smtClean="0"/>
              <a:t>69</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cxnSp>
        <p:nvCxnSpPr>
          <p:cNvPr id="9" name="Straight Connector 8"/>
          <p:cNvCxnSpPr/>
          <p:nvPr/>
        </p:nvCxnSpPr>
        <p:spPr>
          <a:xfrm>
            <a:off x="838200" y="4526280"/>
            <a:ext cx="5562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0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Transcription</a:t>
            </a:r>
            <a:br>
              <a:rPr lang="en-US" sz="4900" dirty="0" smtClean="0">
                <a:solidFill>
                  <a:schemeClr val="tx2"/>
                </a:solidFill>
              </a:rPr>
            </a:br>
            <a:r>
              <a:rPr lang="en-US" sz="4000" dirty="0" smtClean="0">
                <a:solidFill>
                  <a:schemeClr val="tx2"/>
                </a:solidFill>
                <a:hlinkClick r:id="rId3"/>
              </a:rPr>
              <a:t>RDA 1.7</a:t>
            </a:r>
            <a:endParaRPr lang="en-US" sz="4000" dirty="0">
              <a:solidFill>
                <a:schemeClr val="tx2"/>
              </a:solidFill>
            </a:endParaRPr>
          </a:p>
        </p:txBody>
      </p:sp>
      <p:sp>
        <p:nvSpPr>
          <p:cNvPr id="3" name="Content Placeholder 2"/>
          <p:cNvSpPr>
            <a:spLocks noGrp="1"/>
          </p:cNvSpPr>
          <p:nvPr>
            <p:ph idx="1"/>
          </p:nvPr>
        </p:nvSpPr>
        <p:spPr/>
        <p:txBody>
          <a:bodyPr>
            <a:noAutofit/>
          </a:bodyPr>
          <a:lstStyle/>
          <a:p>
            <a:r>
              <a:rPr lang="en-US" sz="2800" dirty="0" smtClean="0">
                <a:solidFill>
                  <a:schemeClr val="tx2"/>
                </a:solidFill>
              </a:rPr>
              <a:t>Apply only to transcribed elements</a:t>
            </a:r>
          </a:p>
          <a:p>
            <a:r>
              <a:rPr lang="en-US" sz="2800" dirty="0" smtClean="0">
                <a:solidFill>
                  <a:schemeClr val="tx2"/>
                </a:solidFill>
              </a:rPr>
              <a:t>Which elements are transcribed?</a:t>
            </a:r>
          </a:p>
          <a:p>
            <a:pPr lvl="1"/>
            <a:r>
              <a:rPr lang="en-US" dirty="0" smtClean="0">
                <a:solidFill>
                  <a:schemeClr val="tx2"/>
                </a:solidFill>
              </a:rPr>
              <a:t>BSR MAP: marked </a:t>
            </a:r>
            <a:r>
              <a:rPr lang="en-US" dirty="0">
                <a:solidFill>
                  <a:schemeClr val="tx2"/>
                </a:solidFill>
              </a:rPr>
              <a:t>with a </a:t>
            </a:r>
            <a:r>
              <a:rPr lang="en-US" b="1" dirty="0"/>
              <a:t>(T)</a:t>
            </a:r>
          </a:p>
          <a:p>
            <a:pPr lvl="1"/>
            <a:r>
              <a:rPr lang="en-US" dirty="0" smtClean="0">
                <a:solidFill>
                  <a:schemeClr val="tx2"/>
                </a:solidFill>
              </a:rPr>
              <a:t>RDA Toolkit: indicated within </a:t>
            </a:r>
            <a:r>
              <a:rPr lang="en-US" dirty="0">
                <a:solidFill>
                  <a:schemeClr val="tx2"/>
                </a:solidFill>
              </a:rPr>
              <a:t>the instruction on recording the </a:t>
            </a:r>
            <a:r>
              <a:rPr lang="en-US" dirty="0" smtClean="0">
                <a:solidFill>
                  <a:schemeClr val="tx2"/>
                </a:solidFill>
              </a:rPr>
              <a:t>element</a:t>
            </a:r>
          </a:p>
          <a:p>
            <a:pPr lvl="2">
              <a:buFont typeface="Wingdings" panose="05000000000000000000" pitchFamily="2" charset="2"/>
              <a:buChar char="§"/>
            </a:pPr>
            <a:r>
              <a:rPr lang="en-US" sz="2800" dirty="0" smtClean="0">
                <a:solidFill>
                  <a:schemeClr val="tx2"/>
                </a:solidFill>
              </a:rPr>
              <a:t>instruction </a:t>
            </a:r>
            <a:r>
              <a:rPr lang="en-US" sz="2800" dirty="0">
                <a:solidFill>
                  <a:schemeClr val="tx2"/>
                </a:solidFill>
              </a:rPr>
              <a:t>title </a:t>
            </a:r>
            <a:r>
              <a:rPr lang="en-US" sz="2800" dirty="0" smtClean="0">
                <a:solidFill>
                  <a:schemeClr val="tx2"/>
                </a:solidFill>
              </a:rPr>
              <a:t>“Recording [element name]”</a:t>
            </a:r>
          </a:p>
          <a:p>
            <a:pPr lvl="2">
              <a:buFont typeface="Wingdings" panose="05000000000000000000" pitchFamily="2" charset="2"/>
              <a:buChar char="§"/>
            </a:pPr>
            <a:r>
              <a:rPr lang="en-US" sz="2800" dirty="0" smtClean="0">
                <a:solidFill>
                  <a:schemeClr val="tx2"/>
                </a:solidFill>
              </a:rPr>
              <a:t>often refers back to “Basic Instructions” subchapter</a:t>
            </a:r>
          </a:p>
          <a:p>
            <a:pPr lvl="2">
              <a:buFont typeface="Wingdings" panose="05000000000000000000" pitchFamily="2" charset="2"/>
              <a:buChar char="§"/>
            </a:pPr>
            <a:r>
              <a:rPr lang="en-US" sz="2800" dirty="0" smtClean="0">
                <a:solidFill>
                  <a:schemeClr val="tx2"/>
                </a:solidFill>
              </a:rPr>
              <a:t>instruction says “</a:t>
            </a:r>
            <a:r>
              <a:rPr lang="en-US" sz="2800" i="1" dirty="0" smtClean="0">
                <a:solidFill>
                  <a:schemeClr val="tx2"/>
                </a:solidFill>
              </a:rPr>
              <a:t>Transcribe</a:t>
            </a:r>
            <a:r>
              <a:rPr lang="en-US" sz="2800" dirty="0" smtClean="0">
                <a:solidFill>
                  <a:schemeClr val="tx2"/>
                </a:solidFill>
              </a:rPr>
              <a:t>”</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1716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05000"/>
            <a:ext cx="8229600" cy="2324100"/>
          </a:xfrm>
        </p:spPr>
        <p:txBody>
          <a:bodyPr>
            <a:noAutofit/>
          </a:bodyPr>
          <a:lstStyle/>
          <a:p>
            <a:r>
              <a:rPr lang="en-US" sz="8000" dirty="0" smtClean="0">
                <a:solidFill>
                  <a:schemeClr val="tx2"/>
                </a:solidFill>
              </a:rPr>
              <a:t>Exercises</a:t>
            </a:r>
            <a:br>
              <a:rPr lang="en-US" sz="8000" dirty="0" smtClean="0">
                <a:solidFill>
                  <a:schemeClr val="tx2"/>
                </a:solidFill>
              </a:rPr>
            </a:br>
            <a:r>
              <a:rPr lang="en-US" sz="4000" dirty="0" smtClean="0">
                <a:solidFill>
                  <a:schemeClr val="tx2"/>
                </a:solidFill>
              </a:rPr>
              <a:t>on Publication Statement etc.</a:t>
            </a:r>
            <a:endParaRPr lang="en-US" sz="40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70</a:t>
            </a:fld>
            <a:endParaRPr lang="en-US" dirty="0"/>
          </a:p>
        </p:txBody>
      </p:sp>
      <p:grpSp>
        <p:nvGrpSpPr>
          <p:cNvPr id="6" name="Group 5"/>
          <p:cNvGrpSpPr/>
          <p:nvPr/>
        </p:nvGrpSpPr>
        <p:grpSpPr>
          <a:xfrm>
            <a:off x="182880" y="6309360"/>
            <a:ext cx="2133586" cy="461665"/>
            <a:chOff x="304814" y="6208067"/>
            <a:chExt cx="2133586" cy="461665"/>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8043325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A – Place</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Transcribe place of publication as it appears on the preferred source (RDA 2.8.2.3)</a:t>
            </a:r>
          </a:p>
          <a:p>
            <a:pPr marL="514350" indent="-514350">
              <a:buFont typeface="+mj-lt"/>
              <a:buAutoNum type="arabicPeriod"/>
            </a:pPr>
            <a:r>
              <a:rPr lang="en-US" dirty="0" smtClean="0">
                <a:solidFill>
                  <a:schemeClr val="tx2"/>
                </a:solidFill>
              </a:rPr>
              <a:t>C – acceptable in copy</a:t>
            </a:r>
          </a:p>
          <a:p>
            <a:pPr marL="400050" lvl="1" indent="0">
              <a:buNone/>
            </a:pPr>
            <a:r>
              <a:rPr lang="en-US" dirty="0" smtClean="0">
                <a:solidFill>
                  <a:schemeClr val="tx2"/>
                </a:solidFill>
              </a:rPr>
              <a:t>Why? Valid and correctly transcribed, but only first is required (RDA 2.8.2 Core statement)</a:t>
            </a:r>
          </a:p>
          <a:p>
            <a:pPr marL="514350" indent="-514350">
              <a:buFont typeface="+mj-lt"/>
              <a:buAutoNum type="arabicPeriod"/>
            </a:pPr>
            <a:r>
              <a:rPr lang="en-US" dirty="0" smtClean="0">
                <a:solidFill>
                  <a:schemeClr val="tx2"/>
                </a:solidFill>
              </a:rPr>
              <a:t>O – preferred</a:t>
            </a:r>
          </a:p>
          <a:p>
            <a:pPr marL="400050" lvl="1" indent="0">
              <a:buNone/>
            </a:pPr>
            <a:r>
              <a:rPr lang="en-US" dirty="0" smtClean="0">
                <a:solidFill>
                  <a:schemeClr val="tx2"/>
                </a:solidFill>
              </a:rPr>
              <a:t>Why? Fulfills but does not exceed Core requirement</a:t>
            </a:r>
          </a:p>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Preferred source is same source as publisher’s name (RDA 2.8.2.2) (title page for this resource)</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71</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2383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A – Name</a:t>
            </a:r>
            <a:endParaRPr lang="en-US" sz="4000" dirty="0">
              <a:solidFill>
                <a:schemeClr val="tx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smtClean="0">
                <a:solidFill>
                  <a:schemeClr val="tx2"/>
                </a:solidFill>
              </a:rPr>
              <a:t>X – incorrect</a:t>
            </a:r>
          </a:p>
          <a:p>
            <a:pPr marL="400050" lvl="1" indent="0">
              <a:buNone/>
            </a:pPr>
            <a:r>
              <a:rPr lang="en-US" dirty="0" smtClean="0">
                <a:solidFill>
                  <a:schemeClr val="tx2"/>
                </a:solidFill>
              </a:rPr>
              <a:t>Why? Transcribe publisher’s name as it appears on the preferred source (RDA 2.8.4.3)</a:t>
            </a:r>
          </a:p>
          <a:p>
            <a:pPr marL="514350" indent="-514350">
              <a:buFont typeface="+mj-lt"/>
              <a:buAutoNum type="arabicPeriod" startAt="5"/>
            </a:pPr>
            <a:r>
              <a:rPr lang="en-US" dirty="0">
                <a:solidFill>
                  <a:schemeClr val="tx2"/>
                </a:solidFill>
              </a:rPr>
              <a:t>O – preferred</a:t>
            </a:r>
            <a:endParaRPr lang="en-US" dirty="0" smtClean="0">
              <a:solidFill>
                <a:schemeClr val="tx2"/>
              </a:solidFill>
            </a:endParaRPr>
          </a:p>
          <a:p>
            <a:pPr marL="400050" lvl="1" indent="0">
              <a:buNone/>
            </a:pPr>
            <a:r>
              <a:rPr lang="en-US" dirty="0" smtClean="0">
                <a:solidFill>
                  <a:schemeClr val="tx2"/>
                </a:solidFill>
              </a:rPr>
              <a:t>Why? same as #5 above</a:t>
            </a:r>
          </a:p>
          <a:p>
            <a:pPr marL="514350" indent="-514350">
              <a:buFont typeface="+mj-lt"/>
              <a:buAutoNum type="arabicPeriod" startAt="5"/>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a:t>
            </a:r>
            <a:r>
              <a:rPr lang="en-US" dirty="0">
                <a:solidFill>
                  <a:schemeClr val="tx2"/>
                </a:solidFill>
              </a:rPr>
              <a:t>same as #5 above</a:t>
            </a: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72</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5026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A – Date</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8"/>
            </a:pPr>
            <a:r>
              <a:rPr lang="en-US" dirty="0" smtClean="0">
                <a:solidFill>
                  <a:schemeClr val="tx2"/>
                </a:solidFill>
              </a:rPr>
              <a:t>X – incorrect</a:t>
            </a:r>
          </a:p>
          <a:p>
            <a:pPr marL="400050" lvl="1" indent="0">
              <a:buNone/>
            </a:pPr>
            <a:r>
              <a:rPr lang="en-US" dirty="0" smtClean="0">
                <a:solidFill>
                  <a:schemeClr val="tx2"/>
                </a:solidFill>
              </a:rPr>
              <a:t>Why? Copyright date is not a publication date</a:t>
            </a:r>
          </a:p>
          <a:p>
            <a:pPr marL="514350" indent="-514350">
              <a:buFont typeface="+mj-lt"/>
              <a:buAutoNum type="arabicPeriod" startAt="8"/>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There is no publication date within the resource</a:t>
            </a:r>
          </a:p>
          <a:p>
            <a:pPr marL="514350" indent="-514350">
              <a:buFont typeface="+mj-lt"/>
              <a:buAutoNum type="arabicPeriod" startAt="8"/>
            </a:pPr>
            <a:r>
              <a:rPr lang="en-US" dirty="0" smtClean="0">
                <a:solidFill>
                  <a:schemeClr val="tx2"/>
                </a:solidFill>
              </a:rPr>
              <a:t> C – acceptable in copy</a:t>
            </a:r>
          </a:p>
          <a:p>
            <a:pPr marL="400050" lvl="1" indent="0">
              <a:buNone/>
            </a:pPr>
            <a:r>
              <a:rPr lang="en-US" dirty="0" smtClean="0">
                <a:solidFill>
                  <a:schemeClr val="tx2"/>
                </a:solidFill>
              </a:rPr>
              <a:t>Why? Copyright date is not Core if a publication date is recorded (RDA 2.11 Core statement)</a:t>
            </a:r>
          </a:p>
          <a:p>
            <a:pPr marL="514350" indent="-514350">
              <a:buFont typeface="+mj-lt"/>
              <a:buAutoNum type="arabicPeriod" startAt="8"/>
            </a:pPr>
            <a:r>
              <a:rPr lang="en-US" dirty="0" smtClean="0">
                <a:solidFill>
                  <a:schemeClr val="tx2"/>
                </a:solidFill>
              </a:rPr>
              <a:t> O – preferred</a:t>
            </a:r>
          </a:p>
          <a:p>
            <a:pPr marL="400050" lvl="1" indent="0">
              <a:buNone/>
            </a:pPr>
            <a:r>
              <a:rPr lang="en-US" dirty="0" smtClean="0">
                <a:solidFill>
                  <a:schemeClr val="tx2"/>
                </a:solidFill>
              </a:rPr>
              <a:t>Why? Publication date may be supplied based upon copyright date (LC-PCC PS 2.8.6.6)</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73</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8706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E</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solidFill>
                  <a:schemeClr val="tx2"/>
                </a:solidFill>
              </a:rPr>
              <a:t>X – incorrect</a:t>
            </a:r>
          </a:p>
          <a:p>
            <a:pPr marL="400050" lvl="1" indent="0">
              <a:buNone/>
            </a:pPr>
            <a:r>
              <a:rPr lang="en-US" dirty="0" smtClean="0">
                <a:solidFill>
                  <a:schemeClr val="tx2"/>
                </a:solidFill>
              </a:rPr>
              <a:t>Why? Transcribe </a:t>
            </a:r>
            <a:r>
              <a:rPr lang="en-US" dirty="0">
                <a:solidFill>
                  <a:schemeClr val="tx2"/>
                </a:solidFill>
              </a:rPr>
              <a:t>publisher’s name as it appears on the preferred source (RDA 2.8.4.3)</a:t>
            </a:r>
            <a:endParaRPr lang="en-US" dirty="0" smtClean="0">
              <a:solidFill>
                <a:schemeClr val="tx2"/>
              </a:solidFill>
            </a:endParaRPr>
          </a:p>
          <a:p>
            <a:pPr marL="514350" indent="-514350">
              <a:buFont typeface="+mj-lt"/>
              <a:buAutoNum type="arabicPeriod"/>
            </a:pPr>
            <a:r>
              <a:rPr lang="en-US" dirty="0">
                <a:solidFill>
                  <a:schemeClr val="tx2"/>
                </a:solidFill>
              </a:rPr>
              <a:t>C – acceptable in copy</a:t>
            </a:r>
            <a:endParaRPr lang="en-US" dirty="0" smtClean="0">
              <a:solidFill>
                <a:schemeClr val="tx2"/>
              </a:solidFill>
            </a:endParaRPr>
          </a:p>
          <a:p>
            <a:pPr marL="400050" lvl="1" indent="0">
              <a:buNone/>
            </a:pPr>
            <a:r>
              <a:rPr lang="en-US" dirty="0" smtClean="0">
                <a:solidFill>
                  <a:schemeClr val="tx2"/>
                </a:solidFill>
              </a:rPr>
              <a:t>Why? </a:t>
            </a:r>
            <a:r>
              <a:rPr lang="en-US" dirty="0">
                <a:solidFill>
                  <a:schemeClr val="tx2"/>
                </a:solidFill>
              </a:rPr>
              <a:t>Valid and correctly transcribed, </a:t>
            </a:r>
            <a:r>
              <a:rPr lang="en-US" dirty="0" smtClean="0">
                <a:solidFill>
                  <a:schemeClr val="tx2"/>
                </a:solidFill>
              </a:rPr>
              <a:t>but goes beyond Core requirements</a:t>
            </a:r>
          </a:p>
          <a:p>
            <a:pPr marL="514350" indent="-514350">
              <a:buFont typeface="+mj-lt"/>
              <a:buAutoNum type="arabicPeriod"/>
            </a:pPr>
            <a:r>
              <a:rPr lang="en-US" dirty="0">
                <a:solidFill>
                  <a:schemeClr val="tx2"/>
                </a:solidFill>
              </a:rPr>
              <a:t>O – preferred</a:t>
            </a:r>
            <a:endParaRPr lang="en-US" dirty="0" smtClean="0">
              <a:solidFill>
                <a:schemeClr val="tx2"/>
              </a:solidFill>
            </a:endParaRPr>
          </a:p>
          <a:p>
            <a:pPr marL="400050" lvl="1" indent="0">
              <a:buNone/>
            </a:pPr>
            <a:r>
              <a:rPr lang="en-US" dirty="0" smtClean="0">
                <a:solidFill>
                  <a:schemeClr val="tx2"/>
                </a:solidFill>
              </a:rPr>
              <a:t>Why? </a:t>
            </a:r>
            <a:r>
              <a:rPr lang="en-US" dirty="0">
                <a:solidFill>
                  <a:schemeClr val="tx2"/>
                </a:solidFill>
              </a:rPr>
              <a:t>Fulfills but does not exceed Core </a:t>
            </a:r>
            <a:r>
              <a:rPr lang="en-US" dirty="0" smtClean="0">
                <a:solidFill>
                  <a:schemeClr val="tx2"/>
                </a:solidFill>
              </a:rPr>
              <a:t>requirements</a:t>
            </a:r>
          </a:p>
          <a:p>
            <a:pPr marL="514350" indent="-514350">
              <a:buFont typeface="+mj-lt"/>
              <a:buAutoNum type="arabicPeriod"/>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Publication date appears on the preferred source (RDA 2.8.6.2)</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74</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6121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C</a:t>
            </a:r>
            <a:endParaRPr lang="en-US" sz="4000"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solidFill>
                  <a:schemeClr val="tx2"/>
                </a:solidFill>
              </a:rPr>
              <a:t>C – acceptable in copy</a:t>
            </a:r>
            <a:endParaRPr lang="en-US" dirty="0" smtClean="0">
              <a:solidFill>
                <a:schemeClr val="tx2"/>
              </a:solidFill>
            </a:endParaRPr>
          </a:p>
          <a:p>
            <a:pPr marL="400050" lvl="1" indent="0">
              <a:buNone/>
            </a:pPr>
            <a:r>
              <a:rPr lang="en-US" dirty="0" smtClean="0">
                <a:solidFill>
                  <a:schemeClr val="tx2"/>
                </a:solidFill>
              </a:rPr>
              <a:t>Why? </a:t>
            </a:r>
            <a:r>
              <a:rPr lang="en-US" dirty="0">
                <a:solidFill>
                  <a:schemeClr val="tx2"/>
                </a:solidFill>
              </a:rPr>
              <a:t>Valid and correctly transcribed, but goes beyond Core requirements</a:t>
            </a:r>
            <a:endParaRPr lang="en-US" dirty="0" smtClean="0">
              <a:solidFill>
                <a:schemeClr val="tx2"/>
              </a:solidFill>
            </a:endParaRPr>
          </a:p>
          <a:p>
            <a:pPr marL="514350" indent="-514350">
              <a:buFont typeface="+mj-lt"/>
              <a:buAutoNum type="arabicPeriod"/>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Transcribe </a:t>
            </a:r>
            <a:r>
              <a:rPr lang="en-US" dirty="0">
                <a:solidFill>
                  <a:schemeClr val="tx2"/>
                </a:solidFill>
              </a:rPr>
              <a:t>publisher’s </a:t>
            </a:r>
            <a:r>
              <a:rPr lang="en-US" dirty="0" smtClean="0">
                <a:solidFill>
                  <a:schemeClr val="tx2"/>
                </a:solidFill>
              </a:rPr>
              <a:t>names </a:t>
            </a:r>
            <a:r>
              <a:rPr lang="en-US" dirty="0">
                <a:solidFill>
                  <a:schemeClr val="tx2"/>
                </a:solidFill>
              </a:rPr>
              <a:t>as </a:t>
            </a:r>
            <a:r>
              <a:rPr lang="en-US" dirty="0" smtClean="0">
                <a:solidFill>
                  <a:schemeClr val="tx2"/>
                </a:solidFill>
              </a:rPr>
              <a:t>they appear </a:t>
            </a:r>
            <a:r>
              <a:rPr lang="en-US" dirty="0">
                <a:solidFill>
                  <a:schemeClr val="tx2"/>
                </a:solidFill>
              </a:rPr>
              <a:t>on the preferred source (RDA 2.8.4.3)</a:t>
            </a:r>
            <a:endParaRPr lang="en-US" dirty="0" smtClean="0">
              <a:solidFill>
                <a:schemeClr val="tx2"/>
              </a:solidFill>
            </a:endParaRPr>
          </a:p>
          <a:p>
            <a:pPr marL="514350" indent="-514350">
              <a:buFont typeface="+mj-lt"/>
              <a:buAutoNum type="arabicPeriod"/>
            </a:pPr>
            <a:r>
              <a:rPr lang="en-US" dirty="0">
                <a:solidFill>
                  <a:schemeClr val="tx2"/>
                </a:solidFill>
              </a:rPr>
              <a:t>O – preferred</a:t>
            </a:r>
            <a:endParaRPr lang="en-US" dirty="0" smtClean="0">
              <a:solidFill>
                <a:schemeClr val="tx2"/>
              </a:solidFill>
            </a:endParaRPr>
          </a:p>
          <a:p>
            <a:pPr marL="400050" lvl="1" indent="0">
              <a:buNone/>
            </a:pPr>
            <a:r>
              <a:rPr lang="en-US" dirty="0" smtClean="0">
                <a:solidFill>
                  <a:schemeClr val="tx2"/>
                </a:solidFill>
              </a:rPr>
              <a:t>Why? </a:t>
            </a:r>
            <a:r>
              <a:rPr lang="en-US" dirty="0">
                <a:solidFill>
                  <a:schemeClr val="tx2"/>
                </a:solidFill>
              </a:rPr>
              <a:t>Fulfills but does not exceed Core </a:t>
            </a:r>
            <a:r>
              <a:rPr lang="en-US" dirty="0" smtClean="0">
                <a:solidFill>
                  <a:schemeClr val="tx2"/>
                </a:solidFill>
              </a:rPr>
              <a:t>requirements</a:t>
            </a:r>
          </a:p>
          <a:p>
            <a:pPr marL="514350" indent="-514350">
              <a:buFont typeface="+mj-lt"/>
              <a:buAutoNum type="arabicPeriod"/>
            </a:pPr>
            <a:r>
              <a:rPr lang="en-US" dirty="0">
                <a:solidFill>
                  <a:schemeClr val="tx2"/>
                </a:solidFill>
              </a:rPr>
              <a:t>X – </a:t>
            </a:r>
            <a:r>
              <a:rPr lang="en-US" dirty="0" smtClean="0">
                <a:solidFill>
                  <a:schemeClr val="tx2"/>
                </a:solidFill>
              </a:rPr>
              <a:t>incorrect</a:t>
            </a:r>
          </a:p>
          <a:p>
            <a:pPr marL="400050" lvl="1" indent="0">
              <a:buNone/>
            </a:pPr>
            <a:r>
              <a:rPr lang="en-US" dirty="0">
                <a:solidFill>
                  <a:schemeClr val="tx2"/>
                </a:solidFill>
              </a:rPr>
              <a:t>Why? Publication date appears </a:t>
            </a:r>
            <a:r>
              <a:rPr lang="en-US" dirty="0" smtClean="0">
                <a:solidFill>
                  <a:schemeClr val="tx2"/>
                </a:solidFill>
              </a:rPr>
              <a:t>within the resource </a:t>
            </a:r>
            <a:r>
              <a:rPr lang="en-US" dirty="0">
                <a:solidFill>
                  <a:schemeClr val="tx2"/>
                </a:solidFill>
              </a:rPr>
              <a:t>(RDA 2.8.6.2)</a:t>
            </a:r>
            <a:endParaRPr lang="en-US" dirty="0" smtClean="0">
              <a:solidFill>
                <a:schemeClr val="tx2"/>
              </a:solidFill>
            </a:endParaRPr>
          </a:p>
          <a:p>
            <a:pPr marL="514350" indent="-514350">
              <a:buFont typeface="+mj-lt"/>
              <a:buAutoNum type="arabicPeriod"/>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If recording only one place and name, record the first one</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75</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28852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Exercises</a:t>
            </a:r>
            <a:br>
              <a:rPr lang="en-US" sz="4900" dirty="0" smtClean="0">
                <a:solidFill>
                  <a:schemeClr val="tx2"/>
                </a:solidFill>
              </a:rPr>
            </a:br>
            <a:r>
              <a:rPr lang="en-US" sz="4000" dirty="0" smtClean="0">
                <a:solidFill>
                  <a:schemeClr val="tx2"/>
                </a:solidFill>
              </a:rPr>
              <a:t>Example D</a:t>
            </a:r>
            <a:endParaRPr lang="en-US" sz="4000"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(a) Actually only one publisher, not two. (b) Transcribe place of publication as it appears on the preferred source (RDA 2.8.2.2)</a:t>
            </a:r>
          </a:p>
          <a:p>
            <a:pPr marL="514350" indent="-514350">
              <a:buFont typeface="+mj-lt"/>
              <a:buAutoNum type="arabicPeriod"/>
            </a:pPr>
            <a:r>
              <a:rPr lang="en-US" dirty="0">
                <a:solidFill>
                  <a:schemeClr val="tx2"/>
                </a:solidFill>
              </a:rPr>
              <a:t>O or C – acceptable in original or copy</a:t>
            </a:r>
            <a:endParaRPr lang="en-US" dirty="0" smtClean="0">
              <a:solidFill>
                <a:schemeClr val="tx2"/>
              </a:solidFill>
            </a:endParaRPr>
          </a:p>
          <a:p>
            <a:pPr marL="400050" lvl="1" indent="0">
              <a:buNone/>
            </a:pPr>
            <a:r>
              <a:rPr lang="en-US" dirty="0" smtClean="0">
                <a:solidFill>
                  <a:schemeClr val="tx2"/>
                </a:solidFill>
              </a:rPr>
              <a:t>Why? Let’s talk when we get to #5</a:t>
            </a:r>
          </a:p>
          <a:p>
            <a:pPr marL="514350" indent="-514350">
              <a:buFont typeface="+mj-lt"/>
              <a:buAutoNum type="arabicPeriod"/>
            </a:pPr>
            <a:r>
              <a:rPr lang="en-US" dirty="0">
                <a:solidFill>
                  <a:schemeClr val="tx2"/>
                </a:solidFill>
              </a:rPr>
              <a:t>X – incorrect</a:t>
            </a:r>
            <a:endParaRPr lang="en-US" dirty="0" smtClean="0">
              <a:solidFill>
                <a:schemeClr val="tx2"/>
              </a:solidFill>
            </a:endParaRPr>
          </a:p>
          <a:p>
            <a:pPr marL="400050" lvl="1" indent="0">
              <a:buNone/>
            </a:pPr>
            <a:r>
              <a:rPr lang="en-US" dirty="0" smtClean="0">
                <a:solidFill>
                  <a:schemeClr val="tx2"/>
                </a:solidFill>
              </a:rPr>
              <a:t>Why? </a:t>
            </a:r>
            <a:r>
              <a:rPr lang="en-US" dirty="0">
                <a:solidFill>
                  <a:schemeClr val="tx2"/>
                </a:solidFill>
              </a:rPr>
              <a:t>Transcribe place of publication as it appears on the preferred source (RDA 2.8.2.2)</a:t>
            </a:r>
            <a:endParaRPr lang="en-US" dirty="0" smtClean="0">
              <a:solidFill>
                <a:schemeClr val="tx2"/>
              </a:solidFill>
            </a:endParaRPr>
          </a:p>
          <a:p>
            <a:pPr marL="514350" indent="-514350">
              <a:buFont typeface="+mj-lt"/>
              <a:buAutoNum type="arabicPeriod"/>
            </a:pPr>
            <a:r>
              <a:rPr lang="en-US" dirty="0">
                <a:solidFill>
                  <a:schemeClr val="tx2"/>
                </a:solidFill>
              </a:rPr>
              <a:t>X – </a:t>
            </a:r>
            <a:r>
              <a:rPr lang="en-US" dirty="0" smtClean="0">
                <a:solidFill>
                  <a:schemeClr val="tx2"/>
                </a:solidFill>
              </a:rPr>
              <a:t>incorrect</a:t>
            </a:r>
          </a:p>
          <a:p>
            <a:pPr marL="400050" lvl="1" indent="0">
              <a:buNone/>
            </a:pPr>
            <a:r>
              <a:rPr lang="en-US" dirty="0">
                <a:solidFill>
                  <a:schemeClr val="tx2"/>
                </a:solidFill>
              </a:rPr>
              <a:t>Why? Copyright date is not a publication date</a:t>
            </a:r>
            <a:endParaRPr lang="en-US" dirty="0" smtClean="0">
              <a:solidFill>
                <a:schemeClr val="tx2"/>
              </a:solidFill>
            </a:endParaRPr>
          </a:p>
          <a:p>
            <a:pPr marL="514350" indent="-514350">
              <a:buFont typeface="+mj-lt"/>
              <a:buAutoNum type="arabicPeriod"/>
            </a:pPr>
            <a:r>
              <a:rPr lang="en-US" dirty="0">
                <a:solidFill>
                  <a:schemeClr val="tx2"/>
                </a:solidFill>
              </a:rPr>
              <a:t>O or C – acceptable in original or copy</a:t>
            </a:r>
            <a:endParaRPr lang="en-US" dirty="0" smtClean="0">
              <a:solidFill>
                <a:schemeClr val="tx2"/>
              </a:solidFill>
            </a:endParaRPr>
          </a:p>
          <a:p>
            <a:pPr marL="400050" lvl="1" indent="0">
              <a:buNone/>
            </a:pPr>
            <a:r>
              <a:rPr lang="en-US" dirty="0" smtClean="0">
                <a:solidFill>
                  <a:schemeClr val="tx2"/>
                </a:solidFill>
              </a:rPr>
              <a:t>Why? Cataloger’s judgment: is that a statement of publisher’s name on the t.p., or just a logo?</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76</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9556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Series Statement</a:t>
            </a:r>
            <a:br>
              <a:rPr lang="en-US" sz="4900" dirty="0" smtClean="0">
                <a:solidFill>
                  <a:schemeClr val="tx2"/>
                </a:solidFill>
              </a:rPr>
            </a:br>
            <a:r>
              <a:rPr lang="en-US" sz="4000" dirty="0" smtClean="0">
                <a:solidFill>
                  <a:schemeClr val="tx2"/>
                </a:solidFill>
                <a:hlinkClick r:id="rId3"/>
              </a:rPr>
              <a:t>RDA 2.12</a:t>
            </a:r>
            <a:endParaRPr lang="en-US" sz="4000"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Includes Series and, if applicable, Subseries</a:t>
            </a:r>
          </a:p>
          <a:p>
            <a:r>
              <a:rPr lang="en-US" dirty="0" smtClean="0">
                <a:solidFill>
                  <a:schemeClr val="tx2"/>
                </a:solidFill>
              </a:rPr>
              <a:t>Title proper: may take from outside the resource (2.12.2.2, 2.12.10.2); use square brackets if so</a:t>
            </a:r>
          </a:p>
          <a:p>
            <a:r>
              <a:rPr lang="en-US" dirty="0" smtClean="0">
                <a:solidFill>
                  <a:schemeClr val="tx2"/>
                </a:solidFill>
              </a:rPr>
              <a:t>ISSN: may take from outside the resource (2.12.8.2, 2.12.16.2)</a:t>
            </a:r>
          </a:p>
          <a:p>
            <a:r>
              <a:rPr lang="en-US" dirty="0" smtClean="0">
                <a:solidFill>
                  <a:schemeClr val="tx2"/>
                </a:solidFill>
              </a:rPr>
              <a:t>Numbering: transcribe the term (“volume”, “Band”, etc.) as it appears on the source; apply </a:t>
            </a:r>
            <a:r>
              <a:rPr lang="en-US" dirty="0" smtClean="0">
                <a:solidFill>
                  <a:schemeClr val="tx2"/>
                </a:solidFill>
                <a:hlinkClick r:id="rId4"/>
              </a:rPr>
              <a:t>RDA 1.8</a:t>
            </a:r>
            <a:r>
              <a:rPr lang="en-US" dirty="0" smtClean="0">
                <a:solidFill>
                  <a:schemeClr val="tx2"/>
                </a:solidFill>
              </a:rPr>
              <a:t> for the number (2.12.9.3, 2.12.17.3)</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77</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5248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Mode of Issuance</a:t>
            </a:r>
            <a:br>
              <a:rPr lang="en-US" sz="4900" dirty="0" smtClean="0">
                <a:solidFill>
                  <a:schemeClr val="tx2"/>
                </a:solidFill>
              </a:rPr>
            </a:br>
            <a:r>
              <a:rPr lang="en-US" sz="4000" dirty="0" smtClean="0">
                <a:solidFill>
                  <a:schemeClr val="tx2"/>
                </a:solidFill>
                <a:hlinkClick r:id="rId3"/>
              </a:rPr>
              <a:t>RDA 2.13</a:t>
            </a:r>
            <a:endParaRPr lang="en-US" sz="4000"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78</a:t>
            </a:fld>
            <a:endParaRPr lang="en-US" dirty="0"/>
          </a:p>
        </p:txBody>
      </p:sp>
      <p:sp>
        <p:nvSpPr>
          <p:cNvPr id="6" name="TextBox 5"/>
          <p:cNvSpPr txBox="1"/>
          <p:nvPr/>
        </p:nvSpPr>
        <p:spPr>
          <a:xfrm>
            <a:off x="1761197" y="5315251"/>
            <a:ext cx="5692905" cy="523220"/>
          </a:xfrm>
          <a:prstGeom prst="rect">
            <a:avLst/>
          </a:prstGeom>
          <a:noFill/>
        </p:spPr>
        <p:txBody>
          <a:bodyPr wrap="none" rtlCol="0">
            <a:spAutoFit/>
          </a:bodyPr>
          <a:lstStyle/>
          <a:p>
            <a:pPr algn="ctr"/>
            <a:r>
              <a:rPr lang="en-US" sz="2800" dirty="0" smtClean="0">
                <a:solidFill>
                  <a:schemeClr val="tx2"/>
                </a:solidFill>
              </a:rPr>
              <a:t>OCLC Fixed </a:t>
            </a:r>
            <a:r>
              <a:rPr lang="en-US" sz="2800" dirty="0">
                <a:solidFill>
                  <a:schemeClr val="tx2"/>
                </a:solidFill>
              </a:rPr>
              <a:t>Fields in Connexion </a:t>
            </a:r>
            <a:r>
              <a:rPr lang="en-US" sz="2800" dirty="0" smtClean="0">
                <a:solidFill>
                  <a:schemeClr val="tx2"/>
                </a:solidFill>
              </a:rPr>
              <a:t>Client</a:t>
            </a:r>
            <a:endParaRPr lang="en-US" sz="2800" dirty="0">
              <a:solidFill>
                <a:schemeClr val="tx2"/>
              </a:solidFill>
            </a:endParaRPr>
          </a:p>
        </p:txBody>
      </p:sp>
      <p:grpSp>
        <p:nvGrpSpPr>
          <p:cNvPr id="7" name="Group 6"/>
          <p:cNvGrpSpPr/>
          <p:nvPr/>
        </p:nvGrpSpPr>
        <p:grpSpPr>
          <a:xfrm>
            <a:off x="182880" y="6309360"/>
            <a:ext cx="2133586" cy="461665"/>
            <a:chOff x="304814" y="6208067"/>
            <a:chExt cx="2133586" cy="461665"/>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61010" y="1798320"/>
            <a:ext cx="8221980" cy="3261360"/>
          </a:xfrm>
        </p:spPr>
      </p:pic>
      <p:sp>
        <p:nvSpPr>
          <p:cNvPr id="12" name="Oval 11"/>
          <p:cNvSpPr/>
          <p:nvPr/>
        </p:nvSpPr>
        <p:spPr>
          <a:xfrm>
            <a:off x="718964" y="2895600"/>
            <a:ext cx="2405236"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3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Identifier for the Manifestation</a:t>
            </a:r>
            <a:br>
              <a:rPr lang="en-US" sz="4900" dirty="0" smtClean="0">
                <a:solidFill>
                  <a:schemeClr val="tx2"/>
                </a:solidFill>
              </a:rPr>
            </a:br>
            <a:r>
              <a:rPr lang="en-US" sz="4000" dirty="0" smtClean="0">
                <a:solidFill>
                  <a:schemeClr val="tx2"/>
                </a:solidFill>
                <a:hlinkClick r:id="rId3"/>
              </a:rPr>
              <a:t>RDA 2.15</a:t>
            </a:r>
            <a:endParaRPr lang="en-US" sz="4000"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ISBN, UPC, EAN, SuDoc, etc.</a:t>
            </a:r>
          </a:p>
          <a:p>
            <a:r>
              <a:rPr lang="en-US" dirty="0" smtClean="0">
                <a:solidFill>
                  <a:schemeClr val="tx2"/>
                </a:solidFill>
              </a:rPr>
              <a:t>Tiny change from AACR2: does not need to be internationally recognized</a:t>
            </a:r>
          </a:p>
          <a:p>
            <a:r>
              <a:rPr lang="en-US" dirty="0" smtClean="0">
                <a:solidFill>
                  <a:schemeClr val="tx2"/>
                </a:solidFill>
              </a:rPr>
              <a:t>Otherwise NO CHANGE from AACR2</a:t>
            </a:r>
          </a:p>
        </p:txBody>
      </p:sp>
      <p:sp>
        <p:nvSpPr>
          <p:cNvPr id="4" name="Slide Number Placeholder 3"/>
          <p:cNvSpPr>
            <a:spLocks noGrp="1"/>
          </p:cNvSpPr>
          <p:nvPr>
            <p:ph type="sldNum" sz="quarter" idx="12"/>
          </p:nvPr>
        </p:nvSpPr>
        <p:spPr/>
        <p:txBody>
          <a:bodyPr/>
          <a:lstStyle/>
          <a:p>
            <a:fld id="{D58CA5BC-0915-4598-8AF6-3853EEF99DC2}" type="slidenum">
              <a:rPr lang="en-US" smtClean="0"/>
              <a:t>79</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4774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057400" y="114300"/>
            <a:ext cx="5029200" cy="6629400"/>
          </a:xfrm>
          <a:prstGeom prst="rect">
            <a:avLst/>
          </a:prstGeom>
          <a:solidFill>
            <a:srgbClr val="FFFFFF"/>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Times New Roman" pitchFamily="18" charset="0"/>
                <a:cs typeface="Times New Roman" pitchFamily="18" charset="0"/>
              </a:rPr>
              <a:t>TAKE ME OUT TO THE BALLGAME</a:t>
            </a:r>
          </a:p>
          <a:p>
            <a:pPr algn="ctr"/>
            <a:endParaRPr lang="en-US" sz="2400" dirty="0" smtClean="0">
              <a:solidFill>
                <a:schemeClr val="tx1"/>
              </a:solidFill>
              <a:latin typeface="Times New Roman" pitchFamily="18" charset="0"/>
              <a:cs typeface="Times New Roman" pitchFamily="18" charset="0"/>
            </a:endParaRPr>
          </a:p>
          <a:p>
            <a:pPr algn="ctr"/>
            <a:r>
              <a:rPr lang="en-US" sz="4000" dirty="0" smtClean="0">
                <a:solidFill>
                  <a:schemeClr val="tx1"/>
                </a:solidFill>
                <a:latin typeface="Times New Roman" pitchFamily="18" charset="0"/>
                <a:cs typeface="Times New Roman" pitchFamily="18" charset="0"/>
              </a:rPr>
              <a:t>One Fan’s Journey Through Sunshine</a:t>
            </a:r>
          </a:p>
          <a:p>
            <a:pPr algn="ctr"/>
            <a:r>
              <a:rPr lang="en-US" sz="4000" dirty="0" smtClean="0">
                <a:solidFill>
                  <a:schemeClr val="tx1"/>
                </a:solidFill>
                <a:latin typeface="Times New Roman" pitchFamily="18" charset="0"/>
                <a:cs typeface="Times New Roman" pitchFamily="18" charset="0"/>
              </a:rPr>
              <a:t>and Beer</a:t>
            </a:r>
          </a:p>
          <a:p>
            <a:pPr algn="ctr"/>
            <a:endParaRPr lang="en-US" sz="2400" cap="small" dirty="0" smtClean="0">
              <a:solidFill>
                <a:schemeClr val="tx1"/>
              </a:solidFill>
              <a:latin typeface="Times New Roman" pitchFamily="18" charset="0"/>
              <a:cs typeface="Times New Roman" pitchFamily="18" charset="0"/>
            </a:endParaRPr>
          </a:p>
          <a:p>
            <a:pPr algn="ctr"/>
            <a:r>
              <a:rPr lang="en-US" sz="3200" cap="small" dirty="0" smtClean="0">
                <a:solidFill>
                  <a:schemeClr val="tx1"/>
                </a:solidFill>
                <a:latin typeface="Times New Roman" pitchFamily="18" charset="0"/>
                <a:cs typeface="Times New Roman" pitchFamily="18" charset="0"/>
              </a:rPr>
              <a:t>By Lucky Idler</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58CA5BC-0915-4598-8AF6-3853EEF99DC2}" type="slidenum">
              <a:rPr lang="en-US" smtClean="0"/>
              <a:t>8</a:t>
            </a:fld>
            <a:endParaRPr lang="en-US" dirty="0"/>
          </a:p>
        </p:txBody>
      </p:sp>
    </p:spTree>
    <p:extLst>
      <p:ext uri="{BB962C8B-B14F-4D97-AF65-F5344CB8AC3E}">
        <p14:creationId xmlns:p14="http://schemas.microsoft.com/office/powerpoint/2010/main" val="5719655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Note on Title: Title Source</a:t>
            </a:r>
            <a:br>
              <a:rPr lang="en-US" sz="4900" dirty="0" smtClean="0">
                <a:solidFill>
                  <a:schemeClr val="tx2"/>
                </a:solidFill>
              </a:rPr>
            </a:br>
            <a:r>
              <a:rPr lang="en-US" sz="4000" dirty="0" smtClean="0">
                <a:solidFill>
                  <a:schemeClr val="tx2"/>
                </a:solidFill>
                <a:hlinkClick r:id="rId3"/>
              </a:rPr>
              <a:t>RDA 2.20.2.3</a:t>
            </a:r>
            <a:endParaRPr lang="en-US" sz="4000"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Make a note if the title proper is not from the title page (for books) – same as AACR2</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80</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599" y="2819396"/>
            <a:ext cx="5654802" cy="3405378"/>
          </a:xfrm>
          <a:prstGeom prst="rect">
            <a:avLst/>
          </a:prstGeom>
        </p:spPr>
      </p:pic>
    </p:spTree>
    <p:extLst>
      <p:ext uri="{BB962C8B-B14F-4D97-AF65-F5344CB8AC3E}">
        <p14:creationId xmlns:p14="http://schemas.microsoft.com/office/powerpoint/2010/main" val="26017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2"/>
                </a:solidFill>
              </a:rPr>
              <a:t>Note on Issue [etc.] Used as Basis for Identification of the Resource </a:t>
            </a:r>
            <a:r>
              <a:rPr lang="en-US" sz="3600" dirty="0" smtClean="0">
                <a:solidFill>
                  <a:schemeClr val="tx2"/>
                </a:solidFill>
              </a:rPr>
              <a:t>– </a:t>
            </a:r>
            <a:r>
              <a:rPr lang="en-US" sz="3600" dirty="0" smtClean="0">
                <a:solidFill>
                  <a:schemeClr val="tx2"/>
                </a:solidFill>
                <a:hlinkClick r:id="rId3"/>
              </a:rPr>
              <a:t>RDA 2.20.13</a:t>
            </a:r>
            <a:endParaRPr lang="en-US" sz="3600"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Use for MVMs when description is </a:t>
            </a:r>
            <a:r>
              <a:rPr lang="en-US" b="1" dirty="0" smtClean="0">
                <a:solidFill>
                  <a:schemeClr val="tx2"/>
                </a:solidFill>
              </a:rPr>
              <a:t>not</a:t>
            </a:r>
            <a:r>
              <a:rPr lang="en-US" dirty="0" smtClean="0">
                <a:solidFill>
                  <a:schemeClr val="tx2"/>
                </a:solidFill>
              </a:rPr>
              <a:t> based on first issue or part – same as AACR2</a:t>
            </a:r>
          </a:p>
          <a:p>
            <a:r>
              <a:rPr lang="en-US" dirty="0" smtClean="0">
                <a:solidFill>
                  <a:schemeClr val="tx2"/>
                </a:solidFill>
              </a:rPr>
              <a:t>RDA uses wording:</a:t>
            </a:r>
          </a:p>
          <a:p>
            <a:pPr marL="400050" lvl="1" indent="0">
              <a:buNone/>
            </a:pPr>
            <a:r>
              <a:rPr lang="en-US" dirty="0" smtClean="0">
                <a:latin typeface="ALA BT Courier" pitchFamily="50" charset="2"/>
              </a:rPr>
              <a:t>Identification of the resource based on:</a:t>
            </a:r>
          </a:p>
          <a:p>
            <a:r>
              <a:rPr lang="en-US" dirty="0" smtClean="0">
                <a:solidFill>
                  <a:schemeClr val="tx2"/>
                </a:solidFill>
              </a:rPr>
              <a:t>LC/PCC uses wording:</a:t>
            </a:r>
          </a:p>
          <a:p>
            <a:pPr marL="400050" lvl="2" indent="0">
              <a:buNone/>
            </a:pPr>
            <a:r>
              <a:rPr lang="en-US" sz="2800" dirty="0">
                <a:latin typeface="ALA BT Courier" pitchFamily="50" charset="2"/>
              </a:rPr>
              <a:t>Description based on</a:t>
            </a:r>
            <a:r>
              <a:rPr lang="en-US" sz="2800" dirty="0" smtClean="0">
                <a:latin typeface="ALA BT Courier" pitchFamily="50" charset="2"/>
              </a:rPr>
              <a:t>:</a:t>
            </a:r>
            <a:endParaRPr lang="en-US" sz="2800" dirty="0" smtClean="0">
              <a:solidFill>
                <a:schemeClr val="tx2"/>
              </a:solidFill>
              <a:latin typeface="ALA BT Courier" pitchFamily="50" charset="2"/>
            </a:endParaRPr>
          </a:p>
          <a:p>
            <a:r>
              <a:rPr lang="en-US" dirty="0" smtClean="0">
                <a:solidFill>
                  <a:schemeClr val="tx2"/>
                </a:solidFill>
              </a:rPr>
              <a:t>Prefer LC/PCC until further notice            (either is acceptable in copy cataloging)</a:t>
            </a:r>
          </a:p>
        </p:txBody>
      </p:sp>
      <p:sp>
        <p:nvSpPr>
          <p:cNvPr id="4" name="Slide Number Placeholder 3"/>
          <p:cNvSpPr>
            <a:spLocks noGrp="1"/>
          </p:cNvSpPr>
          <p:nvPr>
            <p:ph type="sldNum" sz="quarter" idx="12"/>
          </p:nvPr>
        </p:nvSpPr>
        <p:spPr/>
        <p:txBody>
          <a:bodyPr/>
          <a:lstStyle/>
          <a:p>
            <a:fld id="{D58CA5BC-0915-4598-8AF6-3853EEF99DC2}" type="slidenum">
              <a:rPr lang="en-US" smtClean="0"/>
              <a:t>81</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404312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Autofit/>
          </a:bodyPr>
          <a:lstStyle/>
          <a:p>
            <a:r>
              <a:rPr lang="en-US" sz="8000" dirty="0" smtClean="0">
                <a:solidFill>
                  <a:schemeClr val="tx2"/>
                </a:solidFill>
              </a:rPr>
              <a:t>Questions?</a:t>
            </a:r>
            <a:endParaRPr lang="en-US" sz="8000" dirty="0">
              <a:solidFill>
                <a:schemeClr val="tx2"/>
              </a:solidFill>
            </a:endParaRPr>
          </a:p>
        </p:txBody>
      </p:sp>
      <p:sp>
        <p:nvSpPr>
          <p:cNvPr id="3" name="Slide Number Placeholder 2"/>
          <p:cNvSpPr>
            <a:spLocks noGrp="1"/>
          </p:cNvSpPr>
          <p:nvPr>
            <p:ph type="sldNum" sz="quarter" idx="12"/>
          </p:nvPr>
        </p:nvSpPr>
        <p:spPr/>
        <p:txBody>
          <a:bodyPr/>
          <a:lstStyle/>
          <a:p>
            <a:fld id="{D58CA5BC-0915-4598-8AF6-3853EEF99DC2}" type="slidenum">
              <a:rPr lang="en-US" smtClean="0"/>
              <a:t>82</a:t>
            </a:fld>
            <a:endParaRPr lang="en-US" dirty="0"/>
          </a:p>
        </p:txBody>
      </p:sp>
      <p:grpSp>
        <p:nvGrpSpPr>
          <p:cNvPr id="4" name="Group 3"/>
          <p:cNvGrpSpPr/>
          <p:nvPr/>
        </p:nvGrpSpPr>
        <p:grpSpPr>
          <a:xfrm>
            <a:off x="182880" y="6309360"/>
            <a:ext cx="2133586" cy="461665"/>
            <a:chOff x="304814" y="6208067"/>
            <a:chExt cx="2133586" cy="461665"/>
          </a:xfrm>
        </p:grpSpPr>
        <p:pic>
          <p:nvPicPr>
            <p:cNvPr id="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15830116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tx2"/>
                </a:solidFill>
              </a:rPr>
              <a:t>Congratulations!</a:t>
            </a:r>
            <a:endParaRPr lang="en-US" sz="5400"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You have completed the first part of training on the BIBCO Standard Record in RDA instruction number order</a:t>
            </a:r>
          </a:p>
          <a:p>
            <a:r>
              <a:rPr lang="en-US" dirty="0" smtClean="0">
                <a:solidFill>
                  <a:schemeClr val="tx2"/>
                </a:solidFill>
              </a:rPr>
              <a:t>See you soon for the second part!</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58CA5BC-0915-4598-8AF6-3853EEF99DC2}" type="slidenum">
              <a:rPr lang="en-US" smtClean="0"/>
              <a:t>83</a:t>
            </a:fld>
            <a:endParaRPr lang="en-US" dirty="0"/>
          </a:p>
        </p:txBody>
      </p:sp>
      <p:grpSp>
        <p:nvGrpSpPr>
          <p:cNvPr id="5" name="Group 4"/>
          <p:cNvGrpSpPr/>
          <p:nvPr/>
        </p:nvGrpSpPr>
        <p:grpSpPr>
          <a:xfrm>
            <a:off x="182880" y="6309360"/>
            <a:ext cx="2133586" cy="461665"/>
            <a:chOff x="304814" y="6208067"/>
            <a:chExt cx="2133586" cy="461665"/>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3485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150"/>
            <a:ext cx="8229600" cy="1250846"/>
          </a:xfrm>
        </p:spPr>
        <p:txBody>
          <a:bodyPr>
            <a:normAutofit fontScale="90000"/>
          </a:bodyPr>
          <a:lstStyle/>
          <a:p>
            <a:r>
              <a:rPr lang="en-US" sz="4900" dirty="0" smtClean="0">
                <a:solidFill>
                  <a:schemeClr val="tx2"/>
                </a:solidFill>
              </a:rPr>
              <a:t>Transcription: Capitalization</a:t>
            </a:r>
            <a:br>
              <a:rPr lang="en-US" sz="4900" dirty="0" smtClean="0">
                <a:solidFill>
                  <a:schemeClr val="tx2"/>
                </a:solidFill>
              </a:rPr>
            </a:br>
            <a:r>
              <a:rPr lang="en-US" sz="4000" dirty="0" smtClean="0">
                <a:solidFill>
                  <a:schemeClr val="tx2"/>
                </a:solidFill>
                <a:hlinkClick r:id="rId3"/>
              </a:rPr>
              <a:t>RDA 1.7.2</a:t>
            </a:r>
            <a:endParaRPr lang="en-US" sz="4000" dirty="0">
              <a:solidFill>
                <a:schemeClr val="tx2"/>
              </a:solidFill>
            </a:endParaRPr>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r>
              <a:rPr lang="en-US" sz="3500" dirty="0" smtClean="0">
                <a:solidFill>
                  <a:schemeClr val="tx2"/>
                </a:solidFill>
              </a:rPr>
              <a:t>Preferred: Appendix A</a:t>
            </a:r>
          </a:p>
          <a:p>
            <a:pPr marL="400050" lvl="1" indent="0">
              <a:buNone/>
            </a:pPr>
            <a:r>
              <a:rPr lang="en-US" sz="3000" dirty="0" smtClean="0">
                <a:latin typeface="ALA BT Courier" pitchFamily="50" charset="2"/>
              </a:rPr>
              <a:t>Take me out to the ballgame : one fan's journey through sunshine and beer / by Lucky Idler.</a:t>
            </a:r>
          </a:p>
          <a:p>
            <a:r>
              <a:rPr lang="en-US" sz="2600" dirty="0" smtClean="0">
                <a:solidFill>
                  <a:schemeClr val="tx2"/>
                </a:solidFill>
              </a:rPr>
              <a:t>Acceptable alternative: “Take what you see”</a:t>
            </a:r>
          </a:p>
          <a:p>
            <a:pPr marL="400050" lvl="1" indent="0">
              <a:buNone/>
            </a:pPr>
            <a:r>
              <a:rPr lang="en-US" sz="2600" dirty="0" smtClean="0">
                <a:latin typeface="ALA BT Courier" pitchFamily="50" charset="2"/>
              </a:rPr>
              <a:t>TAKE ME OUT TO THE BALLGAME : One Fan's Journey Through Sunshine and Beer / BY LUCKY IDLER.</a:t>
            </a:r>
          </a:p>
          <a:p>
            <a:r>
              <a:rPr lang="en-US" sz="2600" dirty="0" smtClean="0">
                <a:solidFill>
                  <a:schemeClr val="tx2"/>
                </a:solidFill>
              </a:rPr>
              <a:t>Acceptable alternative: other guide or standard</a:t>
            </a:r>
          </a:p>
          <a:p>
            <a:pPr marL="400050" lvl="1" indent="0">
              <a:buNone/>
            </a:pPr>
            <a:r>
              <a:rPr lang="en-US" sz="2600" dirty="0" smtClean="0">
                <a:latin typeface="ALA BT Courier" pitchFamily="50" charset="2"/>
              </a:rPr>
              <a:t>Take Me Out To the Ballgame : One Fan's Journey Through Sunshine and Beer / By Lucky Idler.</a:t>
            </a:r>
          </a:p>
        </p:txBody>
      </p:sp>
      <p:sp>
        <p:nvSpPr>
          <p:cNvPr id="5" name="Slide Number Placeholder 4"/>
          <p:cNvSpPr>
            <a:spLocks noGrp="1"/>
          </p:cNvSpPr>
          <p:nvPr>
            <p:ph type="sldNum" sz="quarter" idx="12"/>
          </p:nvPr>
        </p:nvSpPr>
        <p:spPr/>
        <p:txBody>
          <a:bodyPr/>
          <a:lstStyle/>
          <a:p>
            <a:fld id="{D58CA5BC-0915-4598-8AF6-3853EEF99DC2}" type="slidenum">
              <a:rPr lang="en-US" smtClean="0"/>
              <a:t>9</a:t>
            </a:fld>
            <a:endParaRPr lang="en-US" dirty="0"/>
          </a:p>
        </p:txBody>
      </p:sp>
      <p:grpSp>
        <p:nvGrpSpPr>
          <p:cNvPr id="4" name="Group 3"/>
          <p:cNvGrpSpPr/>
          <p:nvPr/>
        </p:nvGrpSpPr>
        <p:grpSpPr>
          <a:xfrm>
            <a:off x="182880" y="6309360"/>
            <a:ext cx="2133586" cy="461665"/>
            <a:chOff x="304814" y="6208067"/>
            <a:chExt cx="2133586" cy="461665"/>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14" y="6324599"/>
              <a:ext cx="107216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2082" y="6208067"/>
              <a:ext cx="1066318" cy="461665"/>
            </a:xfrm>
            <a:prstGeom prst="rect">
              <a:avLst/>
            </a:prstGeom>
            <a:noFill/>
          </p:spPr>
          <p:txBody>
            <a:bodyPr wrap="none" rtlCol="0">
              <a:spAutoFit/>
            </a:bodyPr>
            <a:lstStyle/>
            <a:p>
              <a:r>
                <a:rPr lang="en-US" sz="2400" dirty="0" smtClean="0">
                  <a:solidFill>
                    <a:schemeClr val="tx2"/>
                  </a:solidFill>
                </a:rPr>
                <a:t>@ </a:t>
              </a:r>
              <a:r>
                <a:rPr lang="en-US" sz="2400" b="1" dirty="0" smtClean="0">
                  <a:solidFill>
                    <a:schemeClr val="tx2"/>
                  </a:solidFill>
                </a:rPr>
                <a:t>UCB</a:t>
              </a:r>
              <a:endParaRPr lang="en-US" sz="2400" b="1" dirty="0">
                <a:solidFill>
                  <a:schemeClr val="tx2"/>
                </a:solidFill>
              </a:endParaRPr>
            </a:p>
          </p:txBody>
        </p:sp>
      </p:grpSp>
    </p:spTree>
    <p:extLst>
      <p:ext uri="{BB962C8B-B14F-4D97-AF65-F5344CB8AC3E}">
        <p14:creationId xmlns:p14="http://schemas.microsoft.com/office/powerpoint/2010/main" val="51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D4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4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7791</TotalTime>
  <Words>8565</Words>
  <Application>Microsoft Office PowerPoint</Application>
  <PresentationFormat>On-screen Show (4:3)</PresentationFormat>
  <Paragraphs>1040</Paragraphs>
  <Slides>83</Slides>
  <Notes>83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PCC RDA BIBCO Standard Record (BSR)</vt:lpstr>
      <vt:lpstr>Days 3-4 Learning Objectives</vt:lpstr>
      <vt:lpstr>Acronyms</vt:lpstr>
      <vt:lpstr>A walk through the BSR MAP</vt:lpstr>
      <vt:lpstr>A walk through the RDA Toolkit some patterns in the structure</vt:lpstr>
      <vt:lpstr>A walk through the RDA Toolkit some patterns in the structure cont’d</vt:lpstr>
      <vt:lpstr>Transcription RDA 1.7</vt:lpstr>
      <vt:lpstr>PowerPoint Presentation</vt:lpstr>
      <vt:lpstr>Transcription: Capitalization RDA 1.7.2</vt:lpstr>
      <vt:lpstr>Transcription: Punctuation RDA 1.7.3</vt:lpstr>
      <vt:lpstr>Transcription: Diacritical Marks RDA 1.7.4</vt:lpstr>
      <vt:lpstr>Transcription: Abbreviations RDA 1.7.8</vt:lpstr>
      <vt:lpstr>Transcription: Inaccuracies RDA 1.7.9</vt:lpstr>
      <vt:lpstr>Transcription: Inaccuracies RDA 1.7.9</vt:lpstr>
      <vt:lpstr>Transcription: Inaccuracies RDA 1.7.9</vt:lpstr>
      <vt:lpstr>Numbers/Numerals RDA 1.8</vt:lpstr>
      <vt:lpstr>Sources of Information: Preferred Source RDA 2.2.2</vt:lpstr>
      <vt:lpstr>Sources of Information: Other Sources RDA 2.2.4</vt:lpstr>
      <vt:lpstr>Recording Titles RDA 2.3.1.4</vt:lpstr>
      <vt:lpstr>Title Proper RDA 2.3.2</vt:lpstr>
      <vt:lpstr>Collective Title and Titles of Individual Contents – RDA 2.3.2.6</vt:lpstr>
      <vt:lpstr>Parallel Title Proper RDA 2.3.3</vt:lpstr>
      <vt:lpstr>Parallel Title Proper RDA 2.3.3</vt:lpstr>
      <vt:lpstr>Parallel Title Proper RDA 2.3.3</vt:lpstr>
      <vt:lpstr>Parallel Title Proper (cont’d)</vt:lpstr>
      <vt:lpstr>Other Title Information RDA 2.3.4</vt:lpstr>
      <vt:lpstr>Supplied Other Title Information RDA 2.3.4</vt:lpstr>
      <vt:lpstr>Variant Title RDA 2.3.6</vt:lpstr>
      <vt:lpstr>Later Title Proper RDA 2.3.8</vt:lpstr>
      <vt:lpstr>Statement of Responsibility RDA 2.4</vt:lpstr>
      <vt:lpstr>Statement of Responsibility: Changes from AACR2 in how to record</vt:lpstr>
      <vt:lpstr>One Statement of Responsibility One function, three persons</vt:lpstr>
      <vt:lpstr>More than one Statement of Responsibility Each has one function, one person’s name</vt:lpstr>
      <vt:lpstr>PowerPoint Presentation</vt:lpstr>
      <vt:lpstr>More than one Statement of Responsibility Naming one or more persons</vt:lpstr>
      <vt:lpstr>More than one Statement of Responsibility Naming one or more persons</vt:lpstr>
      <vt:lpstr>PowerPoint Presentation</vt:lpstr>
      <vt:lpstr>More than one Statement of Responsibility Naming one or more persons</vt:lpstr>
      <vt:lpstr>More than one Statement of Responsibility Naming one or more persons</vt:lpstr>
      <vt:lpstr>More than one Statement of Responsibility One or more functions, one or more persons</vt:lpstr>
      <vt:lpstr>More than one Statement of Responsibility One or more functions, one or more persons</vt:lpstr>
      <vt:lpstr>More than one Statement of Responsibility One or more functions, one or more persons</vt:lpstr>
      <vt:lpstr>One Statement of Responsibility Different functions, more than three persons</vt:lpstr>
      <vt:lpstr>One Statement of Responsibility Different functions, more than three persons</vt:lpstr>
      <vt:lpstr>One Statement of Responsibility Different functions, more than three persons</vt:lpstr>
      <vt:lpstr>Statement of Responsibility Wrapping Up: what to do</vt:lpstr>
      <vt:lpstr>Statement of Responsibility: Noun Phrases – RDA 2.4.1.8</vt:lpstr>
      <vt:lpstr>Exercises on title and statement of responsibility</vt:lpstr>
      <vt:lpstr>Exercises Example A</vt:lpstr>
      <vt:lpstr>Exercises Example B</vt:lpstr>
      <vt:lpstr>Exercises Example C</vt:lpstr>
      <vt:lpstr>Exercises Example C cont’d</vt:lpstr>
      <vt:lpstr>Exercises Example D – Title</vt:lpstr>
      <vt:lpstr>Exercises Example D – Statement of responsibility</vt:lpstr>
      <vt:lpstr>Exercises Example D – Statement of resp. cont’d</vt:lpstr>
      <vt:lpstr>Edition Statement RDA 2.5</vt:lpstr>
      <vt:lpstr>Edition Statement RDA 2.5</vt:lpstr>
      <vt:lpstr>Edition Statement RDA 2.5</vt:lpstr>
      <vt:lpstr>Production, Publication, Distribution, Manufacture Statements; Copyright Date RDA 2.7 through 2.11</vt:lpstr>
      <vt:lpstr>264 2nd Indicator</vt:lpstr>
      <vt:lpstr>264: General Changes from AACR2</vt:lpstr>
      <vt:lpstr>264: General Changes from AACR2</vt:lpstr>
      <vt:lpstr>264 Basics for published resources</vt:lpstr>
      <vt:lpstr>264 Basics for published resources cont’d</vt:lpstr>
      <vt:lpstr>264 Basics cont’d When publication info cannot be identified</vt:lpstr>
      <vt:lpstr>264 Basics cont’d What about the rest? (2nd ind 2, 3, 4)</vt:lpstr>
      <vt:lpstr>264 Basics One way to visualize it: a mini spreadsheet</vt:lpstr>
      <vt:lpstr>264 Examples</vt:lpstr>
      <vt:lpstr>264 Examples</vt:lpstr>
      <vt:lpstr>Exercises on Publication Statement etc.</vt:lpstr>
      <vt:lpstr>Exercises Example A – Place</vt:lpstr>
      <vt:lpstr>Exercises Example A – Name</vt:lpstr>
      <vt:lpstr>Exercises Example A – Date</vt:lpstr>
      <vt:lpstr>Exercises Example E</vt:lpstr>
      <vt:lpstr>Exercises Example C</vt:lpstr>
      <vt:lpstr>Exercises Example D</vt:lpstr>
      <vt:lpstr>Series Statement RDA 2.12</vt:lpstr>
      <vt:lpstr>Mode of Issuance RDA 2.13</vt:lpstr>
      <vt:lpstr>Identifier for the Manifestation RDA 2.15</vt:lpstr>
      <vt:lpstr>Note on Title: Title Source RDA 2.20.2.3</vt:lpstr>
      <vt:lpstr>Note on Issue [etc.] Used as Basis for Identification of the Resource – RDA 2.20.13</vt:lpstr>
      <vt:lpstr>Questions?</vt:lpstr>
      <vt:lpstr>Congratulations!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Windows</cp:lastModifiedBy>
  <cp:revision>494</cp:revision>
  <cp:lastPrinted>2013-10-03T21:29:12Z</cp:lastPrinted>
  <dcterms:created xsi:type="dcterms:W3CDTF">2013-04-30T21:56:05Z</dcterms:created>
  <dcterms:modified xsi:type="dcterms:W3CDTF">2013-10-30T23:47:38Z</dcterms:modified>
</cp:coreProperties>
</file>